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17"/>
  </p:notesMasterIdLst>
  <p:sldIdLst>
    <p:sldId id="286" r:id="rId7"/>
    <p:sldId id="264" r:id="rId8"/>
    <p:sldId id="267" r:id="rId9"/>
    <p:sldId id="271" r:id="rId10"/>
    <p:sldId id="287" r:id="rId11"/>
    <p:sldId id="288" r:id="rId12"/>
    <p:sldId id="289" r:id="rId13"/>
    <p:sldId id="290" r:id="rId14"/>
    <p:sldId id="291"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53333" autoAdjust="0"/>
  </p:normalViewPr>
  <p:slideViewPr>
    <p:cSldViewPr snapToGrid="0" snapToObjects="1">
      <p:cViewPr varScale="1">
        <p:scale>
          <a:sx n="40" d="100"/>
          <a:sy n="40" d="100"/>
        </p:scale>
        <p:origin x="2050" y="4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cured.cu/Ingenier%C3%ADa_de_Softwa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En donde veremos el proceso de evaluación de arquitecturas de sistemas que ya están funcionando y entenderemos los puntos clave a tener en cuenta en este tipo de proceso.</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les responderá lo antes posible. Muchas gracias a todos.</a:t>
            </a:r>
          </a:p>
          <a:p>
            <a:endParaRPr lang="es-CO" dirty="0"/>
          </a:p>
          <a:p>
            <a:r>
              <a:rPr lang="es-CO" b="1" dirty="0"/>
              <a:t>Bibliografía</a:t>
            </a:r>
          </a:p>
          <a:p>
            <a:endParaRPr lang="en-US" dirty="0"/>
          </a:p>
          <a:p>
            <a:pPr marL="171450" indent="-171450">
              <a:buFont typeface="Arial" panose="020B0604020202020204" pitchFamily="34" charset="0"/>
              <a:buChar char="•"/>
            </a:pPr>
            <a:r>
              <a:rPr lang="en-US" b="1" dirty="0"/>
              <a:t>Architecture Trade-off Analysis Method (ATAM)</a:t>
            </a:r>
          </a:p>
          <a:p>
            <a:r>
              <a:rPr lang="en-US" dirty="0"/>
              <a:t>https://www.ecured.cu/Architecture_Trade-off_Analysis_Method_(ATAM)</a:t>
            </a:r>
          </a:p>
          <a:p>
            <a:pPr marL="171450" indent="-171450">
              <a:buFont typeface="Arial" panose="020B0604020202020204" pitchFamily="34" charset="0"/>
              <a:buChar char="•"/>
            </a:pPr>
            <a:r>
              <a:rPr lang="en-US" b="1" dirty="0"/>
              <a:t>Architecture Tradeoff Analysis Method (ATAM)</a:t>
            </a:r>
          </a:p>
          <a:p>
            <a:r>
              <a:rPr lang="en-US" dirty="0"/>
              <a:t>https://www.geeksforgeeks.org/architecture-tradeoff-analysis-method-atam/</a:t>
            </a:r>
          </a:p>
          <a:p>
            <a:pPr marL="171450" indent="-171450">
              <a:buFont typeface="Arial" panose="020B0604020202020204" pitchFamily="34" charset="0"/>
              <a:buChar char="•"/>
            </a:pPr>
            <a:r>
              <a:rPr lang="en-US" b="1" dirty="0"/>
              <a:t>Using ATAM to Analyze and Evaluate Architecture</a:t>
            </a:r>
          </a:p>
          <a:p>
            <a:r>
              <a:rPr lang="en-US" dirty="0"/>
              <a:t>https://gabrielfs7.github.io/software-architecture/2019/10/18/atam-analyze-evaluate-architecture/</a:t>
            </a:r>
          </a:p>
          <a:p>
            <a:pPr marL="171450" indent="-171450">
              <a:buFont typeface="Arial" panose="020B0604020202020204" pitchFamily="34" charset="0"/>
              <a:buChar char="•"/>
            </a:pPr>
            <a:r>
              <a:rPr lang="en-US" b="1" dirty="0"/>
              <a:t>Modern trade-off Analysis for Distributed System Architecture</a:t>
            </a:r>
          </a:p>
          <a:p>
            <a:r>
              <a:rPr lang="en-US" dirty="0"/>
              <a:t>https://medium.com/oolooroo/modern-trade-off-analysis-for-distributed-system-architecture-4edbdf5d2fad</a:t>
            </a:r>
          </a:p>
          <a:p>
            <a:pPr marL="171450" indent="-171450">
              <a:buFont typeface="Arial" panose="020B0604020202020204" pitchFamily="34" charset="0"/>
              <a:buChar char="•"/>
            </a:pPr>
            <a:r>
              <a:rPr lang="en-US" b="1" dirty="0"/>
              <a:t>Architecture tradeoff analysis method (ATAM)</a:t>
            </a:r>
          </a:p>
          <a:p>
            <a:r>
              <a:rPr lang="en-US" dirty="0"/>
              <a:t>https://concisesoftware.com/blog/architecture-tradeoff-analysis-method-atam/</a:t>
            </a:r>
          </a:p>
          <a:p>
            <a:pPr marL="171450" indent="-171450">
              <a:buFont typeface="Arial" panose="020B0604020202020204" pitchFamily="34" charset="0"/>
              <a:buChar char="•"/>
            </a:pPr>
            <a:r>
              <a:rPr lang="en-US" b="1" dirty="0"/>
              <a:t>Making Tradeoffs and Choices</a:t>
            </a:r>
          </a:p>
          <a:p>
            <a:r>
              <a:rPr lang="en-US" dirty="0"/>
              <a:t>https://www.evolute.be/thoughts/atam.html</a:t>
            </a:r>
          </a:p>
          <a:p>
            <a:endParaRPr lang="en-US"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siguiente frase: del libro de “Arquitectura de Software en Práctica”,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t>
            </a:r>
            <a:r>
              <a:rPr lang="es-ES" dirty="0"/>
              <a:t>Si no evalúas tu arquitectura, no estás haciendo arquitectura: sólo estás esperando lo mejor.”</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Hoy nos centraremos en el método de evaluación ATAM, para evaluar Arquitecturas con base en los atributos de calidad y los escenarios aplicados.</a:t>
            </a:r>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sz="1200" b="1" i="0" kern="1200" dirty="0">
                <a:solidFill>
                  <a:schemeClr val="tx1"/>
                </a:solidFill>
                <a:effectLst/>
                <a:latin typeface="+mn-lt"/>
                <a:ea typeface="+mn-ea"/>
                <a:cs typeface="+mn-cs"/>
              </a:rPr>
              <a:t>ATAM</a:t>
            </a:r>
          </a:p>
          <a:p>
            <a:pPr marL="0" indent="0">
              <a:buFontTx/>
              <a:buNone/>
            </a:pPr>
            <a:r>
              <a:rPr lang="es-ES" sz="1200" b="0" i="0" kern="1200" dirty="0">
                <a:solidFill>
                  <a:schemeClr val="tx1"/>
                </a:solidFill>
                <a:effectLst/>
                <a:latin typeface="+mn-lt"/>
                <a:ea typeface="+mn-ea"/>
                <a:cs typeface="+mn-cs"/>
              </a:rPr>
              <a:t>Es el Método de Análisis de Acuerdos de Arquitectura, que centra su actividad de evaluación en la interacción entre los diferentes atributos de calidad arquitectónica y los escenarios desarrollados por los involucrados.</a:t>
            </a:r>
            <a:endParaRPr lang="es-CO" dirty="0"/>
          </a:p>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Este método también se utiliza para mitigar los riesgos en las arquitecturas de software durante las primeras etapas del ciclo de vida del desarrollo de software (SDLC).</a:t>
            </a:r>
          </a:p>
          <a:p>
            <a:pPr marL="0" indent="0">
              <a:buFontTx/>
              <a:buNone/>
            </a:pPr>
            <a:endParaRPr lang="es-E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Fue desarrollado e impulsado por el Instituto de </a:t>
            </a:r>
            <a:r>
              <a:rPr lang="es-ES" sz="1200" b="0" i="0" u="none" strike="noStrike" kern="1200" dirty="0">
                <a:solidFill>
                  <a:schemeClr val="tx1"/>
                </a:solidFill>
                <a:effectLst/>
                <a:latin typeface="+mn-lt"/>
                <a:ea typeface="+mn-ea"/>
                <a:cs typeface="+mn-cs"/>
                <a:hlinkClick r:id="rId3" tooltip="Ingeniería de Software"/>
              </a:rPr>
              <a:t>Ingeniería de Software</a:t>
            </a:r>
            <a:r>
              <a:rPr lang="es-ES" sz="1200" b="0" i="0" kern="1200" dirty="0">
                <a:solidFill>
                  <a:schemeClr val="tx1"/>
                </a:solidFill>
                <a:effectLst/>
                <a:latin typeface="+mn-lt"/>
                <a:ea typeface="+mn-ea"/>
                <a:cs typeface="+mn-cs"/>
              </a:rPr>
              <a:t>, (Software </a:t>
            </a:r>
            <a:r>
              <a:rPr lang="es-ES" sz="1200" b="0" i="0" kern="1200" dirty="0" err="1">
                <a:solidFill>
                  <a:schemeClr val="tx1"/>
                </a:solidFill>
                <a:effectLst/>
                <a:latin typeface="+mn-lt"/>
                <a:ea typeface="+mn-ea"/>
                <a:cs typeface="+mn-cs"/>
              </a:rPr>
              <a:t>Engineering</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Institute</a:t>
            </a:r>
            <a:r>
              <a:rPr lang="es-ES" sz="1200" b="0" i="0" kern="1200" dirty="0">
                <a:solidFill>
                  <a:schemeClr val="tx1"/>
                </a:solidFill>
                <a:effectLst/>
                <a:latin typeface="+mn-lt"/>
                <a:ea typeface="+mn-ea"/>
                <a:cs typeface="+mn-cs"/>
              </a:rPr>
              <a:t>, SEI), </a:t>
            </a:r>
          </a:p>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Su  propósito fundamental es Evaluar cómo las decisiones arquitectónicas afectan los atributos de calidad del sistema, Identificar riesgos, y No riesgos e Involucrar a los interesados para asegurar que la arquitectura se alinee con los drivers de calidad del negocio.</a:t>
            </a:r>
          </a:p>
          <a:p>
            <a:pPr marL="0" indent="0">
              <a:buFontTx/>
              <a:buNone/>
            </a:pPr>
            <a:endParaRPr lang="es-E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ATAM requiere la participación de tres grupos, </a:t>
            </a:r>
          </a:p>
          <a:p>
            <a:endParaRPr lang="es-ES" dirty="0"/>
          </a:p>
          <a:p>
            <a:pPr marL="228600" indent="-228600">
              <a:buAutoNum type="arabicPeriod"/>
            </a:pPr>
            <a:r>
              <a:rPr lang="es-ES" b="1" dirty="0"/>
              <a:t>El equipo de evaluación: </a:t>
            </a:r>
            <a:r>
              <a:rPr lang="es-ES" dirty="0"/>
              <a:t>Está formado por miembros externos al proyecto. Este equipo consta de 3 a 5 miembros que desempeñan sus roles específicos dentro del equipo.</a:t>
            </a:r>
          </a:p>
          <a:p>
            <a:pPr marL="228600" indent="-228600">
              <a:buAutoNum type="arabicPeriod"/>
            </a:pPr>
            <a:r>
              <a:rPr lang="es-ES" b="1" dirty="0"/>
              <a:t>Responsables de la toma de decisiones del proyecto:</a:t>
            </a:r>
            <a:r>
              <a:rPr lang="es-ES" dirty="0"/>
              <a:t> Tienen la capacidad de influir en el desarrollo del proyecto y la autoridad para exigir cambios.</a:t>
            </a:r>
          </a:p>
          <a:p>
            <a:pPr marL="228600" indent="-228600">
              <a:buAutoNum type="arabicPeriod"/>
            </a:pPr>
            <a:r>
              <a:rPr lang="es-ES" b="1" dirty="0"/>
              <a:t>Partes interesadas en la arquitectura: </a:t>
            </a:r>
            <a:r>
              <a:rPr lang="es-ES" dirty="0"/>
              <a:t>Cualquier persona, equipo u organización interesada en la realización de la arquitectura y relacionada de alguna manera con ella es parte interesada. Entre las partes interesadas se incluyen usuarios, mantenedores, ingenieros de rendimiento, evaluadores, integradores y desarrolladores.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39488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proceso ATAM consta de nueve pasos, que se realizan en 4 fases, los cuales detallaremos a continuación pero que se pueden ver representados en este diagrama.</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90647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Estos son los 9 pasos del proceso ATAM</a:t>
            </a:r>
          </a:p>
          <a:p>
            <a:endParaRPr lang="es-ES" dirty="0"/>
          </a:p>
          <a:p>
            <a:pPr marL="228600" indent="-228600">
              <a:buAutoNum type="arabicPeriod"/>
            </a:pPr>
            <a:r>
              <a:rPr lang="es-ES" b="1" dirty="0"/>
              <a:t>Presentar ATAM:</a:t>
            </a:r>
            <a:r>
              <a:rPr lang="es-ES" dirty="0"/>
              <a:t> Presentar el concepto del proceso a todas las partes interesadas y responder a las preguntas de los participantes. Este paso facilita que los participantes se familiaricen con el proceso.</a:t>
            </a:r>
          </a:p>
          <a:p>
            <a:pPr marL="228600" indent="-228600">
              <a:buAutoNum type="arabicPeriod"/>
            </a:pPr>
            <a:r>
              <a:rPr lang="es-ES" b="1" dirty="0"/>
              <a:t>Presentar los Drivers del Negocio:</a:t>
            </a:r>
            <a:r>
              <a:rPr lang="es-ES" dirty="0"/>
              <a:t> Se espera que todos los participantes de la presentación presenten, comprendan y evalúen los impulsores de negocio del sistema.</a:t>
            </a:r>
          </a:p>
          <a:p>
            <a:pPr marL="228600" indent="-228600">
              <a:buAutoNum type="arabicPeriod"/>
            </a:pPr>
            <a:r>
              <a:rPr lang="es-ES" b="1" dirty="0"/>
              <a:t>Presentar la Arquitectura: </a:t>
            </a:r>
            <a:r>
              <a:rPr lang="es-ES" dirty="0"/>
              <a:t>El arquitecto presenta una breve descripción general de la arquitectura con un nivel de detalle adecuado; es decir, se discuten al menos los módulos y las vistas de C&amp;C.</a:t>
            </a:r>
          </a:p>
          <a:p>
            <a:pPr marL="228600" indent="-228600">
              <a:buAutoNum type="arabicPeriod"/>
            </a:pPr>
            <a:r>
              <a:rPr lang="es-ES" b="1" dirty="0"/>
              <a:t>Identificar los Enfoques Arquitectónicos</a:t>
            </a:r>
            <a:r>
              <a:rPr lang="es-ES" dirty="0"/>
              <a:t>: El arquitecto presenta algunos enfoques arquitectónicos específicos al equipo y, a continuación, se discute la arquitectura propuesta.</a:t>
            </a:r>
          </a:p>
          <a:p>
            <a:pPr marL="228600" indent="-228600">
              <a:buAutoNum type="arabicPeriod"/>
            </a:pPr>
            <a:r>
              <a:rPr lang="es-ES" b="1" dirty="0"/>
              <a:t>Generar el Árbol de Utilidades de Atributos de Calidad: </a:t>
            </a:r>
            <a:r>
              <a:rPr lang="es-ES" dirty="0"/>
              <a:t>En este paso, se definen los requisitos comerciales y técnicos principales del sistema y se asignan a una propiedad arquitectónica adecuada. Se integran todas estas partes de evaluación, diseño y obtención de requisitos en un árbol.</a:t>
            </a:r>
          </a:p>
          <a:p>
            <a:pPr marL="228600" indent="-228600">
              <a:buAutoNum type="arabicPeriod"/>
            </a:pPr>
            <a:r>
              <a:rPr lang="es-ES" b="1" dirty="0"/>
              <a:t>Analizar los enfoques arquitectónicos:</a:t>
            </a:r>
            <a:r>
              <a:rPr lang="es-ES" dirty="0"/>
              <a:t> Cada escenario se compara y se clasifica por prioridad, y los escenarios con mayor calificación se asignan a la arquitectura. </a:t>
            </a:r>
          </a:p>
          <a:p>
            <a:pPr marL="228600" indent="-228600">
              <a:buAutoNum type="arabicPeriod"/>
            </a:pPr>
            <a:r>
              <a:rPr lang="es-ES" b="1" dirty="0"/>
              <a:t>Lluvia de ideas sobre escenarios</a:t>
            </a:r>
            <a:r>
              <a:rPr lang="es-ES" dirty="0"/>
              <a:t>: El grupo de interesados ​​más amplio presenta y aporta los escenarios actuales y sus preocupaciones.</a:t>
            </a:r>
          </a:p>
          <a:p>
            <a:pPr marL="228600" indent="-228600">
              <a:buAutoNum type="arabicPeriod"/>
            </a:pPr>
            <a:r>
              <a:rPr lang="es-ES" b="1" dirty="0"/>
              <a:t>Re-Analizar los enfoques arquitectónicos:</a:t>
            </a:r>
            <a:r>
              <a:rPr lang="es-ES" dirty="0"/>
              <a:t> Este paso se repite con el conocimiento adicional de los interesados ​​más amplios.</a:t>
            </a:r>
          </a:p>
          <a:p>
            <a:pPr marL="228600" indent="-228600">
              <a:buAutoNum type="arabicPeriod"/>
            </a:pPr>
            <a:r>
              <a:rPr lang="es-ES" b="1" dirty="0"/>
              <a:t>Presentación de resultados:</a:t>
            </a:r>
            <a:r>
              <a:rPr lang="es-ES" dirty="0"/>
              <a:t> Al final de la evaluación, el equipo revisa los riesgos, los riesgos no significativos, las sensibilidades y las compensaciones existentes y recientemente descubiertos. El equipo analiza si han surgido nuevos temas de riesgo. Posteriormente, el equipo proporciona toda la documentación a los interesados.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47117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s-ES" b="0" dirty="0"/>
              <a:t>Al final, estas son las 4 Fases en las cuales se van realizando los pasos del proceso</a:t>
            </a:r>
          </a:p>
          <a:p>
            <a:pPr marL="0" indent="0">
              <a:buNone/>
            </a:pPr>
            <a:endParaRPr lang="es-ES" b="0" dirty="0"/>
          </a:p>
          <a:p>
            <a:pPr marL="228600" indent="-228600">
              <a:buAutoNum type="arabicPeriod"/>
            </a:pPr>
            <a:r>
              <a:rPr lang="es-ES" b="1" dirty="0"/>
              <a:t>La primera fase </a:t>
            </a:r>
            <a:r>
              <a:rPr lang="es-ES" dirty="0"/>
              <a:t>consiste en recopilar escenarios, requisitos y restricciones. Al obtener los escenarios de un grupo representativo de partes interesadas y/o usuarios clave, obtenemos una lista de requisitos funcionales que describen la solución futura. Los requisitos y restricciones a los que se refiere el modelo son los requisitos y restricciones no funcionales que rigen el entorno en el que se desarrollará la solución. Este paso es muy similar a la versión inicial de la vista de Requisitos del enfoque de Arquitectura de Soluciones, donde se enumeran los requisitos funcionales y no funcionales y operativos relevantes para su verificación en vistas posteriores. Algunos proyectos incluyen una Fase 0 para sus esfuerzos de ATAM, donde se enumeran y analizan las entradas ya presentes en el proyecto antes de los análisis de ATAM. Estas entradas pueden incluir documentos contractuales como una Declaración de Trabajo, documentos de requisitos asociados ya existentes en la organización (mapas de capacidad, restricciones técnicas, etc.) y/o un cronograma maestro basado en una hoja de ruta empresarial o la planificación del proyecto existente. Al final estas entradas se recopilarán y analizarán durante la Fase 1 y no justifican una fase adicional.</a:t>
            </a:r>
          </a:p>
          <a:p>
            <a:pPr marL="228600" indent="-228600">
              <a:buAutoNum type="arabicPeriod"/>
            </a:pPr>
            <a:r>
              <a:rPr lang="es-ES" b="1" dirty="0"/>
              <a:t>La segunda fase </a:t>
            </a:r>
            <a:r>
              <a:rPr lang="es-ES" dirty="0"/>
              <a:t>consiste en describir y profundizar en las diferentes posibilidades arquitectónicas candidatas, lo que se traduce, a grandes rasgos, en la elaboración de las siguientes perspectivas del enfoque (lógica, de implementación, física y operativa). En esta fase, ATAM sugiere comparar las múltiples arquitecturas posibles que compiten, así como enumerar las limitaciones existentes en la situación real del entorno (sistemas heredados, interoperabilidad, tasa de éxito/fracaso de proyectos similares anteriores). ATAM también expone los requisitos implícitos derivados de las suposiciones de un candidato, al aplicarlas a otros.</a:t>
            </a:r>
          </a:p>
          <a:p>
            <a:pPr marL="228600" indent="-228600">
              <a:buAutoNum type="arabicPeriod"/>
            </a:pPr>
            <a:r>
              <a:rPr lang="es-ES" b="1" dirty="0"/>
              <a:t>La fase 3:</a:t>
            </a:r>
            <a:r>
              <a:rPr lang="es-ES" dirty="0"/>
              <a:t> solo consta de un paso: Análisis Específico de Atributos. Examinamos cada atributo de calidad relevante (o requisito no funcional) y lo analizamos de forma aislada de los demás atributos para cada uno de los candidatos arquitectónicos enumerados. Esta separación de preocupaciones ayuda a los expertos en atributos a aplicar su experiencia a la solución futura.</a:t>
            </a:r>
          </a:p>
          <a:p>
            <a:pPr marL="228600" indent="-228600">
              <a:buAutoNum type="arabicPeriod"/>
            </a:pPr>
            <a:r>
              <a:rPr lang="es-ES" b="1" dirty="0"/>
              <a:t>La fase final de ATAM</a:t>
            </a:r>
            <a:r>
              <a:rPr lang="es-ES" dirty="0"/>
              <a:t> toma esta lista de atributos de calidad e intenta identificar las vulnerabilidades. ATAM se creó ante la necesidad de una elección racional entre posibles candidatos arquitectónicos, basada en análisis bien documentados de los requisitos que requieren la solución. Al comparar los análisis de valor del paso anterior, cualquier atributo de calidad que se vea significativamente afectado por un cambio en la arquitectura se considera un factor de sensibilidad. El análisis de compensación se realiza a partir de esta lista de atributos de calidad sensibles.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267151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resultados de ATAM son:</a:t>
            </a:r>
          </a:p>
          <a:p>
            <a:pPr marL="171450" indent="-171450">
              <a:buFont typeface="Arial" panose="020B0604020202020204" pitchFamily="34" charset="0"/>
              <a:buChar char="•"/>
            </a:pPr>
            <a:r>
              <a:rPr lang="es-ES" b="1" dirty="0"/>
              <a:t>Una presentación concisa de la arquitectura.</a:t>
            </a:r>
            <a:r>
              <a:rPr lang="es-ES" dirty="0"/>
              <a:t> La arquitectura se presenta en una hora.</a:t>
            </a:r>
          </a:p>
          <a:p>
            <a:pPr marL="171450" indent="-171450">
              <a:buFont typeface="Arial" panose="020B0604020202020204" pitchFamily="34" charset="0"/>
              <a:buChar char="•"/>
            </a:pPr>
            <a:r>
              <a:rPr lang="es-ES" b="1" dirty="0"/>
              <a:t>Articulación de los objetivos de negocio.</a:t>
            </a:r>
            <a:r>
              <a:rPr lang="es-ES" dirty="0"/>
              <a:t> Esto ayuda a los nuevos participantes a comprender los objetivos de negocio.</a:t>
            </a:r>
          </a:p>
          <a:p>
            <a:pPr marL="171450" indent="-171450">
              <a:buFont typeface="Arial" panose="020B0604020202020204" pitchFamily="34" charset="0"/>
              <a:buChar char="•"/>
            </a:pPr>
            <a:r>
              <a:rPr lang="es-ES" b="1" dirty="0"/>
              <a:t>Requisitos de atributos de calidad priorizados</a:t>
            </a:r>
            <a:r>
              <a:rPr lang="es-ES" dirty="0"/>
              <a:t>, expresados ​​como escenarios de atributos de calidad.</a:t>
            </a:r>
          </a:p>
          <a:p>
            <a:pPr marL="171450" indent="-171450">
              <a:buFont typeface="Arial" panose="020B0604020202020204" pitchFamily="34" charset="0"/>
              <a:buChar char="•"/>
            </a:pPr>
            <a:r>
              <a:rPr lang="es-ES" b="1" dirty="0"/>
              <a:t>Un conjunto de riesgos y no riesgos</a:t>
            </a:r>
            <a:r>
              <a:rPr lang="es-ES" dirty="0"/>
              <a:t>, </a:t>
            </a:r>
          </a:p>
          <a:p>
            <a:pPr marL="628650" lvl="1" indent="-171450">
              <a:buFont typeface="Arial" panose="020B0604020202020204" pitchFamily="34" charset="0"/>
              <a:buChar char="•"/>
            </a:pPr>
            <a:r>
              <a:rPr lang="es-ES" dirty="0"/>
              <a:t>Un riesgo se define como una decisión arquitectónica que puede tener consecuencias indeseables en vista de los requisitos de los atributos de calidad.</a:t>
            </a:r>
          </a:p>
          <a:p>
            <a:pPr marL="628650" lvl="1" indent="-171450">
              <a:buFont typeface="Arial" panose="020B0604020202020204" pitchFamily="34" charset="0"/>
              <a:buChar char="•"/>
            </a:pPr>
            <a:r>
              <a:rPr lang="es-ES" dirty="0"/>
              <a:t>Y Un no riesgo es una decisión arquitectónica que no se espera que tenga consecuencias indeseables en los atributos de calidad.</a:t>
            </a:r>
          </a:p>
          <a:p>
            <a:pPr marL="171450" lvl="0" indent="-171450">
              <a:buFont typeface="Arial" panose="020B0604020202020204" pitchFamily="34" charset="0"/>
              <a:buChar char="•"/>
            </a:pPr>
            <a:r>
              <a:rPr lang="es-ES" b="1" dirty="0"/>
              <a:t>Un conjunto de temas de riesgo</a:t>
            </a:r>
            <a:r>
              <a:rPr lang="es-ES" dirty="0"/>
              <a:t>. Este conjunto ayuda al equipo de evaluación a examinar todos los temas de riesgo detectados que identifican debilidades sistemáticas en la arquitectura, el proceso y el equipo.</a:t>
            </a:r>
          </a:p>
          <a:p>
            <a:pPr marL="171450" lvl="0" indent="-171450">
              <a:buFont typeface="Arial" panose="020B0604020202020204" pitchFamily="34" charset="0"/>
              <a:buChar char="•"/>
            </a:pPr>
            <a:r>
              <a:rPr lang="es-ES" b="1" dirty="0"/>
              <a:t>Asignación de las decisiones arquitectónicas a los requisitos de calidad</a:t>
            </a:r>
            <a:r>
              <a:rPr lang="es-ES" dirty="0"/>
              <a:t>. Para cada escenario de atributo de calidad examinado durante un ATAM, se determinan y registran las decisiones arquitectónicas que contribuyen a su logro.</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612702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5/25/2025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25/05/2025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25/05/2025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5/25/2025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185256" cy="707886"/>
          </a:xfrm>
          <a:prstGeom prst="rect">
            <a:avLst/>
          </a:prstGeom>
          <a:noFill/>
        </p:spPr>
        <p:txBody>
          <a:bodyPr wrap="square">
            <a:spAutoFit/>
          </a:bodyPr>
          <a:lstStyle/>
          <a:p>
            <a:pPr algn="r"/>
            <a:r>
              <a:rPr lang="es-CO" sz="4000" b="1" dirty="0" err="1">
                <a:solidFill>
                  <a:srgbClr val="FFFF00"/>
                </a:solidFill>
                <a:latin typeface="+mn-lt"/>
              </a:rPr>
              <a:t>Architecture</a:t>
            </a:r>
            <a:r>
              <a:rPr lang="es-CO" sz="4000" b="1" dirty="0">
                <a:solidFill>
                  <a:srgbClr val="FFFF00"/>
                </a:solidFill>
                <a:latin typeface="+mn-lt"/>
              </a:rPr>
              <a:t> </a:t>
            </a:r>
            <a:r>
              <a:rPr lang="es-CO" sz="4000" b="1" dirty="0" err="1">
                <a:solidFill>
                  <a:srgbClr val="FFFF00"/>
                </a:solidFill>
                <a:latin typeface="+mn-lt"/>
              </a:rPr>
              <a:t>Evaluation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hand holding a tablet with icons on it">
            <a:extLst>
              <a:ext uri="{FF2B5EF4-FFF2-40B4-BE49-F238E27FC236}">
                <a16:creationId xmlns:a16="http://schemas.microsoft.com/office/drawing/2014/main" id="{D1D8446D-83DE-82E7-561A-49C8A515EB06}"/>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0" y="986680"/>
            <a:ext cx="12192000" cy="3441119"/>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b="1" dirty="0">
                <a:solidFill>
                  <a:srgbClr val="FFC000"/>
                </a:solidFill>
                <a:effectLst>
                  <a:outerShdw blurRad="38100" dist="38100" dir="2700000" algn="tl">
                    <a:srgbClr val="000000">
                      <a:alpha val="43137"/>
                    </a:srgbClr>
                  </a:outerShdw>
                </a:effectLst>
                <a:latin typeface="Arial Black" panose="020B0A04020102020204" pitchFamily="34" charset="0"/>
              </a:rPr>
              <a:t>If you don’t evaluate your architecture, you are not doing architecture — you’re just hoping for the best.</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299556" y="5645344"/>
            <a:ext cx="9592887" cy="978195"/>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Len Bass, Paul Clements, and Rick </a:t>
            </a:r>
            <a:r>
              <a:rPr lang="en-US" sz="3200" b="1" dirty="0" err="1">
                <a:solidFill>
                  <a:schemeClr val="accent2"/>
                </a:solidFill>
                <a:effectLst>
                  <a:outerShdw blurRad="38100" dist="38100" dir="2700000" algn="tl">
                    <a:srgbClr val="000000">
                      <a:alpha val="43137"/>
                    </a:srgbClr>
                  </a:outerShdw>
                </a:effectLst>
                <a:latin typeface="Arial Black" panose="020B0A04020102020204" pitchFamily="34" charset="0"/>
              </a:rPr>
              <a:t>Kazman</a:t>
            </a:r>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 </a:t>
            </a:r>
          </a:p>
          <a:p>
            <a:r>
              <a:rPr lang="en-US" sz="3200" b="1" dirty="0">
                <a:solidFill>
                  <a:srgbClr val="FFFFFF"/>
                </a:solidFill>
                <a:effectLst>
                  <a:outerShdw blurRad="38100" dist="38100" dir="2700000" algn="tl">
                    <a:srgbClr val="000000">
                      <a:alpha val="43137"/>
                    </a:srgbClr>
                  </a:outerShdw>
                </a:effectLst>
                <a:latin typeface="Arial Black" panose="020B0A04020102020204" pitchFamily="34" charset="0"/>
              </a:rPr>
              <a:t>Software Architecture in Practice</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a:t>
            </a:r>
            <a:r>
              <a:rPr lang="en-US" sz="9600" b="1" dirty="0" err="1">
                <a:solidFill>
                  <a:schemeClr val="accent2"/>
                </a:solidFill>
                <a:latin typeface="+mn-lt"/>
              </a:rPr>
              <a:t>Evalution</a:t>
            </a:r>
            <a:endParaRPr lang="en-US" sz="9600" b="1" dirty="0">
              <a:solidFill>
                <a:schemeClr val="accent2"/>
              </a:solidFill>
              <a:latin typeface="+mn-lt"/>
            </a:endParaRP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Analyze and Evaluate Architecture</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a:xfrm>
            <a:off x="838199" y="136525"/>
            <a:ext cx="10766367" cy="674472"/>
          </a:xfrm>
        </p:spPr>
        <p:txBody>
          <a:bodyPr>
            <a:normAutofit fontScale="90000"/>
          </a:bodyPr>
          <a:lstStyle/>
          <a:p>
            <a:r>
              <a:rPr lang="en-US" b="0" dirty="0"/>
              <a:t>Architecture Tradeoff Analysis Method</a:t>
            </a:r>
            <a:endParaRPr lang="en-US" dirty="0"/>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838200" y="947523"/>
            <a:ext cx="10515600" cy="2481477"/>
          </a:xfrm>
        </p:spPr>
        <p:txBody>
          <a:bodyPr/>
          <a:lstStyle/>
          <a:p>
            <a:r>
              <a:rPr lang="en-US" b="1" dirty="0">
                <a:solidFill>
                  <a:schemeClr val="accent1"/>
                </a:solidFill>
              </a:rPr>
              <a:t>Architecture Tradeoff Analysis </a:t>
            </a:r>
          </a:p>
          <a:p>
            <a:pPr marL="0" indent="0">
              <a:buNone/>
            </a:pPr>
            <a:r>
              <a:rPr lang="en-US" dirty="0"/>
              <a:t>This Method is a method used to evaluate the quality attributes (such as performance, availability, and security) of software architectures. ATAM is used to mitigate risks in software architectures in the early stages of the software development life cycle (SDLC).</a:t>
            </a:r>
          </a:p>
        </p:txBody>
      </p:sp>
      <p:sp>
        <p:nvSpPr>
          <p:cNvPr id="2" name="Rectangle 1">
            <a:extLst>
              <a:ext uri="{FF2B5EF4-FFF2-40B4-BE49-F238E27FC236}">
                <a16:creationId xmlns:a16="http://schemas.microsoft.com/office/drawing/2014/main" id="{6954ED37-525C-FB03-4073-071781BBC9EA}"/>
              </a:ext>
            </a:extLst>
          </p:cNvPr>
          <p:cNvSpPr/>
          <p:nvPr/>
        </p:nvSpPr>
        <p:spPr>
          <a:xfrm>
            <a:off x="2674544" y="3998467"/>
            <a:ext cx="6414897" cy="2215991"/>
          </a:xfrm>
          <a:prstGeom prst="rect">
            <a:avLst/>
          </a:prstGeom>
          <a:noFill/>
        </p:spPr>
        <p:txBody>
          <a:bodyPr wrap="none" lIns="91440" tIns="45720" rIns="91440" bIns="45720">
            <a:spAutoFit/>
          </a:bodyPr>
          <a:lstStyle/>
          <a:p>
            <a:pPr algn="ctr"/>
            <a:r>
              <a:rPr lang="en-US" sz="13800" b="1" dirty="0">
                <a:ln w="22225">
                  <a:solidFill>
                    <a:schemeClr val="accent2"/>
                  </a:solidFill>
                  <a:prstDash val="solid"/>
                </a:ln>
                <a:solidFill>
                  <a:schemeClr val="accent2">
                    <a:lumMod val="40000"/>
                    <a:lumOff val="60000"/>
                  </a:schemeClr>
                </a:solidFill>
              </a:rPr>
              <a:t>A.T.A.M.</a:t>
            </a:r>
            <a:endParaRPr lang="en-US" sz="13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423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7F01-C101-078A-5DB5-B3934C3F52DD}"/>
              </a:ext>
            </a:extLst>
          </p:cNvPr>
          <p:cNvSpPr>
            <a:spLocks noGrp="1"/>
          </p:cNvSpPr>
          <p:nvPr>
            <p:ph type="title"/>
          </p:nvPr>
        </p:nvSpPr>
        <p:spPr/>
        <p:txBody>
          <a:bodyPr>
            <a:normAutofit fontScale="90000"/>
          </a:bodyPr>
          <a:lstStyle/>
          <a:p>
            <a:r>
              <a:rPr lang="en-US" dirty="0"/>
              <a:t>Participants in ATAM</a:t>
            </a:r>
          </a:p>
        </p:txBody>
      </p:sp>
      <p:sp>
        <p:nvSpPr>
          <p:cNvPr id="3" name="Content Placeholder 2">
            <a:extLst>
              <a:ext uri="{FF2B5EF4-FFF2-40B4-BE49-F238E27FC236}">
                <a16:creationId xmlns:a16="http://schemas.microsoft.com/office/drawing/2014/main" id="{09D10D1F-334E-F03C-5FFA-22BAED9317D8}"/>
              </a:ext>
            </a:extLst>
          </p:cNvPr>
          <p:cNvSpPr>
            <a:spLocks noGrp="1"/>
          </p:cNvSpPr>
          <p:nvPr>
            <p:ph idx="1"/>
          </p:nvPr>
        </p:nvSpPr>
        <p:spPr>
          <a:xfrm>
            <a:off x="838200" y="947523"/>
            <a:ext cx="10515600" cy="5773952"/>
          </a:xfrm>
        </p:spPr>
        <p:txBody>
          <a:bodyPr>
            <a:normAutofit fontScale="92500" lnSpcReduction="20000"/>
          </a:bodyPr>
          <a:lstStyle/>
          <a:p>
            <a:r>
              <a:rPr lang="en-US" b="1" dirty="0">
                <a:solidFill>
                  <a:schemeClr val="accent1"/>
                </a:solidFill>
              </a:rPr>
              <a:t>The evaluation team</a:t>
            </a:r>
          </a:p>
          <a:p>
            <a:pPr lvl="1" fontAlgn="base"/>
            <a:r>
              <a:rPr lang="en-US" dirty="0"/>
              <a:t>team leader</a:t>
            </a:r>
          </a:p>
          <a:p>
            <a:pPr lvl="1" fontAlgn="base"/>
            <a:r>
              <a:rPr lang="en-US" dirty="0"/>
              <a:t>evolution leader</a:t>
            </a:r>
          </a:p>
          <a:p>
            <a:pPr lvl="1" fontAlgn="base"/>
            <a:r>
              <a:rPr lang="en-US" dirty="0"/>
              <a:t>scenario and processing scribe</a:t>
            </a:r>
          </a:p>
          <a:p>
            <a:pPr lvl="1" fontAlgn="base"/>
            <a:r>
              <a:rPr lang="en-US" dirty="0"/>
              <a:t>timekeeper</a:t>
            </a:r>
          </a:p>
          <a:p>
            <a:pPr lvl="1" fontAlgn="base"/>
            <a:r>
              <a:rPr lang="en-US" dirty="0"/>
              <a:t>process observe</a:t>
            </a:r>
          </a:p>
          <a:p>
            <a:r>
              <a:rPr lang="en-US" b="1" dirty="0">
                <a:solidFill>
                  <a:schemeClr val="accent1"/>
                </a:solidFill>
              </a:rPr>
              <a:t>Project decision-makers</a:t>
            </a:r>
          </a:p>
          <a:p>
            <a:pPr lvl="1" fontAlgn="base"/>
            <a:r>
              <a:rPr lang="en-US" dirty="0"/>
              <a:t>Clients.</a:t>
            </a:r>
          </a:p>
          <a:p>
            <a:pPr lvl="1" fontAlgn="base"/>
            <a:r>
              <a:rPr lang="en-US" dirty="0"/>
              <a:t>Product Owners.</a:t>
            </a:r>
          </a:p>
          <a:p>
            <a:pPr lvl="1" fontAlgn="base"/>
            <a:r>
              <a:rPr lang="en-US" dirty="0"/>
              <a:t>Project Managers.</a:t>
            </a:r>
          </a:p>
          <a:p>
            <a:pPr lvl="1" fontAlgn="base"/>
            <a:r>
              <a:rPr lang="en-US" dirty="0"/>
              <a:t>Lead Developers.</a:t>
            </a:r>
          </a:p>
          <a:p>
            <a:pPr lvl="1" fontAlgn="base"/>
            <a:r>
              <a:rPr lang="en-US" dirty="0"/>
              <a:t>Software Architects.</a:t>
            </a:r>
          </a:p>
          <a:p>
            <a:r>
              <a:rPr lang="en-US" b="1" dirty="0">
                <a:solidFill>
                  <a:schemeClr val="accent1"/>
                </a:solidFill>
              </a:rPr>
              <a:t>Architecture stakeholders</a:t>
            </a:r>
          </a:p>
          <a:p>
            <a:pPr lvl="1" fontAlgn="base"/>
            <a:r>
              <a:rPr lang="en-US" dirty="0"/>
              <a:t>developers</a:t>
            </a:r>
          </a:p>
          <a:p>
            <a:pPr lvl="1" fontAlgn="base"/>
            <a:r>
              <a:rPr lang="en-US" dirty="0"/>
              <a:t>testers</a:t>
            </a:r>
          </a:p>
          <a:p>
            <a:pPr lvl="1" fontAlgn="base"/>
            <a:r>
              <a:rPr lang="en-US" dirty="0"/>
              <a:t>users</a:t>
            </a:r>
          </a:p>
          <a:p>
            <a:pPr lvl="1" fontAlgn="base"/>
            <a:r>
              <a:rPr lang="en-US" dirty="0"/>
              <a:t>builders of systems</a:t>
            </a:r>
          </a:p>
        </p:txBody>
      </p:sp>
      <p:pic>
        <p:nvPicPr>
          <p:cNvPr id="2050" name="Picture 2" descr="Participants Vector Art, Icons, and Graphics for Free Download">
            <a:extLst>
              <a:ext uri="{FF2B5EF4-FFF2-40B4-BE49-F238E27FC236}">
                <a16:creationId xmlns:a16="http://schemas.microsoft.com/office/drawing/2014/main" id="{D1C80E35-66DA-E3BF-281B-23103704F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204" y="2325837"/>
            <a:ext cx="4288971" cy="428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ceptual flow of ATAM">
            <a:extLst>
              <a:ext uri="{FF2B5EF4-FFF2-40B4-BE49-F238E27FC236}">
                <a16:creationId xmlns:a16="http://schemas.microsoft.com/office/drawing/2014/main" id="{A43F4C20-1045-8424-672C-77B0535B67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186" y="136524"/>
            <a:ext cx="11179628" cy="6584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9A6692-6B0C-C5A6-F017-6F0E4D37A5AA}"/>
              </a:ext>
            </a:extLst>
          </p:cNvPr>
          <p:cNvSpPr>
            <a:spLocks noGrp="1"/>
          </p:cNvSpPr>
          <p:nvPr>
            <p:ph type="title"/>
          </p:nvPr>
        </p:nvSpPr>
        <p:spPr/>
        <p:txBody>
          <a:bodyPr>
            <a:normAutofit fontScale="90000"/>
          </a:bodyPr>
          <a:lstStyle/>
          <a:p>
            <a:r>
              <a:rPr lang="en-US" dirty="0"/>
              <a:t>Process of the ATAM</a:t>
            </a:r>
          </a:p>
        </p:txBody>
      </p:sp>
    </p:spTree>
    <p:extLst>
      <p:ext uri="{BB962C8B-B14F-4D97-AF65-F5344CB8AC3E}">
        <p14:creationId xmlns:p14="http://schemas.microsoft.com/office/powerpoint/2010/main" val="207798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E7FC-734C-2C92-20A8-17D929FE3E89}"/>
              </a:ext>
            </a:extLst>
          </p:cNvPr>
          <p:cNvSpPr>
            <a:spLocks noGrp="1"/>
          </p:cNvSpPr>
          <p:nvPr>
            <p:ph type="title"/>
          </p:nvPr>
        </p:nvSpPr>
        <p:spPr/>
        <p:txBody>
          <a:bodyPr>
            <a:normAutofit fontScale="90000"/>
          </a:bodyPr>
          <a:lstStyle/>
          <a:p>
            <a:r>
              <a:rPr lang="en-US" dirty="0"/>
              <a:t>Steps of ATAM Process</a:t>
            </a:r>
          </a:p>
        </p:txBody>
      </p:sp>
      <p:sp>
        <p:nvSpPr>
          <p:cNvPr id="3" name="Content Placeholder 2">
            <a:extLst>
              <a:ext uri="{FF2B5EF4-FFF2-40B4-BE49-F238E27FC236}">
                <a16:creationId xmlns:a16="http://schemas.microsoft.com/office/drawing/2014/main" id="{B5905835-B308-C203-FF73-5D3B82367464}"/>
              </a:ext>
            </a:extLst>
          </p:cNvPr>
          <p:cNvSpPr>
            <a:spLocks noGrp="1"/>
          </p:cNvSpPr>
          <p:nvPr>
            <p:ph idx="1"/>
          </p:nvPr>
        </p:nvSpPr>
        <p:spPr/>
        <p:txBody>
          <a:bodyPr/>
          <a:lstStyle/>
          <a:p>
            <a:r>
              <a:rPr lang="en-US" dirty="0">
                <a:solidFill>
                  <a:schemeClr val="accent1"/>
                </a:solidFill>
              </a:rPr>
              <a:t>Present the ATAM.</a:t>
            </a:r>
          </a:p>
          <a:p>
            <a:r>
              <a:rPr lang="en-US" dirty="0">
                <a:solidFill>
                  <a:schemeClr val="accent1"/>
                </a:solidFill>
              </a:rPr>
              <a:t>Present business drivers.</a:t>
            </a:r>
          </a:p>
          <a:p>
            <a:r>
              <a:rPr lang="en-US" dirty="0">
                <a:solidFill>
                  <a:schemeClr val="accent1"/>
                </a:solidFill>
              </a:rPr>
              <a:t>Present architecture.</a:t>
            </a:r>
          </a:p>
          <a:p>
            <a:r>
              <a:rPr lang="en-US" dirty="0">
                <a:solidFill>
                  <a:schemeClr val="accent1"/>
                </a:solidFill>
              </a:rPr>
              <a:t>Identify architectural approaches.</a:t>
            </a:r>
          </a:p>
          <a:p>
            <a:r>
              <a:rPr lang="en-US" dirty="0">
                <a:solidFill>
                  <a:schemeClr val="accent1"/>
                </a:solidFill>
              </a:rPr>
              <a:t>Generate quality attribute utility tree.</a:t>
            </a:r>
          </a:p>
          <a:p>
            <a:r>
              <a:rPr lang="en-US" dirty="0">
                <a:solidFill>
                  <a:schemeClr val="accent1"/>
                </a:solidFill>
              </a:rPr>
              <a:t>Analyze architectural approaches.</a:t>
            </a:r>
          </a:p>
          <a:p>
            <a:r>
              <a:rPr lang="en-US" dirty="0">
                <a:solidFill>
                  <a:schemeClr val="accent1"/>
                </a:solidFill>
              </a:rPr>
              <a:t>Brainstorm and prioritize scenarios.</a:t>
            </a:r>
          </a:p>
          <a:p>
            <a:r>
              <a:rPr lang="en-US" dirty="0">
                <a:solidFill>
                  <a:schemeClr val="accent1"/>
                </a:solidFill>
              </a:rPr>
              <a:t>Re-Analyze architectural approaches.</a:t>
            </a:r>
          </a:p>
          <a:p>
            <a:r>
              <a:rPr lang="en-US" dirty="0">
                <a:solidFill>
                  <a:schemeClr val="accent1"/>
                </a:solidFill>
              </a:rPr>
              <a:t>Present results.</a:t>
            </a:r>
          </a:p>
        </p:txBody>
      </p:sp>
      <p:pic>
        <p:nvPicPr>
          <p:cNvPr id="4" name="Picture 3">
            <a:extLst>
              <a:ext uri="{FF2B5EF4-FFF2-40B4-BE49-F238E27FC236}">
                <a16:creationId xmlns:a16="http://schemas.microsoft.com/office/drawing/2014/main" id="{1974E91B-CDF4-4BD4-4C1E-2CFA739B1298}"/>
              </a:ext>
            </a:extLst>
          </p:cNvPr>
          <p:cNvPicPr>
            <a:picLocks noChangeAspect="1"/>
          </p:cNvPicPr>
          <p:nvPr/>
        </p:nvPicPr>
        <p:blipFill>
          <a:blip r:embed="rId3"/>
          <a:stretch>
            <a:fillRect/>
          </a:stretch>
        </p:blipFill>
        <p:spPr>
          <a:xfrm>
            <a:off x="6643991" y="1811807"/>
            <a:ext cx="5548009" cy="3209925"/>
          </a:xfrm>
          <a:prstGeom prst="rect">
            <a:avLst/>
          </a:prstGeom>
        </p:spPr>
      </p:pic>
    </p:spTree>
    <p:extLst>
      <p:ext uri="{BB962C8B-B14F-4D97-AF65-F5344CB8AC3E}">
        <p14:creationId xmlns:p14="http://schemas.microsoft.com/office/powerpoint/2010/main" val="3160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4576EC-97BB-854A-2047-47A040CE2450}"/>
              </a:ext>
            </a:extLst>
          </p:cNvPr>
          <p:cNvSpPr>
            <a:spLocks noGrp="1"/>
          </p:cNvSpPr>
          <p:nvPr>
            <p:ph type="title"/>
          </p:nvPr>
        </p:nvSpPr>
        <p:spPr>
          <a:xfrm>
            <a:off x="838200" y="136525"/>
            <a:ext cx="10515600" cy="674472"/>
          </a:xfrm>
        </p:spPr>
        <p:txBody>
          <a:bodyPr anchor="ctr">
            <a:normAutofit/>
          </a:bodyPr>
          <a:lstStyle/>
          <a:p>
            <a:r>
              <a:rPr lang="en-US" sz="4100"/>
              <a:t>Phases of ATAM</a:t>
            </a:r>
          </a:p>
        </p:txBody>
      </p:sp>
      <p:pic>
        <p:nvPicPr>
          <p:cNvPr id="4100" name="Picture 4" descr="ATAM Spiral Model (Revisited)">
            <a:extLst>
              <a:ext uri="{FF2B5EF4-FFF2-40B4-BE49-F238E27FC236}">
                <a16:creationId xmlns:a16="http://schemas.microsoft.com/office/drawing/2014/main" id="{04FC1BE7-70E3-1999-6EEB-EC83B9B602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6727" y="694603"/>
            <a:ext cx="8518546" cy="6026872"/>
          </a:xfrm>
          <a:prstGeom prst="rect">
            <a:avLst/>
          </a:prstGeom>
          <a:solidFill>
            <a:srgbClr val="FFFFFF"/>
          </a:solidFill>
        </p:spPr>
      </p:pic>
    </p:spTree>
    <p:extLst>
      <p:ext uri="{BB962C8B-B14F-4D97-AF65-F5344CB8AC3E}">
        <p14:creationId xmlns:p14="http://schemas.microsoft.com/office/powerpoint/2010/main" val="36936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369-209C-43FB-6C21-1753EA8EC58E}"/>
              </a:ext>
            </a:extLst>
          </p:cNvPr>
          <p:cNvSpPr>
            <a:spLocks noGrp="1"/>
          </p:cNvSpPr>
          <p:nvPr>
            <p:ph type="title"/>
          </p:nvPr>
        </p:nvSpPr>
        <p:spPr/>
        <p:txBody>
          <a:bodyPr>
            <a:normAutofit fontScale="90000"/>
          </a:bodyPr>
          <a:lstStyle/>
          <a:p>
            <a:r>
              <a:rPr lang="en-US" dirty="0"/>
              <a:t>Outputs of ATAM</a:t>
            </a:r>
          </a:p>
        </p:txBody>
      </p:sp>
      <p:sp>
        <p:nvSpPr>
          <p:cNvPr id="3" name="Content Placeholder 2">
            <a:extLst>
              <a:ext uri="{FF2B5EF4-FFF2-40B4-BE49-F238E27FC236}">
                <a16:creationId xmlns:a16="http://schemas.microsoft.com/office/drawing/2014/main" id="{2DFBA262-8BFF-3E37-FC67-3A798C9B1700}"/>
              </a:ext>
            </a:extLst>
          </p:cNvPr>
          <p:cNvSpPr>
            <a:spLocks noGrp="1"/>
          </p:cNvSpPr>
          <p:nvPr>
            <p:ph idx="1"/>
          </p:nvPr>
        </p:nvSpPr>
        <p:spPr/>
        <p:txBody>
          <a:bodyPr>
            <a:normAutofit/>
          </a:bodyPr>
          <a:lstStyle/>
          <a:p>
            <a:r>
              <a:rPr lang="en-US" b="1" dirty="0">
                <a:solidFill>
                  <a:schemeClr val="accent1"/>
                </a:solidFill>
              </a:rPr>
              <a:t>A concise presentation of the architecture. </a:t>
            </a:r>
          </a:p>
          <a:p>
            <a:r>
              <a:rPr lang="en-US" b="1" dirty="0">
                <a:solidFill>
                  <a:schemeClr val="accent1"/>
                </a:solidFill>
              </a:rPr>
              <a:t>Articulation of business goals. </a:t>
            </a:r>
          </a:p>
          <a:p>
            <a:r>
              <a:rPr lang="en-US" b="1" dirty="0">
                <a:solidFill>
                  <a:schemeClr val="accent1"/>
                </a:solidFill>
              </a:rPr>
              <a:t>Prioritized quality attribute requirements </a:t>
            </a:r>
          </a:p>
          <a:p>
            <a:pPr lvl="1"/>
            <a:r>
              <a:rPr lang="en-US" dirty="0"/>
              <a:t>Expressed as quality attribute scenarios.</a:t>
            </a:r>
          </a:p>
          <a:p>
            <a:r>
              <a:rPr lang="en-US" b="1" dirty="0">
                <a:solidFill>
                  <a:schemeClr val="accent1"/>
                </a:solidFill>
              </a:rPr>
              <a:t>A set of risks and non-risks as follows:</a:t>
            </a:r>
            <a:endParaRPr lang="en-US" dirty="0">
              <a:solidFill>
                <a:schemeClr val="accent1"/>
              </a:solidFill>
            </a:endParaRPr>
          </a:p>
          <a:p>
            <a:pPr lvl="1"/>
            <a:r>
              <a:rPr lang="en-US" dirty="0"/>
              <a:t>A risk is defined as an architectural decision that may lead to undesirable consequences in light of quality attribute requirements.</a:t>
            </a:r>
          </a:p>
          <a:p>
            <a:pPr lvl="1"/>
            <a:r>
              <a:rPr lang="en-US" dirty="0"/>
              <a:t>non-risk is an architectural decision that is not expected to result in undesirable consequences of quality attributes.</a:t>
            </a:r>
          </a:p>
          <a:p>
            <a:r>
              <a:rPr lang="en-US" b="1" dirty="0">
                <a:solidFill>
                  <a:schemeClr val="accent1"/>
                </a:solidFill>
              </a:rPr>
              <a:t>A set of risk themes. </a:t>
            </a:r>
          </a:p>
          <a:p>
            <a:r>
              <a:rPr lang="en-US" b="1" dirty="0">
                <a:solidFill>
                  <a:schemeClr val="accent1"/>
                </a:solidFill>
              </a:rPr>
              <a:t>Mapping of architectural decisions to quality requirements.</a:t>
            </a:r>
          </a:p>
        </p:txBody>
      </p:sp>
    </p:spTree>
    <p:extLst>
      <p:ext uri="{BB962C8B-B14F-4D97-AF65-F5344CB8AC3E}">
        <p14:creationId xmlns:p14="http://schemas.microsoft.com/office/powerpoint/2010/main" val="225398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1833</TotalTime>
  <Words>1792</Words>
  <Application>Microsoft Office PowerPoint</Application>
  <PresentationFormat>Widescreen</PresentationFormat>
  <Paragraphs>123</Paragraphs>
  <Slides>10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 Black</vt:lpstr>
      <vt:lpstr>Avenir Black</vt:lpstr>
      <vt:lpstr>Avenir Medium</vt:lpstr>
      <vt:lpstr>Britannic Bold</vt:lpstr>
      <vt:lpstr>Calibri</vt:lpstr>
      <vt:lpstr>Calibri Light</vt:lpstr>
      <vt:lpstr>Wingdings</vt:lpstr>
      <vt:lpstr>Office Theme</vt:lpstr>
      <vt:lpstr>1_Office Theme</vt:lpstr>
      <vt:lpstr>2_Office Theme</vt:lpstr>
      <vt:lpstr>PowerPoint Presentation</vt:lpstr>
      <vt:lpstr>If you don’t evaluate your architecture, you are not doing architecture — you’re just hoping for the best.</vt:lpstr>
      <vt:lpstr>Architecture Evalution</vt:lpstr>
      <vt:lpstr>Architecture Tradeoff Analysis Method</vt:lpstr>
      <vt:lpstr>Participants in ATAM</vt:lpstr>
      <vt:lpstr>Process of the ATAM</vt:lpstr>
      <vt:lpstr>Steps of ATAM Process</vt:lpstr>
      <vt:lpstr>Phases of ATAM</vt:lpstr>
      <vt:lpstr>Outputs of ATAM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103</cp:revision>
  <dcterms:created xsi:type="dcterms:W3CDTF">2021-03-30T15:32:15Z</dcterms:created>
  <dcterms:modified xsi:type="dcterms:W3CDTF">2025-05-25T07:32:39Z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