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sldIdLst>
    <p:sldId id="256" r:id="rId5"/>
    <p:sldId id="259" r:id="rId6"/>
    <p:sldId id="257" r:id="rId7"/>
    <p:sldId id="260" r:id="rId8"/>
    <p:sldId id="258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2CEA1-73C2-453E-90E8-D2EC229EAA83}" v="514" dt="2025-04-09T22:50:07.813"/>
    <p1510:client id="{48970907-B027-4343-E8FB-324AD3DC1150}" v="929" dt="2025-04-09T22:49:06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A23B5-023E-4F64-A13C-A81706D0A8DF}" type="datetimeFigureOut">
              <a:rPr lang="es-CO" smtClean="0"/>
              <a:t>22/04/2025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CACBB-78DC-47DB-9C2D-00EE5B07B19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017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FCACBB-78DC-47DB-9C2D-00EE5B07B197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4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FE1B3-6EAA-2150-EC2D-B151E0008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6725" y="1522983"/>
            <a:ext cx="7278033" cy="2098226"/>
          </a:xfrm>
        </p:spPr>
        <p:txBody>
          <a:bodyPr/>
          <a:lstStyle/>
          <a:p>
            <a:r>
              <a:rPr lang="es-MX" sz="3000">
                <a:latin typeface="Arial Rounded MT Bold" panose="020F0704030504030204" pitchFamily="34" charset="0"/>
              </a:rPr>
              <a:t>Optimización Financiera para Emprendedores: Desarrollo de un Aplicación Asistida por Inteligencia Artificial</a:t>
            </a:r>
            <a:endParaRPr lang="es-CO" sz="3000">
              <a:latin typeface="Arial Rounded MT Bold" panose="020F07040305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61384D-C2E3-E90D-12A7-D3D34724F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/>
              <a:t>ANDRES FELIPE RICO REALPE</a:t>
            </a:r>
          </a:p>
          <a:p>
            <a:r>
              <a:rPr lang="es-CO"/>
              <a:t>MIGUEL ANGEL RODRIGUEZ</a:t>
            </a:r>
          </a:p>
        </p:txBody>
      </p:sp>
    </p:spTree>
    <p:extLst>
      <p:ext uri="{BB962C8B-B14F-4D97-AF65-F5344CB8AC3E}">
        <p14:creationId xmlns:p14="http://schemas.microsoft.com/office/powerpoint/2010/main" val="13948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D86FA-EC15-F5BE-D680-B35F54037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EB062-6BDA-23B6-A8BA-14D278E98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/>
              <a:t>Contexto</a:t>
            </a:r>
          </a:p>
          <a:p>
            <a:r>
              <a:rPr lang="es-CO"/>
              <a:t>Requisitos Funcionales</a:t>
            </a:r>
          </a:p>
          <a:p>
            <a:r>
              <a:rPr lang="es-CO"/>
              <a:t>Requisitos no Funcionales</a:t>
            </a:r>
          </a:p>
          <a:p>
            <a:r>
              <a:rPr lang="es-CO"/>
              <a:t>Atributos de Calidad</a:t>
            </a:r>
          </a:p>
          <a:p>
            <a:r>
              <a:rPr lang="es-CO"/>
              <a:t>Drivers Arquitectónicos</a:t>
            </a:r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483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92B0F-2B37-73BE-A1A9-B70086D0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B7FEF-ADE9-2C74-6B9A-0C315533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58412"/>
            <a:ext cx="9601200" cy="4085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/>
              <a:t>En el mundo del emprendimiento, la gestión financiera es un factor clave para la estabilidad y el crecimiento de los negocios. Sin embargo, muchos emprendedores carecen del conocimiento necesario para administrar eficientemente sus finanzas, lo que puede llevar a problemas de liquidez y decisiones económicas deficientes.</a:t>
            </a:r>
          </a:p>
          <a:p>
            <a:pPr marL="0" indent="0">
              <a:buNone/>
            </a:pPr>
            <a:r>
              <a:rPr lang="es-MX"/>
              <a:t>Este proyecto propone el desarrollo de una </a:t>
            </a:r>
            <a:r>
              <a:rPr lang="es-MX" b="1"/>
              <a:t>aplicación de gestión financiera asistida por inteligencia artificial (IA)</a:t>
            </a:r>
            <a:r>
              <a:rPr lang="es-MX"/>
              <a:t>, diseñada para ayudar a los emprendedores en sus primeras etapas. La aplicación permitirá registrar ingresos y egresos, recibir recomendaciones personalizadas basadas en IA, predecir el flujo de caja y generara reportes financieros.</a:t>
            </a:r>
          </a:p>
          <a:p>
            <a:pPr marL="0" indent="0">
              <a:buNone/>
            </a:pPr>
            <a:r>
              <a:rPr lang="es-MX"/>
              <a:t>El objetivo principal es brindar a los emprendedores una herramienta intuitiva y accesible que les permita optimizar la administración de su negocio, reducir riesgos financieros y mejorar su planificación económica, fomentando así el crecimiento sostenible de sus emprendimientos.</a:t>
            </a:r>
            <a:endParaRPr lang="es-CO"/>
          </a:p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280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s-CO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FA3FA916-F770-50D1-8DEE-E23A9026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793" y="1289918"/>
            <a:ext cx="8005382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0640-AC6E-BCF2-DB61-1ED8562A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9154"/>
            <a:ext cx="9601200" cy="690716"/>
          </a:xfrm>
        </p:spPr>
        <p:txBody>
          <a:bodyPr/>
          <a:lstStyle/>
          <a:p>
            <a:r>
              <a:rPr lang="es-CO"/>
              <a:t>Requisitos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05ED0E3-9FB1-F0AB-678B-458549E2D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958952"/>
              </p:ext>
            </p:extLst>
          </p:nvPr>
        </p:nvGraphicFramePr>
        <p:xfrm>
          <a:off x="825910" y="1525912"/>
          <a:ext cx="11248103" cy="49320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9486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774381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REQ-01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Gestión Financiera Automatizada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/>
                        <a:t>La aplicación debe permitir a los usuarios registrar y visualizar ingresos y egresos en tiempo real.</a:t>
                      </a:r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Owner, Backend Developer, Frontend Developer, QA Tester, UX/UI Designer.</a:t>
                      </a:r>
                    </a:p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REQ-02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Recomendaciones Automatizadas por 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/>
                        <a:t>La IA debe analizar los datos del usuario y generar sugerencias para optimizar su gestión financiera, incluyendo presupuesto, ahorro e inversión.</a:t>
                      </a:r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Product Owner, Backend Developer, QA Tester, DevOps Engineer, Security Engineer.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REQ-03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Predicción de Flujo de Caja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/>
                        <a:t>La aplicación debe analizar patrones financieros y alertar al usuario sobre posibles períodos de inestabilidad económica.</a:t>
                      </a:r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Prodcut Owner, Backend Developer, QA Tester.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REQ-04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Generación de Reportes Financieros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La aplicación ofrecerá informes detallados sobre la salud financiera del emprendimiento, con gráficos y tendencias.</a:t>
                      </a:r>
                      <a:endParaRPr lang="es-CO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Product Owner, Backend Developer, Frontend Developer, QA Tester y UX/UI Designer.</a:t>
                      </a:r>
                    </a:p>
                    <a:p>
                      <a:endParaRPr lang="es-CO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REQ-05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Alertas y notificaciones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/>
                        <a:t>La aplicación debe enviar recordatorios de pagos, vencimientos.</a:t>
                      </a:r>
                    </a:p>
                    <a:p>
                      <a:endParaRPr lang="es-CO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Product Owner, Backend Developer, Frontend Developer, QA Tester.</a:t>
                      </a:r>
                    </a:p>
                    <a:p>
                      <a:endParaRPr lang="es-CO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6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21FF-EB62-3BA1-7B96-919C15C7F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E4FF5-0D05-0D46-47FF-70A94262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/>
              <a:t>Requisitos No Funcionales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00230DA4-DDC9-3FB9-2A59-12DFE5859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31199"/>
              </p:ext>
            </p:extLst>
          </p:nvPr>
        </p:nvGraphicFramePr>
        <p:xfrm>
          <a:off x="799519" y="1126883"/>
          <a:ext cx="11239788" cy="56542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41171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2799539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</a:tblGrid>
              <a:tr h="85650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Detalle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Interesados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NFR-01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Actualización de Datos en Tiempo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Cualquier ingreso o egreso registrado debe reflejarse en el balance general en un </a:t>
                      </a:r>
                      <a:r>
                        <a:rPr lang="es-MX" sz="1200" b="0"/>
                        <a:t>máximo de 2 segundos.</a:t>
                      </a:r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Product Owner, Backend Developer, Frontend Developer, QA Tester, Emprendedores (usuarios finales).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NFR-02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Tiempo de Respuesta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El sistema debe procesar solicitudes del usuario (como generación de reportes o análisis con IA) en un </a:t>
                      </a:r>
                      <a:r>
                        <a:rPr lang="es-MX" sz="1200" b="0"/>
                        <a:t>tiempo inferior a 3 segundos bajo condiciones normales de </a:t>
                      </a:r>
                      <a:r>
                        <a:rPr lang="es-MX" sz="1200"/>
                        <a:t>uso.</a:t>
                      </a:r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200"/>
                        <a:t>Backend Developer, QA Tester, DevOps Engineer, </a:t>
                      </a:r>
                      <a:r>
                        <a:rPr lang="en-US" sz="1200"/>
                        <a:t>Emprendedores (usuarios finales).</a:t>
                      </a:r>
                      <a:endParaRPr lang="es-CO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NFR-03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Tolerancia a Errores de 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b="0"/>
                        <a:t>La interfaz debe permitir manejar errores comunes de ingreso (como campos vacíos o mal formato de número) mediante mensajes de validación amigables y sin bloquear el uso de la aplicación.</a:t>
                      </a:r>
                      <a:endParaRPr lang="es-CO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Product Owner, Frontend Developer, QA Tester, Emprendedores (usuarios finales).</a:t>
                      </a:r>
                      <a:endParaRPr lang="es-CO" sz="1200"/>
                    </a:p>
                    <a:p>
                      <a:endParaRPr lang="es-CO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NFR-04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Compatibilidad Multiplataforma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La aplicación debe funcionar en dispositivos móviles y web para facilitar el acceso.</a:t>
                      </a:r>
                      <a:endParaRPr lang="es-CO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Frontend Developer, QA Tester y UX/UI Designer, DevOps Engineer, Emprendedores (usuarios finales).</a:t>
                      </a:r>
                    </a:p>
                    <a:p>
                      <a:endParaRPr lang="es-CO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774381">
                <a:tc>
                  <a:txBody>
                    <a:bodyPr/>
                    <a:lstStyle/>
                    <a:p>
                      <a:r>
                        <a:rPr lang="es-CO"/>
                        <a:t>NFR-05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/>
                        <a:t>Seguridad de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/>
                        <a:t>La aplicación debe garantizar la protección de la información financiera mediante cifrado y autenticación segura.</a:t>
                      </a:r>
                      <a:endParaRPr lang="es-CO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Product Owner, Backend Developer, Frontend Developer, QA Tester, Emprendedores (usuarios finales), security Engineer.</a:t>
                      </a:r>
                      <a:endParaRPr lang="es-CO" sz="1200"/>
                    </a:p>
                    <a:p>
                      <a:endParaRPr lang="es-CO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69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D75B6-E102-9C7D-2BC6-548CFD8FD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2815A-45C6-6ACE-0F11-EC7EB203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/>
              <a:t>Negociación Atributos de Calidad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839B742-CBC5-FF8F-CBAD-AAF2ADE4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05609"/>
              </p:ext>
            </p:extLst>
          </p:nvPr>
        </p:nvGraphicFramePr>
        <p:xfrm>
          <a:off x="943897" y="986640"/>
          <a:ext cx="11031790" cy="54953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5970">
                  <a:extLst>
                    <a:ext uri="{9D8B030D-6E8A-4147-A177-3AD203B41FA5}">
                      <a16:colId xmlns:a16="http://schemas.microsoft.com/office/drawing/2014/main" val="3231201788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4007860515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922718860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3541166326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312906829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807117755"/>
                    </a:ext>
                  </a:extLst>
                </a:gridCol>
                <a:gridCol w="1575970">
                  <a:extLst>
                    <a:ext uri="{9D8B030D-6E8A-4147-A177-3AD203B41FA5}">
                      <a16:colId xmlns:a16="http://schemas.microsoft.com/office/drawing/2014/main" val="2464848627"/>
                    </a:ext>
                  </a:extLst>
                </a:gridCol>
              </a:tblGrid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StakeHolder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Usabilidad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Disponibilidad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Rendimiento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Escalabilidad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Mantenibilidad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Porcentaje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48193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Product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02789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Backend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01623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FrontEnd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425738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DevOps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03206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QA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712844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UX/UI Designer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176792"/>
                  </a:ext>
                </a:extLst>
              </a:tr>
              <a:tr h="610590"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Security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2763549"/>
                  </a:ext>
                </a:extLst>
              </a:tr>
              <a:tr h="610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27.86%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15.71%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12.57%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744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95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E5EFD-0605-4B19-26F2-FCBE69E8E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86672-6A43-BDDE-5E6F-A97FDA37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5325"/>
            <a:ext cx="9601200" cy="690716"/>
          </a:xfrm>
        </p:spPr>
        <p:txBody>
          <a:bodyPr/>
          <a:lstStyle/>
          <a:p>
            <a:r>
              <a:rPr lang="es-CO"/>
              <a:t>Drivers </a:t>
            </a:r>
            <a:r>
              <a:rPr lang="es-CO" err="1"/>
              <a:t>Arquitectonicos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F389F348-DCB2-84FD-ED2A-EFB2129DB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21157"/>
              </p:ext>
            </p:extLst>
          </p:nvPr>
        </p:nvGraphicFramePr>
        <p:xfrm>
          <a:off x="729342" y="859971"/>
          <a:ext cx="11152190" cy="56242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30828">
                  <a:extLst>
                    <a:ext uri="{9D8B030D-6E8A-4147-A177-3AD203B41FA5}">
                      <a16:colId xmlns:a16="http://schemas.microsoft.com/office/drawing/2014/main" val="1642429512"/>
                    </a:ext>
                  </a:extLst>
                </a:gridCol>
                <a:gridCol w="1570227">
                  <a:extLst>
                    <a:ext uri="{9D8B030D-6E8A-4147-A177-3AD203B41FA5}">
                      <a16:colId xmlns:a16="http://schemas.microsoft.com/office/drawing/2014/main" val="130475606"/>
                    </a:ext>
                  </a:extLst>
                </a:gridCol>
                <a:gridCol w="1570227">
                  <a:extLst>
                    <a:ext uri="{9D8B030D-6E8A-4147-A177-3AD203B41FA5}">
                      <a16:colId xmlns:a16="http://schemas.microsoft.com/office/drawing/2014/main" val="975757916"/>
                    </a:ext>
                  </a:extLst>
                </a:gridCol>
                <a:gridCol w="1570227">
                  <a:extLst>
                    <a:ext uri="{9D8B030D-6E8A-4147-A177-3AD203B41FA5}">
                      <a16:colId xmlns:a16="http://schemas.microsoft.com/office/drawing/2014/main" val="1601971983"/>
                    </a:ext>
                  </a:extLst>
                </a:gridCol>
                <a:gridCol w="1570227">
                  <a:extLst>
                    <a:ext uri="{9D8B030D-6E8A-4147-A177-3AD203B41FA5}">
                      <a16:colId xmlns:a16="http://schemas.microsoft.com/office/drawing/2014/main" val="3759437086"/>
                    </a:ext>
                  </a:extLst>
                </a:gridCol>
                <a:gridCol w="1570227">
                  <a:extLst>
                    <a:ext uri="{9D8B030D-6E8A-4147-A177-3AD203B41FA5}">
                      <a16:colId xmlns:a16="http://schemas.microsoft.com/office/drawing/2014/main" val="1056027018"/>
                    </a:ext>
                  </a:extLst>
                </a:gridCol>
                <a:gridCol w="1570227">
                  <a:extLst>
                    <a:ext uri="{9D8B030D-6E8A-4147-A177-3AD203B41FA5}">
                      <a16:colId xmlns:a16="http://schemas.microsoft.com/office/drawing/2014/main" val="1205398344"/>
                    </a:ext>
                  </a:extLst>
                </a:gridCol>
              </a:tblGrid>
              <a:tr h="419644"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Atributo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/>
                        <a:t>Metrica</a:t>
                      </a:r>
                      <a:endParaRPr lang="es-CO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Impacto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Dificultad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%Peso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/>
                        <a:t>Valor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58282"/>
                  </a:ext>
                </a:extLst>
              </a:tr>
              <a:tr h="7115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Usabilidad</a:t>
                      </a: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Facilidad para que los emprendedores interactúen correctamente con la aplicación.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MX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  <a:p>
                      <a:pPr lvl="0" algn="ctr">
                        <a:buNone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Franklin Gothic Book"/>
                        </a:rPr>
                        <a:t>27.86%</a:t>
                      </a:r>
                      <a:endParaRPr lang="en-US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167.16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9156"/>
                  </a:ext>
                </a:extLst>
              </a:tr>
              <a:tr h="10217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Escalabilidad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Capacidad del sistema de crecer en usuarios y volumen de datos sin afectar la experiencia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15.71%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78.55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041008"/>
                  </a:ext>
                </a:extLst>
              </a:tr>
              <a:tr h="12406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Rendimiento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/>
                        <a:t>Tiempo de respuesta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MX" sz="12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20.71%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103.55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732763"/>
                  </a:ext>
                </a:extLst>
              </a:tr>
              <a:tr h="8210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Disponibilidad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Acceso continuo a la aplicación, incluyendo notificaciones y datos actualizados.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22.14%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59773"/>
                  </a:ext>
                </a:extLst>
              </a:tr>
              <a:tr h="9305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/>
                        <a:t>Mantenibilidad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CO" sz="1200" b="0" i="0" u="none" strike="noStrike" noProof="0">
                          <a:latin typeface="Franklin Gothic Book"/>
                        </a:rPr>
                        <a:t>Facilidad de actualizar, corregir errores y añadir nuevas funciones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13.57%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CO" sz="1200"/>
                        <a:t>54.28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35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35489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6C3BE8DCE641498DEA203EF943002A" ma:contentTypeVersion="8" ma:contentTypeDescription="Create a new document." ma:contentTypeScope="" ma:versionID="9e20ab03da908dabee55b126ead32121">
  <xsd:schema xmlns:xsd="http://www.w3.org/2001/XMLSchema" xmlns:xs="http://www.w3.org/2001/XMLSchema" xmlns:p="http://schemas.microsoft.com/office/2006/metadata/properties" xmlns:ns3="d2d9c58e-894e-400e-b299-f60da17f6113" xmlns:ns4="ba7e9e5f-66bf-46e7-b636-1be002119df9" targetNamespace="http://schemas.microsoft.com/office/2006/metadata/properties" ma:root="true" ma:fieldsID="0b59f90b5503a9b000f493296583256c" ns3:_="" ns4:_="">
    <xsd:import namespace="d2d9c58e-894e-400e-b299-f60da17f6113"/>
    <xsd:import namespace="ba7e9e5f-66bf-46e7-b636-1be002119d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9c58e-894e-400e-b299-f60da17f6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7e9e5f-66bf-46e7-b636-1be002119df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9c58e-894e-400e-b299-f60da17f61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17550-B296-472E-BCBC-DC9D500400E7}">
  <ds:schemaRefs>
    <ds:schemaRef ds:uri="ba7e9e5f-66bf-46e7-b636-1be002119df9"/>
    <ds:schemaRef ds:uri="d2d9c58e-894e-400e-b299-f60da17f61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A2E5F2-D8E2-4C9A-9EBB-0AB51BDF39A3}">
  <ds:schemaRefs>
    <ds:schemaRef ds:uri="ba7e9e5f-66bf-46e7-b636-1be002119df9"/>
    <ds:schemaRef ds:uri="d2d9c58e-894e-400e-b299-f60da17f61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3E6832-35C2-4B0F-88B3-77CB090DBA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Application>Microsoft Office PowerPoint</Application>
  <PresentationFormat>Panorámica</PresentationFormat>
  <Slides>8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Recorte</vt:lpstr>
      <vt:lpstr>Optimización Financiera para Emprendedores: Desarrollo de un Aplicación Asistida por Inteligencia Artificial</vt:lpstr>
      <vt:lpstr>Contenido</vt:lpstr>
      <vt:lpstr>Contexto</vt:lpstr>
      <vt:lpstr>Presentación de PowerPoint</vt:lpstr>
      <vt:lpstr>Requisitos Funcionales</vt:lpstr>
      <vt:lpstr>Requisitos No Funcionales</vt:lpstr>
      <vt:lpstr>Negociación Atributos de Calidad</vt:lpstr>
      <vt:lpstr>Drivers Arquitectonicos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RICO REALPE</dc:creator>
  <cp:revision>2</cp:revision>
  <dcterms:created xsi:type="dcterms:W3CDTF">2025-03-27T00:34:39Z</dcterms:created>
  <dcterms:modified xsi:type="dcterms:W3CDTF">2025-04-23T03:39:44Z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0x010100686C3BE8DCE641498DEA203EF943002A</vt:lpwstr>
  </property>
</Properties>
</file>