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League Sparta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51953" y="6877759"/>
            <a:ext cx="5804852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Jhonatan Andrés Ortega Jhon Ángel Fuentes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849459" y="2124876"/>
            <a:ext cx="8409841" cy="459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84"/>
              </a:lnSpc>
              <a:spcBef>
                <a:spcPct val="0"/>
              </a:spcBef>
            </a:pPr>
            <a:r>
              <a:rPr lang="es-CO" sz="4345" spc="408" noProof="0" dirty="0">
                <a:solidFill>
                  <a:srgbClr val="15254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 DE PLANIFIACIÓN DE DIETAS SALUDABLES PARA LA CREACIÓN DE RECETAS POR MEDIO DE MACHINE LEARNING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-19784"/>
            <a:ext cx="7594975" cy="10306784"/>
          </a:xfrm>
          <a:custGeom>
            <a:avLst/>
            <a:gdLst/>
            <a:ahLst/>
            <a:cxnLst/>
            <a:rect l="l" t="t" r="r" b="b"/>
            <a:pathLst>
              <a:path w="7594975" h="10306784">
                <a:moveTo>
                  <a:pt x="0" y="0"/>
                </a:moveTo>
                <a:lnTo>
                  <a:pt x="7594975" y="0"/>
                </a:lnTo>
                <a:lnTo>
                  <a:pt x="7594975" y="10306784"/>
                </a:lnTo>
                <a:lnTo>
                  <a:pt x="0" y="1030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88" r="-16517"/>
            </a:stretch>
          </a:blipFill>
        </p:spPr>
        <p:txBody>
          <a:bodyPr/>
          <a:lstStyle/>
          <a:p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3087654" y="3157988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s-CO" sz="7662" b="1" spc="720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7654" y="2330064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es-CO" sz="5683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87654" y="4805671"/>
            <a:ext cx="5799806" cy="3636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</a:t>
            </a:r>
          </a:p>
          <a:p>
            <a:pPr marL="719906" lvl="1" indent="-359953" algn="l">
              <a:lnSpc>
                <a:spcPts val="4668"/>
              </a:lnSpc>
              <a:buFont typeface="Arial"/>
              <a:buChar char="•"/>
            </a:pPr>
            <a:r>
              <a:rPr lang="es-CO" sz="3334" u="none" strike="noStrike" spc="73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s-CO" sz="3434" u="none" strike="noStrike" spc="7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Drivers Arquitectónicos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es-CO" sz="3434" u="none" strike="noStrike" spc="7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72998" y="4805671"/>
            <a:ext cx="813952" cy="303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es-CO" sz="3434" b="1" spc="75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67059" y="2125840"/>
            <a:ext cx="7882212" cy="71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2"/>
              </a:lnSpc>
            </a:pPr>
            <a:r>
              <a:rPr lang="es-CO" sz="2694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pr</a:t>
            </a:r>
            <a:r>
              <a:rPr lang="es-CO" sz="2694" u="none" strike="noStrike" spc="59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oyecto busca desarrollar una herramienta de planificación nutricional personalizada que permita crear planes de comidas saludables basados en las necesidades individuales del usuario, como sus condiciones de salud, preferencias dietéticas y los ingredientes disponibles. A través de una plataforma web interactiva con gráficos y notificaciones, el sistema ofrecerá recomendaciones adaptadas y promoverá el seguimiento de hábitos saludables mediante un sistema de gamificación. La solución busca mejorar la adherencia a dietas equilibradas y facilitar el acceso a información nutricional accesible y personalizada.</a:t>
            </a:r>
          </a:p>
          <a:p>
            <a:pPr algn="just">
              <a:lnSpc>
                <a:spcPts val="3772"/>
              </a:lnSpc>
            </a:pPr>
            <a:endParaRPr lang="es-CO" sz="2694" u="none" strike="noStrike" spc="59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56833" y="327601"/>
            <a:ext cx="5781515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CO" sz="7327" b="1" spc="688" noProof="0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</a:t>
            </a:r>
          </a:p>
        </p:txBody>
      </p:sp>
      <p:sp>
        <p:nvSpPr>
          <p:cNvPr id="5" name="Freeform 5"/>
          <p:cNvSpPr/>
          <p:nvPr/>
        </p:nvSpPr>
        <p:spPr>
          <a:xfrm rot="-2047318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6" name="Freeform 6"/>
          <p:cNvSpPr/>
          <p:nvPr/>
        </p:nvSpPr>
        <p:spPr>
          <a:xfrm rot="10330417">
            <a:off x="12083509" y="-4554124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sp>
        <p:nvSpPr>
          <p:cNvPr id="7" name="Freeform 7"/>
          <p:cNvSpPr/>
          <p:nvPr/>
        </p:nvSpPr>
        <p:spPr>
          <a:xfrm rot="-6501204">
            <a:off x="-7156511" y="-842133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CO" noProof="0" dirty="0"/>
          </a:p>
        </p:txBody>
      </p:sp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9934C324-1A7A-8F33-B488-567ABE90B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884" y="3086100"/>
            <a:ext cx="9105619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32555-A1FF-5F95-E3C8-93044A2F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59B3E9-A6AE-FA73-8717-6149F3A18F14}"/>
              </a:ext>
            </a:extLst>
          </p:cNvPr>
          <p:cNvSpPr txBox="1"/>
          <p:nvPr/>
        </p:nvSpPr>
        <p:spPr>
          <a:xfrm>
            <a:off x="2654799" y="1250855"/>
            <a:ext cx="12978402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7841688-CD5B-D7D9-AB92-3480702A183E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17081F-2FE9-CDD7-1ECC-F14D76C7D4A0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696A13-1C45-556E-3F0C-3E7AC5626487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C79182A-041C-A972-C6B4-5463406B2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34269"/>
              </p:ext>
            </p:extLst>
          </p:nvPr>
        </p:nvGraphicFramePr>
        <p:xfrm>
          <a:off x="1728198" y="2980759"/>
          <a:ext cx="14831604" cy="58158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91459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874644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707901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 de usuario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 registren correctamente para acceder a todas las funcionalidades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Generación de dieta semanal con IA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generar una dieta semanal personalizada basada en los datos del usuario y sus objetivos nutricionales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Nutricionistas, usuarios finales, entrenador personal</a:t>
                      </a:r>
                      <a:r>
                        <a:rPr lang="es-CO" noProof="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Integración de ingredientes disponibles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seleccionen o escaneen los ingredientes disponibles para ajustar sus menús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Confirmación diaria del consumo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permitir que los usuarios registren sus comidas consumidas diariamente para un seguimiento preciso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0" dirty="0"/>
                        <a:t>Usuarios finales, entrenador personal, administradores del sistema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Recomendaciones personalizadas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ofrecer recomendaciones de mejoras basadas en el historial de cada usuario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Nutricionistas, usuarios finales, entrenador personal,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1D36BE33-1B32-6219-9B1A-CED8C9138178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97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0C090-0992-FA49-1AC2-59F0A846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DD7AC0D-5380-EA5A-4100-F245638FF3E7}"/>
              </a:ext>
            </a:extLst>
          </p:cNvPr>
          <p:cNvSpPr txBox="1"/>
          <p:nvPr/>
        </p:nvSpPr>
        <p:spPr>
          <a:xfrm>
            <a:off x="1770403" y="1250855"/>
            <a:ext cx="14831604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REQUISITOS NO FUNCIONALES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7B64F3D-D728-086B-0898-86112E01CA70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066F143-42CE-E8BE-8D56-E03EDDC6BC92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B03A3E-77B6-6699-E7EA-39C4AFC45E96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966878D-7312-66D0-64EE-82B8A5F78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19783"/>
              </p:ext>
            </p:extLst>
          </p:nvPr>
        </p:nvGraphicFramePr>
        <p:xfrm>
          <a:off x="1702299" y="2980759"/>
          <a:ext cx="14967813" cy="625468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3198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421669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3668826">
                  <a:extLst>
                    <a:ext uri="{9D8B030D-6E8A-4147-A177-3AD203B41FA5}">
                      <a16:colId xmlns:a16="http://schemas.microsoft.com/office/drawing/2014/main" val="2152171090"/>
                    </a:ext>
                  </a:extLst>
                </a:gridCol>
                <a:gridCol w="2790695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DESCIRPCIÓN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DETALLE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METRICA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800" noProof="0" dirty="0"/>
                        <a:t>INTERESADOS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Respuesta rápida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optimizar las consultas y la carga de datos para garantizar una experiencia de usuario fluida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Tiempo de respuesta &lt; 2 segundos por consulta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Protección de datos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proteger los datos personales de los usuarios cumpliendo con estándares de seguridad como OWASP Top 10 y cifrado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con estándares de seguridad (OWASP Top 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nutricionistas, entidades de salud,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Sistema siempre disponible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estar disponible sin caídas importantes, garantizando una alta disponibilidad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Disponibilidad ≥ 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Soporte para diversidad de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accesible para usuarios con discapacidades, cumpliendo con estándares de accesibilidad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Cumplimiento de WCAG 2.1 nivel 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Usuarios finales, administradores del sistema, nutricionistas, entrenadores personales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969312"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RNF-05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Escalabilidad sin problemas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noProof="0" dirty="0"/>
                        <a:t>El sistema debe ser capaz de escalar según la demanda, manejando picos de tráfico sin perder rendimiento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Soportar tráfico &gt; 10,000 usuarios simultáneos sin pérdida de rendimiento.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Administradores del sistema, usuarios finales, entidades en salud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790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24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F2C7D-302B-719F-587D-8ECE0790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B8D4CC4-CE7C-AB1C-5C08-34673DAD104C}"/>
              </a:ext>
            </a:extLst>
          </p:cNvPr>
          <p:cNvSpPr txBox="1"/>
          <p:nvPr/>
        </p:nvSpPr>
        <p:spPr>
          <a:xfrm>
            <a:off x="3360718" y="1250855"/>
            <a:ext cx="11566564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ATRIBUTOS DE CALIDAD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B682A3-5E42-E2FB-C26E-6B316DB1921A}"/>
              </a:ext>
            </a:extLst>
          </p:cNvPr>
          <p:cNvSpPr/>
          <p:nvPr/>
        </p:nvSpPr>
        <p:spPr>
          <a:xfrm rot="20682368">
            <a:off x="-2025492" y="7610416"/>
            <a:ext cx="5503332" cy="4762884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98F0FA1-688A-5887-4578-901C3AE03384}"/>
              </a:ext>
            </a:extLst>
          </p:cNvPr>
          <p:cNvSpPr/>
          <p:nvPr/>
        </p:nvSpPr>
        <p:spPr>
          <a:xfrm rot="11103181">
            <a:off x="13967606" y="-2181860"/>
            <a:ext cx="6956119" cy="6020205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004004C-17A6-5FE5-93AC-51E230AA46F8}"/>
              </a:ext>
            </a:extLst>
          </p:cNvPr>
          <p:cNvSpPr/>
          <p:nvPr/>
        </p:nvSpPr>
        <p:spPr>
          <a:xfrm rot="13568729">
            <a:off x="-2900414" y="-2457732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D140CCD-111F-63D3-1877-A767A5C5E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885486"/>
              </p:ext>
            </p:extLst>
          </p:nvPr>
        </p:nvGraphicFramePr>
        <p:xfrm>
          <a:off x="1728198" y="2980759"/>
          <a:ext cx="14831603" cy="415918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13527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1741399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06388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2350248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906505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2278022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CO" sz="2400" noProof="0" dirty="0"/>
                        <a:t>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USABILIDAD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RENDIMIENTO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DISPONIBILIDAD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SEGURIDAD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ESCALABILIDAD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TOTAL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Usuarios Finales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noProof="0"/>
                        <a:t>Entrenadores personales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8%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Nutricionistas o Dietistas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7%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Entidades en salud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15%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Administradores del sistema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noProof="0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Total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20%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19%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6%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100%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161990"/>
                  </a:ext>
                </a:extLst>
              </a:tr>
            </a:tbl>
          </a:graphicData>
        </a:graphic>
      </p:graphicFrame>
      <p:sp>
        <p:nvSpPr>
          <p:cNvPr id="10" name="Freeform 7">
            <a:extLst>
              <a:ext uri="{FF2B5EF4-FFF2-40B4-BE49-F238E27FC236}">
                <a16:creationId xmlns:a16="http://schemas.microsoft.com/office/drawing/2014/main" id="{2ABDC73B-B64D-A3FB-D51F-2D19C5F8E85E}"/>
              </a:ext>
            </a:extLst>
          </p:cNvPr>
          <p:cNvSpPr/>
          <p:nvPr/>
        </p:nvSpPr>
        <p:spPr>
          <a:xfrm rot="13568729">
            <a:off x="15838456" y="7501726"/>
            <a:ext cx="4899087" cy="6571946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0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9D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582668-8D90-E6AC-3EA3-933AB63D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4EDA0C8-45FF-4AFD-61D6-352B45730B32}"/>
              </a:ext>
            </a:extLst>
          </p:cNvPr>
          <p:cNvSpPr txBox="1"/>
          <p:nvPr/>
        </p:nvSpPr>
        <p:spPr>
          <a:xfrm>
            <a:off x="2256654" y="1409700"/>
            <a:ext cx="13774691" cy="121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25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7000" b="1" i="0" u="none" strike="noStrike" kern="1200" cap="none" spc="688" normalizeH="0" baseline="0" noProof="0" dirty="0">
                <a:ln>
                  <a:noFill/>
                </a:ln>
                <a:solidFill>
                  <a:srgbClr val="152540"/>
                </a:solidFill>
                <a:effectLst/>
                <a:uLnTx/>
                <a:uFillTx/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DRIVERS ARQUITECTONICOS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FEFA0F-8E03-32EB-0E2B-42914E0907CB}"/>
              </a:ext>
            </a:extLst>
          </p:cNvPr>
          <p:cNvSpPr/>
          <p:nvPr/>
        </p:nvSpPr>
        <p:spPr>
          <a:xfrm rot="16200000">
            <a:off x="13749655" y="7026159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27C639-FF06-B36F-4F75-4E4AFCBE406B}"/>
              </a:ext>
            </a:extLst>
          </p:cNvPr>
          <p:cNvSpPr/>
          <p:nvPr/>
        </p:nvSpPr>
        <p:spPr>
          <a:xfrm rot="4622386">
            <a:off x="-6450742" y="-5854823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8"/>
                </a:lnTo>
                <a:lnTo>
                  <a:pt x="0" y="1116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420CE47-6C72-58BA-4204-FF111E32B689}"/>
              </a:ext>
            </a:extLst>
          </p:cNvPr>
          <p:cNvSpPr/>
          <p:nvPr/>
        </p:nvSpPr>
        <p:spPr>
          <a:xfrm rot="16200000">
            <a:off x="15388859" y="-6571946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0155518-311A-2C04-28A0-E42215111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65169"/>
              </p:ext>
            </p:extLst>
          </p:nvPr>
        </p:nvGraphicFramePr>
        <p:xfrm>
          <a:off x="1728198" y="3139604"/>
          <a:ext cx="14831603" cy="445927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29402">
                  <a:extLst>
                    <a:ext uri="{9D8B030D-6E8A-4147-A177-3AD203B41FA5}">
                      <a16:colId xmlns:a16="http://schemas.microsoft.com/office/drawing/2014/main" val="2397876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32847364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2430689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8297666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116379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7522138"/>
                    </a:ext>
                  </a:extLst>
                </a:gridCol>
                <a:gridCol w="1853201">
                  <a:extLst>
                    <a:ext uri="{9D8B030D-6E8A-4147-A177-3AD203B41FA5}">
                      <a16:colId xmlns:a16="http://schemas.microsoft.com/office/drawing/2014/main" val="3380335598"/>
                    </a:ext>
                  </a:extLst>
                </a:gridCol>
              </a:tblGrid>
              <a:tr h="9693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ATRIBUTO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DESCRIPCIÓN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METRICA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IMPACTO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DIFICULTAD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% PESO</a:t>
                      </a:r>
                      <a:endParaRPr lang="es-CO" sz="2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noProof="0" dirty="0"/>
                        <a:t>VALOR</a:t>
                      </a:r>
                      <a:endParaRPr lang="es-CO" sz="24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063911"/>
                  </a:ext>
                </a:extLst>
              </a:tr>
              <a:tr h="507629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Usabilidad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Flujo amigable, navegación intuitiva, estética clara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aprendizaje &lt; 5 minutos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19067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Rendimiento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Tiempo de respuesta ante generación de menús o acciones críticas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&lt; 2 segundos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0,25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1,5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257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Disponibilidad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Sistema activo todo el tiempo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Activo &gt; 95%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0,20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0,8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7552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Seguridad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Protección de datos personales, cifrado, control de accesos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Hash, OWASP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0,19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0,95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0187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s-MX" sz="1800" noProof="0" dirty="0"/>
                        <a:t>Escalabilidad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Soporte a miles de usuarios simultáneos sin caída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Hasta 5k usuarios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3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2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0,06</a:t>
                      </a:r>
                      <a:endParaRPr lang="es-CO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0,3</a:t>
                      </a:r>
                      <a:endParaRPr lang="es-CO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272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1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659</Words>
  <Application>Microsoft Office PowerPoint</Application>
  <PresentationFormat>Personalizado</PresentationFormat>
  <Paragraphs>157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League Spartan</vt:lpstr>
      <vt:lpstr>Glacial Indifference Bold</vt:lpstr>
      <vt:lpstr>Glacial Indifference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JONATHAN ANDRES  ORTEGA CAICEDO</cp:lastModifiedBy>
  <cp:revision>15</cp:revision>
  <dcterms:created xsi:type="dcterms:W3CDTF">2006-08-16T00:00:00Z</dcterms:created>
  <dcterms:modified xsi:type="dcterms:W3CDTF">2025-04-10T00:10:47Z</dcterms:modified>
  <dc:identifier>DAGjiftvDWc</dc:identifier>
</cp:coreProperties>
</file>