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</p:sldIdLst>
  <p:sldSz cx="18288000" cy="10287000"/>
  <p:notesSz cx="6858000" cy="9144000"/>
  <p:embeddedFontLst>
    <p:embeddedFont>
      <p:font typeface="Glacial Indifference" panose="020B0604020202020204" charset="0"/>
      <p:regular r:id="rId9"/>
    </p:embeddedFont>
    <p:embeddedFont>
      <p:font typeface="Glacial Indifference Bold" panose="020B0604020202020204" charset="0"/>
      <p:regular r:id="rId10"/>
    </p:embeddedFont>
    <p:embeddedFont>
      <p:font typeface="League Spartan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-390" y="6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151953" y="6877759"/>
            <a:ext cx="5804852" cy="1208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808"/>
              </a:lnSpc>
              <a:spcBef>
                <a:spcPct val="0"/>
              </a:spcBef>
            </a:pPr>
            <a:r>
              <a:rPr lang="es-CO" sz="3434" spc="75" noProof="0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Jhonatan Andrés Ortega Jhon Ángel Fuentes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849459" y="2124876"/>
            <a:ext cx="8409841" cy="4594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084"/>
              </a:lnSpc>
              <a:spcBef>
                <a:spcPct val="0"/>
              </a:spcBef>
            </a:pPr>
            <a:r>
              <a:rPr lang="es-CO" sz="4345" spc="408" noProof="0" dirty="0">
                <a:solidFill>
                  <a:srgbClr val="15254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SISTEMA DE PLANIFIACIÓN DE DIETAS SALUDABLES PARA LA CREACIÓN DE RECETAS POR MEDIO DE MACHINE LEARNING</a:t>
            </a:r>
          </a:p>
        </p:txBody>
      </p:sp>
      <p:sp>
        <p:nvSpPr>
          <p:cNvPr id="4" name="Freeform 4"/>
          <p:cNvSpPr/>
          <p:nvPr/>
        </p:nvSpPr>
        <p:spPr>
          <a:xfrm>
            <a:off x="1028700" y="-19784"/>
            <a:ext cx="7594975" cy="10306784"/>
          </a:xfrm>
          <a:custGeom>
            <a:avLst/>
            <a:gdLst/>
            <a:ahLst/>
            <a:cxnLst/>
            <a:rect l="l" t="t" r="r" b="b"/>
            <a:pathLst>
              <a:path w="7594975" h="10306784">
                <a:moveTo>
                  <a:pt x="0" y="0"/>
                </a:moveTo>
                <a:lnTo>
                  <a:pt x="7594975" y="0"/>
                </a:lnTo>
                <a:lnTo>
                  <a:pt x="7594975" y="10306784"/>
                </a:lnTo>
                <a:lnTo>
                  <a:pt x="0" y="103067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188" r="-16517"/>
            </a:stretch>
          </a:blipFill>
        </p:spPr>
        <p:txBody>
          <a:bodyPr/>
          <a:lstStyle/>
          <a:p>
            <a:endParaRPr lang="es-CO" noProof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6501204">
            <a:off x="-4899086" y="-8147683"/>
            <a:ext cx="9798172" cy="13143890"/>
          </a:xfrm>
          <a:custGeom>
            <a:avLst/>
            <a:gdLst/>
            <a:ahLst/>
            <a:cxnLst/>
            <a:rect l="l" t="t" r="r" b="b"/>
            <a:pathLst>
              <a:path w="9798172" h="13143890">
                <a:moveTo>
                  <a:pt x="0" y="0"/>
                </a:moveTo>
                <a:lnTo>
                  <a:pt x="9798172" y="0"/>
                </a:lnTo>
                <a:lnTo>
                  <a:pt x="9798172" y="13143889"/>
                </a:lnTo>
                <a:lnTo>
                  <a:pt x="0" y="131438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 noProof="0" dirty="0"/>
          </a:p>
        </p:txBody>
      </p:sp>
      <p:sp>
        <p:nvSpPr>
          <p:cNvPr id="3" name="Freeform 3"/>
          <p:cNvSpPr/>
          <p:nvPr/>
        </p:nvSpPr>
        <p:spPr>
          <a:xfrm rot="-8798399">
            <a:off x="11434890" y="2417332"/>
            <a:ext cx="9798172" cy="13143890"/>
          </a:xfrm>
          <a:custGeom>
            <a:avLst/>
            <a:gdLst/>
            <a:ahLst/>
            <a:cxnLst/>
            <a:rect l="l" t="t" r="r" b="b"/>
            <a:pathLst>
              <a:path w="9798172" h="13143890">
                <a:moveTo>
                  <a:pt x="0" y="0"/>
                </a:moveTo>
                <a:lnTo>
                  <a:pt x="9798172" y="0"/>
                </a:lnTo>
                <a:lnTo>
                  <a:pt x="9798172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 noProof="0" dirty="0"/>
          </a:p>
        </p:txBody>
      </p:sp>
      <p:sp>
        <p:nvSpPr>
          <p:cNvPr id="4" name="Freeform 4"/>
          <p:cNvSpPr/>
          <p:nvPr/>
        </p:nvSpPr>
        <p:spPr>
          <a:xfrm rot="-10301337">
            <a:off x="9883234" y="-2150579"/>
            <a:ext cx="12901483" cy="11165647"/>
          </a:xfrm>
          <a:custGeom>
            <a:avLst/>
            <a:gdLst/>
            <a:ahLst/>
            <a:cxnLst/>
            <a:rect l="l" t="t" r="r" b="b"/>
            <a:pathLst>
              <a:path w="12901483" h="11165647">
                <a:moveTo>
                  <a:pt x="0" y="0"/>
                </a:moveTo>
                <a:lnTo>
                  <a:pt x="12901483" y="0"/>
                </a:lnTo>
                <a:lnTo>
                  <a:pt x="12901483" y="11165647"/>
                </a:lnTo>
                <a:lnTo>
                  <a:pt x="0" y="111656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 noProof="0" dirty="0"/>
          </a:p>
        </p:txBody>
      </p:sp>
      <p:sp>
        <p:nvSpPr>
          <p:cNvPr id="5" name="Freeform 5"/>
          <p:cNvSpPr/>
          <p:nvPr/>
        </p:nvSpPr>
        <p:spPr>
          <a:xfrm rot="458160">
            <a:off x="-3775194" y="6616870"/>
            <a:ext cx="8481393" cy="7340260"/>
          </a:xfrm>
          <a:custGeom>
            <a:avLst/>
            <a:gdLst/>
            <a:ahLst/>
            <a:cxnLst/>
            <a:rect l="l" t="t" r="r" b="b"/>
            <a:pathLst>
              <a:path w="8481393" h="7340260">
                <a:moveTo>
                  <a:pt x="0" y="0"/>
                </a:moveTo>
                <a:lnTo>
                  <a:pt x="8481393" y="0"/>
                </a:lnTo>
                <a:lnTo>
                  <a:pt x="8481393" y="7340260"/>
                </a:lnTo>
                <a:lnTo>
                  <a:pt x="0" y="73402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 noProof="0" dirty="0"/>
          </a:p>
        </p:txBody>
      </p:sp>
      <p:sp>
        <p:nvSpPr>
          <p:cNvPr id="6" name="TextBox 6"/>
          <p:cNvSpPr txBox="1"/>
          <p:nvPr/>
        </p:nvSpPr>
        <p:spPr>
          <a:xfrm>
            <a:off x="3087654" y="3157988"/>
            <a:ext cx="6411555" cy="1319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26"/>
              </a:lnSpc>
            </a:pPr>
            <a:r>
              <a:rPr lang="es-CO" sz="7662" b="1" spc="720" noProof="0" dirty="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CONTENIDO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087654" y="2330064"/>
            <a:ext cx="4756100" cy="980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57"/>
              </a:lnSpc>
            </a:pPr>
            <a:r>
              <a:rPr lang="es-CO" sz="5683" spc="534" noProof="0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TABLA DE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087654" y="4805671"/>
            <a:ext cx="5799806" cy="3636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41495" lvl="1" indent="-370748" algn="l">
              <a:lnSpc>
                <a:spcPts val="4808"/>
              </a:lnSpc>
              <a:buFont typeface="Arial"/>
              <a:buChar char="•"/>
            </a:pPr>
            <a:r>
              <a:rPr lang="es-CO" sz="3434" spc="75" noProof="0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Contexto</a:t>
            </a:r>
          </a:p>
          <a:p>
            <a:pPr marL="741495" lvl="1" indent="-370748" algn="l">
              <a:lnSpc>
                <a:spcPts val="4808"/>
              </a:lnSpc>
              <a:buFont typeface="Arial"/>
              <a:buChar char="•"/>
            </a:pPr>
            <a:r>
              <a:rPr lang="es-CO" sz="3434" u="none" strike="noStrike" spc="75" noProof="0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Requisitos Funcionales</a:t>
            </a:r>
          </a:p>
          <a:p>
            <a:pPr marL="719906" lvl="1" indent="-359953" algn="l">
              <a:lnSpc>
                <a:spcPts val="4668"/>
              </a:lnSpc>
              <a:buFont typeface="Arial"/>
              <a:buChar char="•"/>
            </a:pPr>
            <a:r>
              <a:rPr lang="es-CO" sz="3334" u="none" strike="noStrike" spc="73" noProof="0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Requisitos No Funcionales</a:t>
            </a:r>
          </a:p>
          <a:p>
            <a:pPr marL="741495" lvl="1" indent="-370748" algn="l">
              <a:lnSpc>
                <a:spcPts val="4808"/>
              </a:lnSpc>
              <a:buFont typeface="Arial"/>
              <a:buChar char="•"/>
            </a:pPr>
            <a:r>
              <a:rPr lang="es-CO" sz="3434" u="none" strike="noStrike" spc="75" noProof="0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Atributos De Calidad</a:t>
            </a:r>
          </a:p>
          <a:p>
            <a:pPr marL="741495" lvl="1" indent="-370748" algn="l">
              <a:lnSpc>
                <a:spcPts val="4808"/>
              </a:lnSpc>
              <a:buFont typeface="Arial"/>
              <a:buChar char="•"/>
            </a:pPr>
            <a:r>
              <a:rPr lang="es-CO" sz="3434" u="none" strike="noStrike" spc="75" noProof="0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Drivers Arquitectónicos</a:t>
            </a:r>
          </a:p>
          <a:p>
            <a:pPr marL="741495" lvl="1" indent="-370748" algn="l">
              <a:lnSpc>
                <a:spcPts val="4808"/>
              </a:lnSpc>
              <a:buFont typeface="Arial"/>
              <a:buChar char="•"/>
            </a:pPr>
            <a:endParaRPr lang="es-CO" sz="3434" u="none" strike="noStrike" spc="75" noProof="0" dirty="0">
              <a:solidFill>
                <a:srgbClr val="15254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072998" y="4805671"/>
            <a:ext cx="813952" cy="3036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8"/>
              </a:lnSpc>
            </a:pPr>
            <a:r>
              <a:rPr lang="es-CO" sz="3434" b="1" spc="75" noProof="0" dirty="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01</a:t>
            </a:r>
          </a:p>
          <a:p>
            <a:pPr algn="ctr">
              <a:lnSpc>
                <a:spcPts val="4808"/>
              </a:lnSpc>
            </a:pPr>
            <a:r>
              <a:rPr lang="es-CO" sz="3434" b="1" spc="75" noProof="0" dirty="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02</a:t>
            </a:r>
          </a:p>
          <a:p>
            <a:pPr algn="ctr">
              <a:lnSpc>
                <a:spcPts val="4808"/>
              </a:lnSpc>
            </a:pPr>
            <a:r>
              <a:rPr lang="es-CO" sz="3434" b="1" spc="75" noProof="0" dirty="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03</a:t>
            </a:r>
          </a:p>
          <a:p>
            <a:pPr algn="ctr">
              <a:lnSpc>
                <a:spcPts val="4808"/>
              </a:lnSpc>
            </a:pPr>
            <a:r>
              <a:rPr lang="es-CO" sz="3434" b="1" spc="75" noProof="0" dirty="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04</a:t>
            </a:r>
          </a:p>
          <a:p>
            <a:pPr marL="0" lvl="0" indent="0" algn="ctr">
              <a:lnSpc>
                <a:spcPts val="4808"/>
              </a:lnSpc>
              <a:spcBef>
                <a:spcPct val="0"/>
              </a:spcBef>
            </a:pPr>
            <a:r>
              <a:rPr lang="es-CO" sz="3434" b="1" spc="75" noProof="0" dirty="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667059" y="2125840"/>
            <a:ext cx="7882212" cy="7132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72"/>
              </a:lnSpc>
            </a:pPr>
            <a:r>
              <a:rPr lang="es-CO" sz="2694" spc="59" noProof="0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Este pr</a:t>
            </a:r>
            <a:r>
              <a:rPr lang="es-CO" sz="2694" u="none" strike="noStrike" spc="59" noProof="0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oyecto busca desarrollar una herramienta de planificación nutricional personalizada que permita crear planes de comidas saludables basados en las necesidades individuales del usuario, como sus condiciones de salud, preferencias dietéticas y los ingredientes disponibles. A través de una plataforma web interactiva con gráficos y notificaciones, el sistema ofrecerá recomendaciones adaptadas y promoverá el seguimiento de hábitos saludables mediante un sistema de gamificación. La solución busca mejorar la adherencia a dietas equilibradas y facilitar el acceso a información nutricional accesible y personalizada.</a:t>
            </a:r>
          </a:p>
          <a:p>
            <a:pPr algn="just">
              <a:lnSpc>
                <a:spcPts val="3772"/>
              </a:lnSpc>
            </a:pPr>
            <a:endParaRPr lang="es-CO" sz="2694" u="none" strike="noStrike" spc="59" noProof="0" dirty="0">
              <a:solidFill>
                <a:srgbClr val="15254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956833" y="327601"/>
            <a:ext cx="5781515" cy="1259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258"/>
              </a:lnSpc>
            </a:pPr>
            <a:r>
              <a:rPr lang="es-CO" sz="7327" b="1" spc="688" noProof="0" dirty="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CONTEXTO</a:t>
            </a:r>
          </a:p>
        </p:txBody>
      </p:sp>
      <p:sp>
        <p:nvSpPr>
          <p:cNvPr id="5" name="Freeform 5"/>
          <p:cNvSpPr/>
          <p:nvPr/>
        </p:nvSpPr>
        <p:spPr>
          <a:xfrm rot="-2047318">
            <a:off x="-3775194" y="6616870"/>
            <a:ext cx="8481393" cy="7340260"/>
          </a:xfrm>
          <a:custGeom>
            <a:avLst/>
            <a:gdLst/>
            <a:ahLst/>
            <a:cxnLst/>
            <a:rect l="l" t="t" r="r" b="b"/>
            <a:pathLst>
              <a:path w="8481393" h="7340260">
                <a:moveTo>
                  <a:pt x="0" y="0"/>
                </a:moveTo>
                <a:lnTo>
                  <a:pt x="8481393" y="0"/>
                </a:lnTo>
                <a:lnTo>
                  <a:pt x="8481393" y="7340260"/>
                </a:lnTo>
                <a:lnTo>
                  <a:pt x="0" y="73402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 noProof="0" dirty="0"/>
          </a:p>
        </p:txBody>
      </p:sp>
      <p:sp>
        <p:nvSpPr>
          <p:cNvPr id="6" name="Freeform 6"/>
          <p:cNvSpPr/>
          <p:nvPr/>
        </p:nvSpPr>
        <p:spPr>
          <a:xfrm rot="10330417">
            <a:off x="12083509" y="-4554124"/>
            <a:ext cx="12901483" cy="11165647"/>
          </a:xfrm>
          <a:custGeom>
            <a:avLst/>
            <a:gdLst/>
            <a:ahLst/>
            <a:cxnLst/>
            <a:rect l="l" t="t" r="r" b="b"/>
            <a:pathLst>
              <a:path w="12901483" h="11165647">
                <a:moveTo>
                  <a:pt x="0" y="0"/>
                </a:moveTo>
                <a:lnTo>
                  <a:pt x="12901483" y="0"/>
                </a:lnTo>
                <a:lnTo>
                  <a:pt x="12901483" y="11165648"/>
                </a:lnTo>
                <a:lnTo>
                  <a:pt x="0" y="111656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 noProof="0" dirty="0"/>
          </a:p>
        </p:txBody>
      </p:sp>
      <p:sp>
        <p:nvSpPr>
          <p:cNvPr id="7" name="Freeform 7"/>
          <p:cNvSpPr/>
          <p:nvPr/>
        </p:nvSpPr>
        <p:spPr>
          <a:xfrm rot="-6501204">
            <a:off x="-7156511" y="-8421330"/>
            <a:ext cx="9798172" cy="13143890"/>
          </a:xfrm>
          <a:custGeom>
            <a:avLst/>
            <a:gdLst/>
            <a:ahLst/>
            <a:cxnLst/>
            <a:rect l="l" t="t" r="r" b="b"/>
            <a:pathLst>
              <a:path w="9798172" h="13143890">
                <a:moveTo>
                  <a:pt x="0" y="0"/>
                </a:moveTo>
                <a:lnTo>
                  <a:pt x="9798172" y="0"/>
                </a:lnTo>
                <a:lnTo>
                  <a:pt x="9798172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 noProof="0" dirty="0"/>
          </a:p>
        </p:txBody>
      </p:sp>
      <p:pic>
        <p:nvPicPr>
          <p:cNvPr id="11" name="Imagen 10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9934C324-1A7A-8F33-B488-567ABE90BA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884" y="3086100"/>
            <a:ext cx="9105619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9D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632555-A1FF-5F95-E3C8-93044A2FD0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3C59B3E9-A6AE-FA73-8717-6149F3A18F14}"/>
              </a:ext>
            </a:extLst>
          </p:cNvPr>
          <p:cNvSpPr txBox="1"/>
          <p:nvPr/>
        </p:nvSpPr>
        <p:spPr>
          <a:xfrm>
            <a:off x="2654799" y="1250855"/>
            <a:ext cx="12978402" cy="12255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025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7000" b="1" i="0" u="none" strike="noStrike" kern="1200" cap="none" spc="688" normalizeH="0" baseline="0" noProof="0" dirty="0">
                <a:ln>
                  <a:noFill/>
                </a:ln>
                <a:solidFill>
                  <a:srgbClr val="152540"/>
                </a:solidFill>
                <a:effectLst/>
                <a:uLnTx/>
                <a:uFillTx/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REQUISITOS FUNCIONALES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07841688-CD5B-D7D9-AB92-3480702A183E}"/>
              </a:ext>
            </a:extLst>
          </p:cNvPr>
          <p:cNvSpPr/>
          <p:nvPr/>
        </p:nvSpPr>
        <p:spPr>
          <a:xfrm rot="20682368">
            <a:off x="-2025492" y="7610416"/>
            <a:ext cx="5503332" cy="4762884"/>
          </a:xfrm>
          <a:custGeom>
            <a:avLst/>
            <a:gdLst/>
            <a:ahLst/>
            <a:cxnLst/>
            <a:rect l="l" t="t" r="r" b="b"/>
            <a:pathLst>
              <a:path w="8481393" h="7340260">
                <a:moveTo>
                  <a:pt x="0" y="0"/>
                </a:moveTo>
                <a:lnTo>
                  <a:pt x="8481393" y="0"/>
                </a:lnTo>
                <a:lnTo>
                  <a:pt x="8481393" y="7340260"/>
                </a:lnTo>
                <a:lnTo>
                  <a:pt x="0" y="73402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1317081F-2FE9-CDD7-1ECC-F14D76C7D4A0}"/>
              </a:ext>
            </a:extLst>
          </p:cNvPr>
          <p:cNvSpPr/>
          <p:nvPr/>
        </p:nvSpPr>
        <p:spPr>
          <a:xfrm rot="11103181">
            <a:off x="13967606" y="-2181860"/>
            <a:ext cx="6956119" cy="6020205"/>
          </a:xfrm>
          <a:custGeom>
            <a:avLst/>
            <a:gdLst/>
            <a:ahLst/>
            <a:cxnLst/>
            <a:rect l="l" t="t" r="r" b="b"/>
            <a:pathLst>
              <a:path w="12901483" h="11165647">
                <a:moveTo>
                  <a:pt x="0" y="0"/>
                </a:moveTo>
                <a:lnTo>
                  <a:pt x="12901483" y="0"/>
                </a:lnTo>
                <a:lnTo>
                  <a:pt x="12901483" y="11165648"/>
                </a:lnTo>
                <a:lnTo>
                  <a:pt x="0" y="111656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D8696A13-1C45-556E-3F0C-3E7AC5626487}"/>
              </a:ext>
            </a:extLst>
          </p:cNvPr>
          <p:cNvSpPr/>
          <p:nvPr/>
        </p:nvSpPr>
        <p:spPr>
          <a:xfrm rot="13568729">
            <a:off x="-2900414" y="-2457732"/>
            <a:ext cx="4899087" cy="6571946"/>
          </a:xfrm>
          <a:custGeom>
            <a:avLst/>
            <a:gdLst/>
            <a:ahLst/>
            <a:cxnLst/>
            <a:rect l="l" t="t" r="r" b="b"/>
            <a:pathLst>
              <a:path w="9798172" h="13143890">
                <a:moveTo>
                  <a:pt x="0" y="0"/>
                </a:moveTo>
                <a:lnTo>
                  <a:pt x="9798172" y="0"/>
                </a:lnTo>
                <a:lnTo>
                  <a:pt x="9798172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4C79182A-041C-A972-C6B4-5463406B2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683250"/>
              </p:ext>
            </p:extLst>
          </p:nvPr>
        </p:nvGraphicFramePr>
        <p:xfrm>
          <a:off x="1728198" y="2980759"/>
          <a:ext cx="14831604" cy="5815872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591459">
                  <a:extLst>
                    <a:ext uri="{9D8B030D-6E8A-4147-A177-3AD203B41FA5}">
                      <a16:colId xmlns:a16="http://schemas.microsoft.com/office/drawing/2014/main" val="2397876962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832847364"/>
                    </a:ext>
                  </a:extLst>
                </a:gridCol>
                <a:gridCol w="4874644">
                  <a:extLst>
                    <a:ext uri="{9D8B030D-6E8A-4147-A177-3AD203B41FA5}">
                      <a16:colId xmlns:a16="http://schemas.microsoft.com/office/drawing/2014/main" val="2243068901"/>
                    </a:ext>
                  </a:extLst>
                </a:gridCol>
                <a:gridCol w="3707901">
                  <a:extLst>
                    <a:ext uri="{9D8B030D-6E8A-4147-A177-3AD203B41FA5}">
                      <a16:colId xmlns:a16="http://schemas.microsoft.com/office/drawing/2014/main" val="3382976668"/>
                    </a:ext>
                  </a:extLst>
                </a:gridCol>
              </a:tblGrid>
              <a:tr h="9693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2800" noProof="0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2800" noProof="0" dirty="0"/>
                        <a:t>DESCIRPCIÓN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2800" noProof="0" dirty="0"/>
                        <a:t>DETALLE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2800" noProof="0" dirty="0"/>
                        <a:t>INTERESADOS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063911"/>
                  </a:ext>
                </a:extLst>
              </a:tr>
              <a:tr h="969312"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RF-01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b="0" i="0" u="none" strike="noStrike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Registro de usuario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noProof="0" dirty="0"/>
                        <a:t>El sistema debe permitir que los usuarios se registren correctamente para acceder a todas las funcionalidades personalizadas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QA, Analistas, Desarrolladores Backend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4190673"/>
                  </a:ext>
                </a:extLst>
              </a:tr>
              <a:tr h="969312"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RF-02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b="0" i="0" u="none" strike="noStrike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Generación de dieta semanal con IA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noProof="0" dirty="0"/>
                        <a:t>El sistema debe generar una dieta semanal personalizada basada en los datos del usuario y sus objetivos nutricionales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IA Nutricional, Analistas, Desarrolladores 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257592"/>
                  </a:ext>
                </a:extLst>
              </a:tr>
              <a:tr h="969312"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RF-03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b="0" i="0" u="none" strike="noStrike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Integración de ingredientes disponibles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noProof="0" dirty="0"/>
                        <a:t>El sistema debe permitir que los usuarios seleccionen o escaneen los ingredientes disponibles para ajustar sus menús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Usuarios, QA, Desarrolladores Frontend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3755204"/>
                  </a:ext>
                </a:extLst>
              </a:tr>
              <a:tr h="969312"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RF-04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Confirmación diaria del consumo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noProof="0" dirty="0"/>
                        <a:t>El sistema debe permitir que los usuarios registren sus comidas consumidas diariamente para un seguimiento preciso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Usuarios, QA, Desarrolladores Frontend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8018733"/>
                  </a:ext>
                </a:extLst>
              </a:tr>
              <a:tr h="969312"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RF-05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Recomendaciones personalizadas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noProof="0" dirty="0"/>
                        <a:t>El sistema debe ofrecer recomendaciones de mejoras basadas en el historial de cada usuario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noProof="0" dirty="0"/>
                        <a:t>IA Nutricional, Analistas, Usuarios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790955"/>
                  </a:ext>
                </a:extLst>
              </a:tr>
            </a:tbl>
          </a:graphicData>
        </a:graphic>
      </p:graphicFrame>
      <p:sp>
        <p:nvSpPr>
          <p:cNvPr id="10" name="Freeform 7">
            <a:extLst>
              <a:ext uri="{FF2B5EF4-FFF2-40B4-BE49-F238E27FC236}">
                <a16:creationId xmlns:a16="http://schemas.microsoft.com/office/drawing/2014/main" id="{1D36BE33-1B32-6219-9B1A-CED8C9138178}"/>
              </a:ext>
            </a:extLst>
          </p:cNvPr>
          <p:cNvSpPr/>
          <p:nvPr/>
        </p:nvSpPr>
        <p:spPr>
          <a:xfrm rot="13568729">
            <a:off x="15838456" y="7501726"/>
            <a:ext cx="4899087" cy="6571946"/>
          </a:xfrm>
          <a:custGeom>
            <a:avLst/>
            <a:gdLst/>
            <a:ahLst/>
            <a:cxnLst/>
            <a:rect l="l" t="t" r="r" b="b"/>
            <a:pathLst>
              <a:path w="9798172" h="13143890">
                <a:moveTo>
                  <a:pt x="0" y="0"/>
                </a:moveTo>
                <a:lnTo>
                  <a:pt x="9798172" y="0"/>
                </a:lnTo>
                <a:lnTo>
                  <a:pt x="9798172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9771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9D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10C090-0992-FA49-1AC2-59F0A846C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7DD7AC0D-5380-EA5A-4100-F245638FF3E7}"/>
              </a:ext>
            </a:extLst>
          </p:cNvPr>
          <p:cNvSpPr txBox="1"/>
          <p:nvPr/>
        </p:nvSpPr>
        <p:spPr>
          <a:xfrm>
            <a:off x="1770403" y="1250855"/>
            <a:ext cx="14831604" cy="12150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025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7000" b="1" i="0" u="none" strike="noStrike" kern="1200" cap="none" spc="688" normalizeH="0" baseline="0" noProof="0" dirty="0">
                <a:ln>
                  <a:noFill/>
                </a:ln>
                <a:solidFill>
                  <a:srgbClr val="152540"/>
                </a:solidFill>
                <a:effectLst/>
                <a:uLnTx/>
                <a:uFillTx/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REQUISITOS NO FUNCIONALES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7B64F3D-D728-086B-0898-86112E01CA70}"/>
              </a:ext>
            </a:extLst>
          </p:cNvPr>
          <p:cNvSpPr/>
          <p:nvPr/>
        </p:nvSpPr>
        <p:spPr>
          <a:xfrm rot="16200000">
            <a:off x="13749655" y="7026159"/>
            <a:ext cx="8481393" cy="7340260"/>
          </a:xfrm>
          <a:custGeom>
            <a:avLst/>
            <a:gdLst/>
            <a:ahLst/>
            <a:cxnLst/>
            <a:rect l="l" t="t" r="r" b="b"/>
            <a:pathLst>
              <a:path w="8481393" h="7340260">
                <a:moveTo>
                  <a:pt x="0" y="0"/>
                </a:moveTo>
                <a:lnTo>
                  <a:pt x="8481393" y="0"/>
                </a:lnTo>
                <a:lnTo>
                  <a:pt x="8481393" y="7340260"/>
                </a:lnTo>
                <a:lnTo>
                  <a:pt x="0" y="73402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F066F143-42CE-E8BE-8D56-E03EDDC6BC92}"/>
              </a:ext>
            </a:extLst>
          </p:cNvPr>
          <p:cNvSpPr/>
          <p:nvPr/>
        </p:nvSpPr>
        <p:spPr>
          <a:xfrm rot="4622386">
            <a:off x="-6450742" y="-5854823"/>
            <a:ext cx="12901483" cy="11165647"/>
          </a:xfrm>
          <a:custGeom>
            <a:avLst/>
            <a:gdLst/>
            <a:ahLst/>
            <a:cxnLst/>
            <a:rect l="l" t="t" r="r" b="b"/>
            <a:pathLst>
              <a:path w="12901483" h="11165647">
                <a:moveTo>
                  <a:pt x="0" y="0"/>
                </a:moveTo>
                <a:lnTo>
                  <a:pt x="12901483" y="0"/>
                </a:lnTo>
                <a:lnTo>
                  <a:pt x="12901483" y="11165648"/>
                </a:lnTo>
                <a:lnTo>
                  <a:pt x="0" y="111656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32B03A3E-77B6-6699-E7EA-39C4AFC45E96}"/>
              </a:ext>
            </a:extLst>
          </p:cNvPr>
          <p:cNvSpPr/>
          <p:nvPr/>
        </p:nvSpPr>
        <p:spPr>
          <a:xfrm rot="16200000">
            <a:off x="15388859" y="-6571946"/>
            <a:ext cx="9798172" cy="13143890"/>
          </a:xfrm>
          <a:custGeom>
            <a:avLst/>
            <a:gdLst/>
            <a:ahLst/>
            <a:cxnLst/>
            <a:rect l="l" t="t" r="r" b="b"/>
            <a:pathLst>
              <a:path w="9798172" h="13143890">
                <a:moveTo>
                  <a:pt x="0" y="0"/>
                </a:moveTo>
                <a:lnTo>
                  <a:pt x="9798172" y="0"/>
                </a:lnTo>
                <a:lnTo>
                  <a:pt x="9798172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7966878D-7312-66D0-64EE-82B8A5F78F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108884"/>
              </p:ext>
            </p:extLst>
          </p:nvPr>
        </p:nvGraphicFramePr>
        <p:xfrm>
          <a:off x="1702299" y="2980759"/>
          <a:ext cx="14967813" cy="60352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319802">
                  <a:extLst>
                    <a:ext uri="{9D8B030D-6E8A-4147-A177-3AD203B41FA5}">
                      <a16:colId xmlns:a16="http://schemas.microsoft.com/office/drawing/2014/main" val="2397876962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3832847364"/>
                    </a:ext>
                  </a:extLst>
                </a:gridCol>
                <a:gridCol w="4216690">
                  <a:extLst>
                    <a:ext uri="{9D8B030D-6E8A-4147-A177-3AD203B41FA5}">
                      <a16:colId xmlns:a16="http://schemas.microsoft.com/office/drawing/2014/main" val="2243068901"/>
                    </a:ext>
                  </a:extLst>
                </a:gridCol>
                <a:gridCol w="3668826">
                  <a:extLst>
                    <a:ext uri="{9D8B030D-6E8A-4147-A177-3AD203B41FA5}">
                      <a16:colId xmlns:a16="http://schemas.microsoft.com/office/drawing/2014/main" val="2152171090"/>
                    </a:ext>
                  </a:extLst>
                </a:gridCol>
                <a:gridCol w="2790695">
                  <a:extLst>
                    <a:ext uri="{9D8B030D-6E8A-4147-A177-3AD203B41FA5}">
                      <a16:colId xmlns:a16="http://schemas.microsoft.com/office/drawing/2014/main" val="3382976668"/>
                    </a:ext>
                  </a:extLst>
                </a:gridCol>
              </a:tblGrid>
              <a:tr h="9693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2800" noProof="0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2800" noProof="0" dirty="0"/>
                        <a:t>DESCIRPCIÓN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2800" noProof="0" dirty="0"/>
                        <a:t>DETALLE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2800" noProof="0" dirty="0"/>
                        <a:t>METRICA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2800" noProof="0" dirty="0"/>
                        <a:t>INTERESADOS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063911"/>
                  </a:ext>
                </a:extLst>
              </a:tr>
              <a:tr h="969312"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RNF-01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Respuesta rápida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noProof="0" dirty="0"/>
                        <a:t>El sistema debe optimizar las consultas y la carga de datos para garantizar una experiencia de usuario fluida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Tiempo de respuesta &lt; 2 segundos por consulta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QA, Desarrolladores Backend, UX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4190673"/>
                  </a:ext>
                </a:extLst>
              </a:tr>
              <a:tr h="969312"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RNF-02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Protección de datos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noProof="0" dirty="0"/>
                        <a:t>El sistema debe proteger los datos personales de los usuarios cumpliendo con estándares de seguridad como OWASP Top 10 y cifrado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Cumplimiento con estándares de seguridad (OWASP Top 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Analistas de Seguridad, Sistemas Legales, Desarrolladores Backend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257592"/>
                  </a:ext>
                </a:extLst>
              </a:tr>
              <a:tr h="969312"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RNF-03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Sistema siempre disponible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noProof="0" dirty="0"/>
                        <a:t>El sistema debe estar disponible sin caídas importantes, garantizando una alta disponibilidad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Disponibilidad ≥ 95%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Arquitectos, QA, Desarrolladores Backend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3755204"/>
                  </a:ext>
                </a:extLst>
              </a:tr>
              <a:tr h="969312"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RNF-04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Soporte para diversidad de usuarios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noProof="0" dirty="0"/>
                        <a:t>El sistema debe ser accesible para usuarios con discapacidades, cumpliendo con estándares de accesibilidad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Cumplimiento de WCAG 2.1 nivel AA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UX, Analistas, Sistemas Legales, Desarrolladores Frontend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8018733"/>
                  </a:ext>
                </a:extLst>
              </a:tr>
              <a:tr h="969312"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RNF-05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Escalabilidad sin problemas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noProof="0" dirty="0"/>
                        <a:t>El sistema debe ser capaz de escalar según la demanda, manejando picos de tráfico sin perder rendimiento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Soportar tráfico &gt; 10,000 usuarios simultáneos sin pérdida de rendimiento.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Arquitectos, QA, Desarrolladores Backend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790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3246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9D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AF2C7D-302B-719F-587D-8ECE0790E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8B8D4CC4-CE7C-AB1C-5C08-34673DAD104C}"/>
              </a:ext>
            </a:extLst>
          </p:cNvPr>
          <p:cNvSpPr txBox="1"/>
          <p:nvPr/>
        </p:nvSpPr>
        <p:spPr>
          <a:xfrm>
            <a:off x="3360718" y="1250855"/>
            <a:ext cx="11566564" cy="12255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025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7000" b="1" i="0" u="none" strike="noStrike" kern="1200" cap="none" spc="688" normalizeH="0" baseline="0" noProof="0" dirty="0">
                <a:ln>
                  <a:noFill/>
                </a:ln>
                <a:solidFill>
                  <a:srgbClr val="152540"/>
                </a:solidFill>
                <a:effectLst/>
                <a:uLnTx/>
                <a:uFillTx/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ATRIBUTOS DE CALIDAD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9B682A3-5E42-E2FB-C26E-6B316DB1921A}"/>
              </a:ext>
            </a:extLst>
          </p:cNvPr>
          <p:cNvSpPr/>
          <p:nvPr/>
        </p:nvSpPr>
        <p:spPr>
          <a:xfrm rot="20682368">
            <a:off x="-2025492" y="7610416"/>
            <a:ext cx="5503332" cy="4762884"/>
          </a:xfrm>
          <a:custGeom>
            <a:avLst/>
            <a:gdLst/>
            <a:ahLst/>
            <a:cxnLst/>
            <a:rect l="l" t="t" r="r" b="b"/>
            <a:pathLst>
              <a:path w="8481393" h="7340260">
                <a:moveTo>
                  <a:pt x="0" y="0"/>
                </a:moveTo>
                <a:lnTo>
                  <a:pt x="8481393" y="0"/>
                </a:lnTo>
                <a:lnTo>
                  <a:pt x="8481393" y="7340260"/>
                </a:lnTo>
                <a:lnTo>
                  <a:pt x="0" y="73402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B98F0FA1-688A-5887-4578-901C3AE03384}"/>
              </a:ext>
            </a:extLst>
          </p:cNvPr>
          <p:cNvSpPr/>
          <p:nvPr/>
        </p:nvSpPr>
        <p:spPr>
          <a:xfrm rot="11103181">
            <a:off x="13967606" y="-2181860"/>
            <a:ext cx="6956119" cy="6020205"/>
          </a:xfrm>
          <a:custGeom>
            <a:avLst/>
            <a:gdLst/>
            <a:ahLst/>
            <a:cxnLst/>
            <a:rect l="l" t="t" r="r" b="b"/>
            <a:pathLst>
              <a:path w="12901483" h="11165647">
                <a:moveTo>
                  <a:pt x="0" y="0"/>
                </a:moveTo>
                <a:lnTo>
                  <a:pt x="12901483" y="0"/>
                </a:lnTo>
                <a:lnTo>
                  <a:pt x="12901483" y="11165648"/>
                </a:lnTo>
                <a:lnTo>
                  <a:pt x="0" y="111656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7004004C-17A6-5FE5-93AC-51E230AA46F8}"/>
              </a:ext>
            </a:extLst>
          </p:cNvPr>
          <p:cNvSpPr/>
          <p:nvPr/>
        </p:nvSpPr>
        <p:spPr>
          <a:xfrm rot="13568729">
            <a:off x="-2900414" y="-2457732"/>
            <a:ext cx="4899087" cy="6571946"/>
          </a:xfrm>
          <a:custGeom>
            <a:avLst/>
            <a:gdLst/>
            <a:ahLst/>
            <a:cxnLst/>
            <a:rect l="l" t="t" r="r" b="b"/>
            <a:pathLst>
              <a:path w="9798172" h="13143890">
                <a:moveTo>
                  <a:pt x="0" y="0"/>
                </a:moveTo>
                <a:lnTo>
                  <a:pt x="9798172" y="0"/>
                </a:lnTo>
                <a:lnTo>
                  <a:pt x="9798172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6D140CCD-111F-63D3-1877-A767A5C5E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633479"/>
              </p:ext>
            </p:extLst>
          </p:nvPr>
        </p:nvGraphicFramePr>
        <p:xfrm>
          <a:off x="1728198" y="2980759"/>
          <a:ext cx="14831603" cy="4052501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213527">
                  <a:extLst>
                    <a:ext uri="{9D8B030D-6E8A-4147-A177-3AD203B41FA5}">
                      <a16:colId xmlns:a16="http://schemas.microsoft.com/office/drawing/2014/main" val="2397876962"/>
                    </a:ext>
                  </a:extLst>
                </a:gridCol>
                <a:gridCol w="1741399">
                  <a:extLst>
                    <a:ext uri="{9D8B030D-6E8A-4147-A177-3AD203B41FA5}">
                      <a16:colId xmlns:a16="http://schemas.microsoft.com/office/drawing/2014/main" val="3832847364"/>
                    </a:ext>
                  </a:extLst>
                </a:gridCol>
                <a:gridCol w="2063880">
                  <a:extLst>
                    <a:ext uri="{9D8B030D-6E8A-4147-A177-3AD203B41FA5}">
                      <a16:colId xmlns:a16="http://schemas.microsoft.com/office/drawing/2014/main" val="2243068901"/>
                    </a:ext>
                  </a:extLst>
                </a:gridCol>
                <a:gridCol w="2350248">
                  <a:extLst>
                    <a:ext uri="{9D8B030D-6E8A-4147-A177-3AD203B41FA5}">
                      <a16:colId xmlns:a16="http://schemas.microsoft.com/office/drawing/2014/main" val="3382976668"/>
                    </a:ext>
                  </a:extLst>
                </a:gridCol>
                <a:gridCol w="1906505">
                  <a:extLst>
                    <a:ext uri="{9D8B030D-6E8A-4147-A177-3AD203B41FA5}">
                      <a16:colId xmlns:a16="http://schemas.microsoft.com/office/drawing/2014/main" val="3711637950"/>
                    </a:ext>
                  </a:extLst>
                </a:gridCol>
                <a:gridCol w="2278022">
                  <a:extLst>
                    <a:ext uri="{9D8B030D-6E8A-4147-A177-3AD203B41FA5}">
                      <a16:colId xmlns:a16="http://schemas.microsoft.com/office/drawing/2014/main" val="197522138"/>
                    </a:ext>
                  </a:extLst>
                </a:gridCol>
                <a:gridCol w="2278022">
                  <a:extLst>
                    <a:ext uri="{9D8B030D-6E8A-4147-A177-3AD203B41FA5}">
                      <a16:colId xmlns:a16="http://schemas.microsoft.com/office/drawing/2014/main" val="3380335598"/>
                    </a:ext>
                  </a:extLst>
                </a:gridCol>
              </a:tblGrid>
              <a:tr h="9693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2400" noProof="0" dirty="0"/>
                        <a:t>STAKEHOLDERS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2400" noProof="0" dirty="0"/>
                        <a:t>USABILIDAD</a:t>
                      </a:r>
                      <a:endParaRPr lang="es-CO" sz="2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2400" noProof="0" dirty="0"/>
                        <a:t>RENDIMIENTO</a:t>
                      </a:r>
                      <a:endParaRPr lang="es-CO" sz="2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2400" noProof="0" dirty="0"/>
                        <a:t>DISPONIBILIDAD</a:t>
                      </a:r>
                      <a:endParaRPr lang="es-CO" sz="2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2400" noProof="0" dirty="0"/>
                        <a:t>SEGURIDAD</a:t>
                      </a:r>
                      <a:endParaRPr lang="es-CO" sz="2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2400" noProof="0" dirty="0"/>
                        <a:t>ESCALABILIDAD</a:t>
                      </a:r>
                      <a:endParaRPr lang="es-CO" sz="2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2400" noProof="0" dirty="0"/>
                        <a:t>TOTAL</a:t>
                      </a:r>
                      <a:endParaRPr lang="es-CO" sz="24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063911"/>
                  </a:ext>
                </a:extLst>
              </a:tr>
              <a:tr h="507629"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Usuarios Finales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12%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6%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2%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20%</a:t>
                      </a:r>
                      <a:endParaRPr lang="es-CO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419067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Padres o Cuidadores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8%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20%</a:t>
                      </a:r>
                      <a:endParaRPr lang="es-CO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25759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Nutricionistas o Dietistas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6%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7%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15%</a:t>
                      </a:r>
                      <a:endParaRPr lang="es-CO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37552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Entidades en salud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3%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6%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15%</a:t>
                      </a:r>
                      <a:endParaRPr lang="es-CO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801873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Administradores del sistema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10%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30%</a:t>
                      </a:r>
                      <a:endParaRPr lang="es-CO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82721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Total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30%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25%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20%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19%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6%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100%</a:t>
                      </a:r>
                      <a:endParaRPr lang="es-CO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5161990"/>
                  </a:ext>
                </a:extLst>
              </a:tr>
            </a:tbl>
          </a:graphicData>
        </a:graphic>
      </p:graphicFrame>
      <p:sp>
        <p:nvSpPr>
          <p:cNvPr id="10" name="Freeform 7">
            <a:extLst>
              <a:ext uri="{FF2B5EF4-FFF2-40B4-BE49-F238E27FC236}">
                <a16:creationId xmlns:a16="http://schemas.microsoft.com/office/drawing/2014/main" id="{2ABDC73B-B64D-A3FB-D51F-2D19C5F8E85E}"/>
              </a:ext>
            </a:extLst>
          </p:cNvPr>
          <p:cNvSpPr/>
          <p:nvPr/>
        </p:nvSpPr>
        <p:spPr>
          <a:xfrm rot="13568729">
            <a:off x="15838456" y="7501726"/>
            <a:ext cx="4899087" cy="6571946"/>
          </a:xfrm>
          <a:custGeom>
            <a:avLst/>
            <a:gdLst/>
            <a:ahLst/>
            <a:cxnLst/>
            <a:rect l="l" t="t" r="r" b="b"/>
            <a:pathLst>
              <a:path w="9798172" h="13143890">
                <a:moveTo>
                  <a:pt x="0" y="0"/>
                </a:moveTo>
                <a:lnTo>
                  <a:pt x="9798172" y="0"/>
                </a:lnTo>
                <a:lnTo>
                  <a:pt x="9798172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3040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9D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582668-8D90-E6AC-3EA3-933AB63DC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34EDA0C8-45FF-4AFD-61D6-352B45730B32}"/>
              </a:ext>
            </a:extLst>
          </p:cNvPr>
          <p:cNvSpPr txBox="1"/>
          <p:nvPr/>
        </p:nvSpPr>
        <p:spPr>
          <a:xfrm>
            <a:off x="2256654" y="1409700"/>
            <a:ext cx="13774691" cy="12150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025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7000" b="1" i="0" u="none" strike="noStrike" kern="1200" cap="none" spc="688" normalizeH="0" baseline="0" noProof="0" dirty="0">
                <a:ln>
                  <a:noFill/>
                </a:ln>
                <a:solidFill>
                  <a:srgbClr val="152540"/>
                </a:solidFill>
                <a:effectLst/>
                <a:uLnTx/>
                <a:uFillTx/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DRIVERS ARQUITECTONICOS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5FEFA0F-8E03-32EB-0E2B-42914E0907CB}"/>
              </a:ext>
            </a:extLst>
          </p:cNvPr>
          <p:cNvSpPr/>
          <p:nvPr/>
        </p:nvSpPr>
        <p:spPr>
          <a:xfrm rot="16200000">
            <a:off x="13749655" y="7026159"/>
            <a:ext cx="8481393" cy="7340260"/>
          </a:xfrm>
          <a:custGeom>
            <a:avLst/>
            <a:gdLst/>
            <a:ahLst/>
            <a:cxnLst/>
            <a:rect l="l" t="t" r="r" b="b"/>
            <a:pathLst>
              <a:path w="8481393" h="7340260">
                <a:moveTo>
                  <a:pt x="0" y="0"/>
                </a:moveTo>
                <a:lnTo>
                  <a:pt x="8481393" y="0"/>
                </a:lnTo>
                <a:lnTo>
                  <a:pt x="8481393" y="7340260"/>
                </a:lnTo>
                <a:lnTo>
                  <a:pt x="0" y="73402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8627C639-FF06-B36F-4F75-4E4AFCBE406B}"/>
              </a:ext>
            </a:extLst>
          </p:cNvPr>
          <p:cNvSpPr/>
          <p:nvPr/>
        </p:nvSpPr>
        <p:spPr>
          <a:xfrm rot="4622386">
            <a:off x="-6450742" y="-5854823"/>
            <a:ext cx="12901483" cy="11165647"/>
          </a:xfrm>
          <a:custGeom>
            <a:avLst/>
            <a:gdLst/>
            <a:ahLst/>
            <a:cxnLst/>
            <a:rect l="l" t="t" r="r" b="b"/>
            <a:pathLst>
              <a:path w="12901483" h="11165647">
                <a:moveTo>
                  <a:pt x="0" y="0"/>
                </a:moveTo>
                <a:lnTo>
                  <a:pt x="12901483" y="0"/>
                </a:lnTo>
                <a:lnTo>
                  <a:pt x="12901483" y="11165648"/>
                </a:lnTo>
                <a:lnTo>
                  <a:pt x="0" y="111656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E420CE47-6C72-58BA-4204-FF111E32B689}"/>
              </a:ext>
            </a:extLst>
          </p:cNvPr>
          <p:cNvSpPr/>
          <p:nvPr/>
        </p:nvSpPr>
        <p:spPr>
          <a:xfrm rot="16200000">
            <a:off x="15388859" y="-6571946"/>
            <a:ext cx="9798172" cy="13143890"/>
          </a:xfrm>
          <a:custGeom>
            <a:avLst/>
            <a:gdLst/>
            <a:ahLst/>
            <a:cxnLst/>
            <a:rect l="l" t="t" r="r" b="b"/>
            <a:pathLst>
              <a:path w="9798172" h="13143890">
                <a:moveTo>
                  <a:pt x="0" y="0"/>
                </a:moveTo>
                <a:lnTo>
                  <a:pt x="9798172" y="0"/>
                </a:lnTo>
                <a:lnTo>
                  <a:pt x="9798172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0155518-311A-2C04-28A0-E42215111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465169"/>
              </p:ext>
            </p:extLst>
          </p:nvPr>
        </p:nvGraphicFramePr>
        <p:xfrm>
          <a:off x="1728198" y="3139604"/>
          <a:ext cx="14831603" cy="4459272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929402">
                  <a:extLst>
                    <a:ext uri="{9D8B030D-6E8A-4147-A177-3AD203B41FA5}">
                      <a16:colId xmlns:a16="http://schemas.microsoft.com/office/drawing/2014/main" val="239787696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832847364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2430689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38297666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71163795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97522138"/>
                    </a:ext>
                  </a:extLst>
                </a:gridCol>
                <a:gridCol w="1853201">
                  <a:extLst>
                    <a:ext uri="{9D8B030D-6E8A-4147-A177-3AD203B41FA5}">
                      <a16:colId xmlns:a16="http://schemas.microsoft.com/office/drawing/2014/main" val="3380335598"/>
                    </a:ext>
                  </a:extLst>
                </a:gridCol>
              </a:tblGrid>
              <a:tr h="9693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2400" noProof="0" dirty="0"/>
                        <a:t>ATRIBUTO</a:t>
                      </a:r>
                      <a:endParaRPr lang="es-CO" sz="2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2400" noProof="0" dirty="0"/>
                        <a:t>DESCRIPCIÓN</a:t>
                      </a:r>
                      <a:endParaRPr lang="es-CO" sz="2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2400" noProof="0" dirty="0"/>
                        <a:t>METRICA</a:t>
                      </a:r>
                      <a:endParaRPr lang="es-CO" sz="2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2400" noProof="0" dirty="0"/>
                        <a:t>IMPACTO</a:t>
                      </a:r>
                      <a:endParaRPr lang="es-CO" sz="2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2400" noProof="0" dirty="0"/>
                        <a:t>DIFICULTAD</a:t>
                      </a:r>
                      <a:endParaRPr lang="es-CO" sz="2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2400" noProof="0" dirty="0"/>
                        <a:t>% PESO</a:t>
                      </a:r>
                      <a:endParaRPr lang="es-CO" sz="2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2400" noProof="0" dirty="0"/>
                        <a:t>VALOR</a:t>
                      </a:r>
                      <a:endParaRPr lang="es-CO" sz="24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063911"/>
                  </a:ext>
                </a:extLst>
              </a:tr>
              <a:tr h="507629">
                <a:tc>
                  <a:txBody>
                    <a:bodyPr/>
                    <a:lstStyle/>
                    <a:p>
                      <a:pPr algn="ctr"/>
                      <a:r>
                        <a:rPr lang="es-MX" sz="1800" noProof="0" dirty="0"/>
                        <a:t>Usabilidad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Flujo amigable, navegación intuitiva, estética clara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Tiempo de aprendizaje &lt; 5 minutos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2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0,30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1,5</a:t>
                      </a:r>
                      <a:endParaRPr lang="es-CO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419067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s-MX" sz="1800" noProof="0" dirty="0"/>
                        <a:t>Rendimiento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Tiempo de respuesta ante generación de menús o acciones críticas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&lt; 2 segundos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3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3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0,25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1,5</a:t>
                      </a:r>
                      <a:endParaRPr lang="es-CO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25759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s-MX" sz="1800" noProof="0" dirty="0"/>
                        <a:t>Disponibilidad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Sistema activo todo el tiempo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Activo &gt; 95%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2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2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0,20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0,8</a:t>
                      </a:r>
                      <a:endParaRPr lang="es-CO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37552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s-MX" sz="1800" noProof="0" dirty="0"/>
                        <a:t>Seguridad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Protección de datos personales, cifrado, control de accesos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Hash, OWASP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3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2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0,19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0,95</a:t>
                      </a:r>
                      <a:endParaRPr lang="es-CO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801873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s-MX" sz="1800" noProof="0" dirty="0"/>
                        <a:t>Escalabilidad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Soporte a miles de usuarios simultáneos sin caída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Hasta 5k usuarios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3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2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0,06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0,3</a:t>
                      </a:r>
                      <a:endParaRPr lang="es-CO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8272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3814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638</Words>
  <Application>Microsoft Office PowerPoint</Application>
  <PresentationFormat>Personalizado</PresentationFormat>
  <Paragraphs>157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Glacial Indifference</vt:lpstr>
      <vt:lpstr>Glacial Indifference Bold</vt:lpstr>
      <vt:lpstr>Arial</vt:lpstr>
      <vt:lpstr>Calibri</vt:lpstr>
      <vt:lpstr>League Spartan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proyecto de negocio formas orgánicas profesional azul y beis</dc:title>
  <cp:lastModifiedBy>Angel 724</cp:lastModifiedBy>
  <cp:revision>13</cp:revision>
  <dcterms:created xsi:type="dcterms:W3CDTF">2006-08-16T00:00:00Z</dcterms:created>
  <dcterms:modified xsi:type="dcterms:W3CDTF">2025-04-09T04:33:36Z</dcterms:modified>
  <dc:identifier>DAGjiftvDWc</dc:identifier>
</cp:coreProperties>
</file>