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256" r:id="rId2"/>
    <p:sldId id="287" r:id="rId3"/>
    <p:sldId id="258" r:id="rId4"/>
    <p:sldId id="261" r:id="rId5"/>
    <p:sldId id="262" r:id="rId6"/>
    <p:sldId id="289" r:id="rId7"/>
    <p:sldId id="291" r:id="rId8"/>
    <p:sldId id="290" r:id="rId9"/>
    <p:sldId id="257" r:id="rId10"/>
    <p:sldId id="293" r:id="rId11"/>
    <p:sldId id="292" r:id="rId12"/>
    <p:sldId id="265" r:id="rId13"/>
    <p:sldId id="273" r:id="rId14"/>
    <p:sldId id="263" r:id="rId15"/>
    <p:sldId id="295" r:id="rId16"/>
    <p:sldId id="267" r:id="rId17"/>
    <p:sldId id="296" r:id="rId18"/>
    <p:sldId id="266" r:id="rId19"/>
    <p:sldId id="297" r:id="rId20"/>
    <p:sldId id="264" r:id="rId21"/>
    <p:sldId id="298" r:id="rId22"/>
    <p:sldId id="294" r:id="rId23"/>
  </p:sldIdLst>
  <p:sldSz cx="18288000" cy="10287000"/>
  <p:notesSz cx="6858000" cy="9144000"/>
  <p:embeddedFontLst>
    <p:embeddedFont>
      <p:font typeface="Glacial Indifference" panose="020B0604020202020204" charset="0"/>
      <p:regular r:id="rId25"/>
    </p:embeddedFont>
    <p:embeddedFont>
      <p:font typeface="Glacial Indifference Bold" panose="020B0604020202020204" charset="0"/>
      <p:regular r:id="rId26"/>
    </p:embeddedFont>
    <p:embeddedFont>
      <p:font typeface="League Spartan"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06799F8-075E-4A3A-A7F6-7FBC6576F1A4}" styleName="Estilo temático 2 - Énfasis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8170" autoAdjust="0"/>
  </p:normalViewPr>
  <p:slideViewPr>
    <p:cSldViewPr>
      <p:cViewPr varScale="1">
        <p:scale>
          <a:sx n="41" d="100"/>
          <a:sy n="41" d="100"/>
        </p:scale>
        <p:origin x="1402"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E7E1AF-86C7-4DED-ADE0-AED17989966B}" type="datetimeFigureOut">
              <a:rPr lang="es-CO" smtClean="0"/>
              <a:t>29/05/2025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00BED6-DE3C-4085-94EE-B5A126D1AF88}" type="slidenum">
              <a:rPr lang="es-CO" smtClean="0"/>
              <a:t>‹#›</a:t>
            </a:fld>
            <a:endParaRPr lang="es-CO"/>
          </a:p>
        </p:txBody>
      </p:sp>
    </p:spTree>
    <p:extLst>
      <p:ext uri="{BB962C8B-B14F-4D97-AF65-F5344CB8AC3E}">
        <p14:creationId xmlns:p14="http://schemas.microsoft.com/office/powerpoint/2010/main" val="1232342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Como vana soportar las notificaciones?</a:t>
            </a:r>
          </a:p>
        </p:txBody>
      </p:sp>
      <p:sp>
        <p:nvSpPr>
          <p:cNvPr id="4" name="Slide Number Placeholder 3"/>
          <p:cNvSpPr>
            <a:spLocks noGrp="1"/>
          </p:cNvSpPr>
          <p:nvPr>
            <p:ph type="sldNum" sz="quarter" idx="5"/>
          </p:nvPr>
        </p:nvSpPr>
        <p:spPr/>
        <p:txBody>
          <a:bodyPr/>
          <a:lstStyle/>
          <a:p>
            <a:fld id="{4600BED6-DE3C-4085-94EE-B5A126D1AF88}" type="slidenum">
              <a:rPr lang="es-CO" smtClean="0"/>
              <a:t>4</a:t>
            </a:fld>
            <a:endParaRPr lang="es-CO"/>
          </a:p>
        </p:txBody>
      </p:sp>
    </p:spTree>
    <p:extLst>
      <p:ext uri="{BB962C8B-B14F-4D97-AF65-F5344CB8AC3E}">
        <p14:creationId xmlns:p14="http://schemas.microsoft.com/office/powerpoint/2010/main" val="2718295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4600BED6-DE3C-4085-94EE-B5A126D1AF88}" type="slidenum">
              <a:rPr lang="es-CO" smtClean="0"/>
              <a:t>5</a:t>
            </a:fld>
            <a:endParaRPr lang="es-CO"/>
          </a:p>
        </p:txBody>
      </p:sp>
    </p:spTree>
    <p:extLst>
      <p:ext uri="{BB962C8B-B14F-4D97-AF65-F5344CB8AC3E}">
        <p14:creationId xmlns:p14="http://schemas.microsoft.com/office/powerpoint/2010/main" val="3304102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El resto de Atributos como los valoraron?</a:t>
            </a:r>
          </a:p>
          <a:p>
            <a:endParaRPr lang="es-CO" dirty="0"/>
          </a:p>
        </p:txBody>
      </p:sp>
      <p:sp>
        <p:nvSpPr>
          <p:cNvPr id="4" name="Slide Number Placeholder 3"/>
          <p:cNvSpPr>
            <a:spLocks noGrp="1"/>
          </p:cNvSpPr>
          <p:nvPr>
            <p:ph type="sldNum" sz="quarter" idx="5"/>
          </p:nvPr>
        </p:nvSpPr>
        <p:spPr/>
        <p:txBody>
          <a:bodyPr/>
          <a:lstStyle/>
          <a:p>
            <a:fld id="{4600BED6-DE3C-4085-94EE-B5A126D1AF88}" type="slidenum">
              <a:rPr lang="es-CO" smtClean="0"/>
              <a:t>6</a:t>
            </a:fld>
            <a:endParaRPr lang="es-CO"/>
          </a:p>
        </p:txBody>
      </p:sp>
    </p:spTree>
    <p:extLst>
      <p:ext uri="{BB962C8B-B14F-4D97-AF65-F5344CB8AC3E}">
        <p14:creationId xmlns:p14="http://schemas.microsoft.com/office/powerpoint/2010/main" val="4284226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fld id="{4600BED6-DE3C-4085-94EE-B5A126D1AF88}" type="slidenum">
              <a:rPr lang="es-CO" smtClean="0"/>
              <a:t>7</a:t>
            </a:fld>
            <a:endParaRPr lang="es-CO"/>
          </a:p>
        </p:txBody>
      </p:sp>
    </p:spTree>
    <p:extLst>
      <p:ext uri="{BB962C8B-B14F-4D97-AF65-F5344CB8AC3E}">
        <p14:creationId xmlns:p14="http://schemas.microsoft.com/office/powerpoint/2010/main" val="2596855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Como pensaron en segmentar los tickets por numeración?</a:t>
            </a:r>
          </a:p>
        </p:txBody>
      </p:sp>
      <p:sp>
        <p:nvSpPr>
          <p:cNvPr id="4" name="Slide Number Placeholder 3"/>
          <p:cNvSpPr>
            <a:spLocks noGrp="1"/>
          </p:cNvSpPr>
          <p:nvPr>
            <p:ph type="sldNum" sz="quarter" idx="5"/>
          </p:nvPr>
        </p:nvSpPr>
        <p:spPr/>
        <p:txBody>
          <a:bodyPr/>
          <a:lstStyle/>
          <a:p>
            <a:fld id="{4600BED6-DE3C-4085-94EE-B5A126D1AF88}" type="slidenum">
              <a:rPr lang="es-CO" smtClean="0"/>
              <a:t>9</a:t>
            </a:fld>
            <a:endParaRPr lang="es-CO"/>
          </a:p>
        </p:txBody>
      </p:sp>
    </p:spTree>
    <p:extLst>
      <p:ext uri="{BB962C8B-B14F-4D97-AF65-F5344CB8AC3E}">
        <p14:creationId xmlns:p14="http://schemas.microsoft.com/office/powerpoint/2010/main" val="2863152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Por que no pensaron en </a:t>
            </a:r>
            <a:r>
              <a:rPr lang="es-CO" dirty="0" err="1"/>
              <a:t>Mesage</a:t>
            </a:r>
            <a:r>
              <a:rPr lang="es-CO" dirty="0"/>
              <a:t> </a:t>
            </a:r>
            <a:r>
              <a:rPr lang="es-CO" dirty="0" err="1"/>
              <a:t>Broker</a:t>
            </a:r>
            <a:r>
              <a:rPr lang="es-CO" dirty="0"/>
              <a:t>? En lugar de microservicios?</a:t>
            </a:r>
          </a:p>
          <a:p>
            <a:endParaRPr lang="es-CO" dirty="0"/>
          </a:p>
        </p:txBody>
      </p:sp>
      <p:sp>
        <p:nvSpPr>
          <p:cNvPr id="4" name="Slide Number Placeholder 3"/>
          <p:cNvSpPr>
            <a:spLocks noGrp="1"/>
          </p:cNvSpPr>
          <p:nvPr>
            <p:ph type="sldNum" sz="quarter" idx="5"/>
          </p:nvPr>
        </p:nvSpPr>
        <p:spPr/>
        <p:txBody>
          <a:bodyPr/>
          <a:lstStyle/>
          <a:p>
            <a:fld id="{4600BED6-DE3C-4085-94EE-B5A126D1AF88}" type="slidenum">
              <a:rPr lang="es-CO" smtClean="0"/>
              <a:t>16</a:t>
            </a:fld>
            <a:endParaRPr lang="es-CO"/>
          </a:p>
        </p:txBody>
      </p:sp>
    </p:spTree>
    <p:extLst>
      <p:ext uri="{BB962C8B-B14F-4D97-AF65-F5344CB8AC3E}">
        <p14:creationId xmlns:p14="http://schemas.microsoft.com/office/powerpoint/2010/main" val="346436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No es claro La </a:t>
            </a:r>
            <a:r>
              <a:rPr lang="es-CO" dirty="0" err="1"/>
              <a:t>Autenticacion</a:t>
            </a:r>
            <a:r>
              <a:rPr lang="es-CO" dirty="0"/>
              <a:t> , si es por el sistema o por el usuario?, y si fuera el usuario como garantizan que si sea o que pueda comparar </a:t>
            </a:r>
            <a:r>
              <a:rPr lang="es-CO"/>
              <a:t>múltiples boletas</a:t>
            </a:r>
            <a:endParaRPr lang="es-CO" dirty="0"/>
          </a:p>
        </p:txBody>
      </p:sp>
      <p:sp>
        <p:nvSpPr>
          <p:cNvPr id="4" name="Slide Number Placeholder 3"/>
          <p:cNvSpPr>
            <a:spLocks noGrp="1"/>
          </p:cNvSpPr>
          <p:nvPr>
            <p:ph type="sldNum" sz="quarter" idx="5"/>
          </p:nvPr>
        </p:nvSpPr>
        <p:spPr/>
        <p:txBody>
          <a:bodyPr/>
          <a:lstStyle/>
          <a:p>
            <a:fld id="{4600BED6-DE3C-4085-94EE-B5A126D1AF88}" type="slidenum">
              <a:rPr lang="es-CO" smtClean="0"/>
              <a:t>20</a:t>
            </a:fld>
            <a:endParaRPr lang="es-CO"/>
          </a:p>
        </p:txBody>
      </p:sp>
    </p:spTree>
    <p:extLst>
      <p:ext uri="{BB962C8B-B14F-4D97-AF65-F5344CB8AC3E}">
        <p14:creationId xmlns:p14="http://schemas.microsoft.com/office/powerpoint/2010/main" val="4063208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jpg"/><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4.sv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9.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8.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jpg"/><Relationship Id="rId5" Type="http://schemas.openxmlformats.org/officeDocument/2006/relationships/image" Target="../media/image7.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3.png"/><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3.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3.png"/><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3.png"/><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p:cNvGrpSpPr/>
        <p:nvPr/>
      </p:nvGrpSpPr>
      <p:grpSpPr>
        <a:xfrm>
          <a:off x="0" y="0"/>
          <a:ext cx="0" cy="0"/>
          <a:chOff x="0" y="0"/>
          <a:chExt cx="0" cy="0"/>
        </a:xfrm>
      </p:grpSpPr>
      <p:sp>
        <p:nvSpPr>
          <p:cNvPr id="2" name="TextBox 2"/>
          <p:cNvSpPr txBox="1"/>
          <p:nvPr/>
        </p:nvSpPr>
        <p:spPr>
          <a:xfrm>
            <a:off x="6368902" y="6744371"/>
            <a:ext cx="5804852" cy="1802866"/>
          </a:xfrm>
          <a:prstGeom prst="rect">
            <a:avLst/>
          </a:prstGeom>
        </p:spPr>
        <p:txBody>
          <a:bodyPr lIns="0" tIns="0" rIns="0" bIns="0" rtlCol="0" anchor="t">
            <a:spAutoFit/>
          </a:bodyPr>
          <a:lstStyle/>
          <a:p>
            <a:pPr marL="0" lvl="0" indent="0" algn="ctr">
              <a:lnSpc>
                <a:spcPts val="4808"/>
              </a:lnSpc>
              <a:spcBef>
                <a:spcPct val="0"/>
              </a:spcBef>
            </a:pPr>
            <a:r>
              <a:rPr lang="es-CO" sz="3434" spc="75" noProof="0" dirty="0">
                <a:solidFill>
                  <a:srgbClr val="152540"/>
                </a:solidFill>
                <a:latin typeface="Glacial Indifference"/>
                <a:ea typeface="Glacial Indifference"/>
                <a:cs typeface="Glacial Indifference"/>
                <a:sym typeface="Glacial Indifference"/>
              </a:rPr>
              <a:t>Jhonatan Andrés Ortega </a:t>
            </a:r>
          </a:p>
          <a:p>
            <a:pPr algn="ctr">
              <a:lnSpc>
                <a:spcPts val="4808"/>
              </a:lnSpc>
              <a:spcBef>
                <a:spcPct val="0"/>
              </a:spcBef>
            </a:pPr>
            <a:r>
              <a:rPr lang="es-CO" sz="3434" spc="75" noProof="0" dirty="0">
                <a:solidFill>
                  <a:srgbClr val="152540"/>
                </a:solidFill>
                <a:latin typeface="Glacial Indifference"/>
                <a:ea typeface="Glacial Indifference"/>
                <a:cs typeface="Glacial Indifference"/>
                <a:sym typeface="Glacial Indifference"/>
              </a:rPr>
              <a:t>Daniel Torres Valencia</a:t>
            </a:r>
          </a:p>
          <a:p>
            <a:pPr marL="0" lvl="0" indent="0" algn="ctr">
              <a:lnSpc>
                <a:spcPts val="4808"/>
              </a:lnSpc>
              <a:spcBef>
                <a:spcPct val="0"/>
              </a:spcBef>
            </a:pPr>
            <a:r>
              <a:rPr lang="es-CO" sz="3434" spc="75" noProof="0" dirty="0">
                <a:solidFill>
                  <a:srgbClr val="152540"/>
                </a:solidFill>
                <a:latin typeface="Glacial Indifference"/>
                <a:ea typeface="Glacial Indifference"/>
                <a:cs typeface="Glacial Indifference"/>
                <a:sym typeface="Glacial Indifference"/>
              </a:rPr>
              <a:t>Jhon Ángel Fuentes</a:t>
            </a:r>
          </a:p>
        </p:txBody>
      </p:sp>
      <p:sp>
        <p:nvSpPr>
          <p:cNvPr id="3" name="TextBox 3"/>
          <p:cNvSpPr txBox="1"/>
          <p:nvPr/>
        </p:nvSpPr>
        <p:spPr>
          <a:xfrm>
            <a:off x="5930355" y="2247900"/>
            <a:ext cx="6681946" cy="4062651"/>
          </a:xfrm>
          <a:prstGeom prst="rect">
            <a:avLst/>
          </a:prstGeom>
        </p:spPr>
        <p:txBody>
          <a:bodyPr wrap="square" lIns="0" tIns="0" rIns="0" bIns="0" rtlCol="0" anchor="t">
            <a:spAutoFit/>
          </a:bodyPr>
          <a:lstStyle/>
          <a:p>
            <a:pPr marL="0" lvl="0" indent="0" algn="ctr">
              <a:spcBef>
                <a:spcPct val="0"/>
              </a:spcBef>
            </a:pPr>
            <a:r>
              <a:rPr lang="es-MX" sz="8800" spc="408" noProof="0" dirty="0">
                <a:solidFill>
                  <a:srgbClr val="152540"/>
                </a:solidFill>
                <a:latin typeface="League Spartan"/>
                <a:ea typeface="League Spartan"/>
                <a:cs typeface="League Spartan"/>
                <a:sym typeface="League Spartan"/>
              </a:rPr>
              <a:t>SERVIDOR DE TIQUETES</a:t>
            </a:r>
          </a:p>
        </p:txBody>
      </p:sp>
      <p:sp>
        <p:nvSpPr>
          <p:cNvPr id="6" name="Freeform 4">
            <a:extLst>
              <a:ext uri="{FF2B5EF4-FFF2-40B4-BE49-F238E27FC236}">
                <a16:creationId xmlns:a16="http://schemas.microsoft.com/office/drawing/2014/main" id="{96C26CE5-6A50-5F58-4021-F9949389D01B}"/>
              </a:ext>
            </a:extLst>
          </p:cNvPr>
          <p:cNvSpPr/>
          <p:nvPr/>
        </p:nvSpPr>
        <p:spPr>
          <a:xfrm rot="20942623">
            <a:off x="-5790485" y="4286566"/>
            <a:ext cx="12901483" cy="11165647"/>
          </a:xfrm>
          <a:custGeom>
            <a:avLst/>
            <a:gdLst/>
            <a:ahLst/>
            <a:cxnLst/>
            <a:rect l="l" t="t" r="r" b="b"/>
            <a:pathLst>
              <a:path w="12901483" h="11165647">
                <a:moveTo>
                  <a:pt x="0" y="0"/>
                </a:moveTo>
                <a:lnTo>
                  <a:pt x="12901483" y="0"/>
                </a:lnTo>
                <a:lnTo>
                  <a:pt x="12901483" y="11165647"/>
                </a:lnTo>
                <a:lnTo>
                  <a:pt x="0" y="11165647"/>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2">
            <a:extLst>
              <a:ext uri="{FF2B5EF4-FFF2-40B4-BE49-F238E27FC236}">
                <a16:creationId xmlns:a16="http://schemas.microsoft.com/office/drawing/2014/main" id="{0EED306C-D965-A72A-BDC7-7DDCA2B79E60}"/>
              </a:ext>
            </a:extLst>
          </p:cNvPr>
          <p:cNvSpPr/>
          <p:nvPr/>
        </p:nvSpPr>
        <p:spPr>
          <a:xfrm rot="13929044">
            <a:off x="13735715" y="-8462735"/>
            <a:ext cx="9798172" cy="13143890"/>
          </a:xfrm>
          <a:custGeom>
            <a:avLst/>
            <a:gdLst/>
            <a:ahLst/>
            <a:cxnLst/>
            <a:rect l="l" t="t" r="r" b="b"/>
            <a:pathLst>
              <a:path w="9798172" h="13143890">
                <a:moveTo>
                  <a:pt x="0" y="0"/>
                </a:moveTo>
                <a:lnTo>
                  <a:pt x="9798172" y="0"/>
                </a:lnTo>
                <a:lnTo>
                  <a:pt x="9798172" y="13143889"/>
                </a:lnTo>
                <a:lnTo>
                  <a:pt x="0" y="13143889"/>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s-CO" noProof="0" dirty="0"/>
          </a:p>
        </p:txBody>
      </p:sp>
      <p:sp>
        <p:nvSpPr>
          <p:cNvPr id="9" name="Freeform 3">
            <a:extLst>
              <a:ext uri="{FF2B5EF4-FFF2-40B4-BE49-F238E27FC236}">
                <a16:creationId xmlns:a16="http://schemas.microsoft.com/office/drawing/2014/main" id="{49E1BDEA-E279-BD50-D87B-89849D36C30F}"/>
              </a:ext>
            </a:extLst>
          </p:cNvPr>
          <p:cNvSpPr/>
          <p:nvPr/>
        </p:nvSpPr>
        <p:spPr>
          <a:xfrm rot="10235049">
            <a:off x="18001758" y="1513978"/>
            <a:ext cx="9798172" cy="13143890"/>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s-CO" noProof="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9C6A7492-8B1A-530E-FD95-811DB8BECDC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7D06D12-60A2-FDC3-B681-C9E4AAE5D042}"/>
              </a:ext>
            </a:extLst>
          </p:cNvPr>
          <p:cNvSpPr/>
          <p:nvPr/>
        </p:nvSpPr>
        <p:spPr>
          <a:xfrm rot="-6501204">
            <a:off x="-7101030" y="-9090096"/>
            <a:ext cx="9798172" cy="13143890"/>
          </a:xfrm>
          <a:custGeom>
            <a:avLst/>
            <a:gdLst/>
            <a:ahLst/>
            <a:cxnLst/>
            <a:rect l="l" t="t" r="r" b="b"/>
            <a:pathLst>
              <a:path w="9798172" h="13143890">
                <a:moveTo>
                  <a:pt x="0" y="0"/>
                </a:moveTo>
                <a:lnTo>
                  <a:pt x="9798172" y="0"/>
                </a:lnTo>
                <a:lnTo>
                  <a:pt x="9798172" y="13143889"/>
                </a:lnTo>
                <a:lnTo>
                  <a:pt x="0" y="13143889"/>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3" name="Freeform 3">
            <a:extLst>
              <a:ext uri="{FF2B5EF4-FFF2-40B4-BE49-F238E27FC236}">
                <a16:creationId xmlns:a16="http://schemas.microsoft.com/office/drawing/2014/main" id="{D0CFE312-4200-5935-EC8C-00B64F09AFDC}"/>
              </a:ext>
            </a:extLst>
          </p:cNvPr>
          <p:cNvSpPr/>
          <p:nvPr/>
        </p:nvSpPr>
        <p:spPr>
          <a:xfrm rot="-8798399">
            <a:off x="15275891" y="3012213"/>
            <a:ext cx="9798172" cy="13143890"/>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s-CO" noProof="0" dirty="0"/>
          </a:p>
        </p:txBody>
      </p:sp>
      <p:sp>
        <p:nvSpPr>
          <p:cNvPr id="4" name="Freeform 4">
            <a:extLst>
              <a:ext uri="{FF2B5EF4-FFF2-40B4-BE49-F238E27FC236}">
                <a16:creationId xmlns:a16="http://schemas.microsoft.com/office/drawing/2014/main" id="{8A7D5BAA-36DE-530E-346D-EB1A99BE1F00}"/>
              </a:ext>
            </a:extLst>
          </p:cNvPr>
          <p:cNvSpPr/>
          <p:nvPr/>
        </p:nvSpPr>
        <p:spPr>
          <a:xfrm rot="-10301337">
            <a:off x="12197426" y="-4181761"/>
            <a:ext cx="12901483" cy="11165647"/>
          </a:xfrm>
          <a:custGeom>
            <a:avLst/>
            <a:gdLst/>
            <a:ahLst/>
            <a:cxnLst/>
            <a:rect l="l" t="t" r="r" b="b"/>
            <a:pathLst>
              <a:path w="12901483" h="11165647">
                <a:moveTo>
                  <a:pt x="0" y="0"/>
                </a:moveTo>
                <a:lnTo>
                  <a:pt x="12901483" y="0"/>
                </a:lnTo>
                <a:lnTo>
                  <a:pt x="12901483" y="11165647"/>
                </a:lnTo>
                <a:lnTo>
                  <a:pt x="0" y="11165647"/>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s-CO" noProof="0" dirty="0"/>
          </a:p>
        </p:txBody>
      </p:sp>
      <p:sp>
        <p:nvSpPr>
          <p:cNvPr id="5" name="Freeform 5">
            <a:extLst>
              <a:ext uri="{FF2B5EF4-FFF2-40B4-BE49-F238E27FC236}">
                <a16:creationId xmlns:a16="http://schemas.microsoft.com/office/drawing/2014/main" id="{E49782FD-527A-D245-38A3-C94CF4C6EC8D}"/>
              </a:ext>
            </a:extLst>
          </p:cNvPr>
          <p:cNvSpPr/>
          <p:nvPr/>
        </p:nvSpPr>
        <p:spPr>
          <a:xfrm rot="458160">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s-CO" noProof="0" dirty="0"/>
          </a:p>
        </p:txBody>
      </p:sp>
      <p:sp>
        <p:nvSpPr>
          <p:cNvPr id="6" name="TextBox 6">
            <a:extLst>
              <a:ext uri="{FF2B5EF4-FFF2-40B4-BE49-F238E27FC236}">
                <a16:creationId xmlns:a16="http://schemas.microsoft.com/office/drawing/2014/main" id="{FC77A181-FC75-4B4C-2502-8DD99A83A5B9}"/>
              </a:ext>
            </a:extLst>
          </p:cNvPr>
          <p:cNvSpPr txBox="1"/>
          <p:nvPr/>
        </p:nvSpPr>
        <p:spPr>
          <a:xfrm>
            <a:off x="2391110" y="723900"/>
            <a:ext cx="13505779" cy="2646943"/>
          </a:xfrm>
          <a:prstGeom prst="rect">
            <a:avLst/>
          </a:prstGeom>
        </p:spPr>
        <p:txBody>
          <a:bodyPr wrap="square" lIns="0" tIns="0" rIns="0" bIns="0" rtlCol="0" anchor="t">
            <a:spAutoFit/>
          </a:bodyPr>
          <a:lstStyle/>
          <a:p>
            <a:pPr algn="ctr">
              <a:lnSpc>
                <a:spcPts val="10726"/>
              </a:lnSpc>
            </a:pPr>
            <a:r>
              <a:rPr lang="es-CO" sz="7662" b="1" spc="720" noProof="0" dirty="0">
                <a:solidFill>
                  <a:srgbClr val="152540"/>
                </a:solidFill>
                <a:latin typeface="Glacial Indifference Bold"/>
                <a:ea typeface="Glacial Indifference Bold"/>
                <a:cs typeface="Glacial Indifference Bold"/>
                <a:sym typeface="Glacial Indifference Bold"/>
              </a:rPr>
              <a:t>PATRONES ARQUITECTONICOS</a:t>
            </a:r>
          </a:p>
        </p:txBody>
      </p:sp>
      <p:sp>
        <p:nvSpPr>
          <p:cNvPr id="8" name="TextBox 8">
            <a:extLst>
              <a:ext uri="{FF2B5EF4-FFF2-40B4-BE49-F238E27FC236}">
                <a16:creationId xmlns:a16="http://schemas.microsoft.com/office/drawing/2014/main" id="{5615195C-4169-B1CD-ED3C-AB196D8F8091}"/>
              </a:ext>
            </a:extLst>
          </p:cNvPr>
          <p:cNvSpPr txBox="1"/>
          <p:nvPr/>
        </p:nvSpPr>
        <p:spPr>
          <a:xfrm>
            <a:off x="1562984" y="3992280"/>
            <a:ext cx="6915232" cy="4616648"/>
          </a:xfrm>
          <a:prstGeom prst="rect">
            <a:avLst/>
          </a:prstGeom>
        </p:spPr>
        <p:txBody>
          <a:bodyPr wrap="square" lIns="0" tIns="0" rIns="0" bIns="0" rtlCol="0" anchor="t">
            <a:spAutoFit/>
          </a:bodyPr>
          <a:lstStyle/>
          <a:p>
            <a:pPr marL="370747" lvl="1" algn="just"/>
            <a:r>
              <a:rPr lang="es-MX" sz="2000" b="1" dirty="0"/>
              <a:t>Microservicios</a:t>
            </a:r>
            <a:br>
              <a:rPr lang="es-MX" sz="2000" dirty="0"/>
            </a:br>
            <a:r>
              <a:rPr lang="es-MX" sz="2000" dirty="0"/>
              <a:t>La arquitectura de microservicios permite descomponer la plataforma ‘Servidor de tiquetes’ en servicios independientes, tales como compras, catálogo, pagos, comisiones, notificaciones y panel administrativo. Esta separación modular favorece la flexibilidad y facilita el despliegue, escalado y mantenimiento individual de cada módulo sin que afecte a los demás. En un entorno con miles de revendedores y millones de usuarios finales, esta independencia es crucial para manejar la alta concurrencia y garantizar la continuidad del servicio sin interrupciones. Además, la arquitectura de microservicios permite mejorar la seguridad transaccional y facilitar la implementación de reglas específicas por región o cliente, lo cual es clave para cumplir con requisitos normativos y legales variados.</a:t>
            </a:r>
            <a:endParaRPr lang="es-CO" sz="2000" u="none" strike="noStrike" spc="75" noProof="0" dirty="0">
              <a:solidFill>
                <a:srgbClr val="152540"/>
              </a:solidFill>
              <a:latin typeface="Glacial Indifference"/>
              <a:ea typeface="Glacial Indifference"/>
              <a:cs typeface="Glacial Indifference"/>
              <a:sym typeface="Glacial Indifference"/>
            </a:endParaRPr>
          </a:p>
        </p:txBody>
      </p:sp>
      <p:sp>
        <p:nvSpPr>
          <p:cNvPr id="10" name="TextBox 8">
            <a:extLst>
              <a:ext uri="{FF2B5EF4-FFF2-40B4-BE49-F238E27FC236}">
                <a16:creationId xmlns:a16="http://schemas.microsoft.com/office/drawing/2014/main" id="{315A5F21-94BD-2A38-2D12-1AF6F8279C59}"/>
              </a:ext>
            </a:extLst>
          </p:cNvPr>
          <p:cNvSpPr txBox="1"/>
          <p:nvPr/>
        </p:nvSpPr>
        <p:spPr>
          <a:xfrm>
            <a:off x="8991600" y="4146168"/>
            <a:ext cx="6627091" cy="4308872"/>
          </a:xfrm>
          <a:prstGeom prst="rect">
            <a:avLst/>
          </a:prstGeom>
        </p:spPr>
        <p:txBody>
          <a:bodyPr wrap="square" lIns="0" tIns="0" rIns="0" bIns="0" rtlCol="0" anchor="t">
            <a:spAutoFit/>
          </a:bodyPr>
          <a:lstStyle/>
          <a:p>
            <a:pPr marL="370747" lvl="1" algn="just"/>
            <a:r>
              <a:rPr lang="es-MX" sz="2000" b="1" dirty="0" err="1"/>
              <a:t>API_Gateway</a:t>
            </a:r>
            <a:br>
              <a:rPr lang="es-MX" sz="2000" dirty="0"/>
            </a:br>
            <a:r>
              <a:rPr lang="es-MX" sz="2000" dirty="0"/>
              <a:t>El API Gateway actúa como una fachada única y segura hacia el sistema, centralizando el control de la autenticación, el enrutamiento, el </a:t>
            </a:r>
            <a:r>
              <a:rPr lang="es-MX" sz="2000" dirty="0" err="1"/>
              <a:t>versionamiento</a:t>
            </a:r>
            <a:r>
              <a:rPr lang="es-MX" sz="2000" dirty="0"/>
              <a:t> y la adaptación de los servicios para los revendedores. De esta manera, desacopla el </a:t>
            </a:r>
            <a:r>
              <a:rPr lang="es-MX" sz="2000" dirty="0" err="1"/>
              <a:t>frontend</a:t>
            </a:r>
            <a:r>
              <a:rPr lang="es-MX" sz="2000" dirty="0"/>
              <a:t> o las integraciones externas del </a:t>
            </a:r>
            <a:r>
              <a:rPr lang="es-MX" sz="2000" dirty="0" err="1"/>
              <a:t>backend</a:t>
            </a:r>
            <a:r>
              <a:rPr lang="es-MX" sz="2000" dirty="0"/>
              <a:t> distribuido, lo que mejora la flexibilidad del sistema. Además, el API Gateway permite implementar lógicas específicas por región o cliente, facilitando el cumplimiento normativo de jurisdicciones con reglas diferentes. Esta capa de seguridad y gestión de tráfico es esencial para garantizar un acceso controlado y eficiente, proporcionando una experiencia fluida tanto para los revendedores como para los usuarios finales.</a:t>
            </a:r>
            <a:endParaRPr lang="es-CO" sz="2000" u="none" strike="noStrike" spc="75" noProof="0" dirty="0">
              <a:solidFill>
                <a:srgbClr val="152540"/>
              </a:solidFill>
              <a:latin typeface="Glacial Indifference"/>
              <a:ea typeface="Glacial Indifference"/>
              <a:cs typeface="Glacial Indifference"/>
              <a:sym typeface="Glacial Indifference"/>
            </a:endParaRPr>
          </a:p>
        </p:txBody>
      </p:sp>
    </p:spTree>
    <p:extLst>
      <p:ext uri="{BB962C8B-B14F-4D97-AF65-F5344CB8AC3E}">
        <p14:creationId xmlns:p14="http://schemas.microsoft.com/office/powerpoint/2010/main" val="1640334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15617E3F-BCF3-47F4-F25D-7672C512833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BEFD5F6-B9B7-6AEF-A674-5DEF4B98812F}"/>
              </a:ext>
            </a:extLst>
          </p:cNvPr>
          <p:cNvSpPr/>
          <p:nvPr/>
        </p:nvSpPr>
        <p:spPr>
          <a:xfrm rot="-6501204">
            <a:off x="-4899086" y="-8147683"/>
            <a:ext cx="9798172" cy="13143890"/>
          </a:xfrm>
          <a:custGeom>
            <a:avLst/>
            <a:gdLst/>
            <a:ahLst/>
            <a:cxnLst/>
            <a:rect l="l" t="t" r="r" b="b"/>
            <a:pathLst>
              <a:path w="9798172" h="13143890">
                <a:moveTo>
                  <a:pt x="0" y="0"/>
                </a:moveTo>
                <a:lnTo>
                  <a:pt x="9798172" y="0"/>
                </a:lnTo>
                <a:lnTo>
                  <a:pt x="9798172" y="13143889"/>
                </a:lnTo>
                <a:lnTo>
                  <a:pt x="0" y="13143889"/>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3" name="Freeform 3">
            <a:extLst>
              <a:ext uri="{FF2B5EF4-FFF2-40B4-BE49-F238E27FC236}">
                <a16:creationId xmlns:a16="http://schemas.microsoft.com/office/drawing/2014/main" id="{6220A20B-935A-1A16-B7F2-BB7C0169A822}"/>
              </a:ext>
            </a:extLst>
          </p:cNvPr>
          <p:cNvSpPr/>
          <p:nvPr/>
        </p:nvSpPr>
        <p:spPr>
          <a:xfrm rot="-8798399">
            <a:off x="11434890" y="2417332"/>
            <a:ext cx="9798172" cy="13143890"/>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s-CO" noProof="0" dirty="0"/>
          </a:p>
        </p:txBody>
      </p:sp>
      <p:sp>
        <p:nvSpPr>
          <p:cNvPr id="4" name="Freeform 4">
            <a:extLst>
              <a:ext uri="{FF2B5EF4-FFF2-40B4-BE49-F238E27FC236}">
                <a16:creationId xmlns:a16="http://schemas.microsoft.com/office/drawing/2014/main" id="{DF1B575C-C3AF-3480-71EA-3DC667894D7B}"/>
              </a:ext>
            </a:extLst>
          </p:cNvPr>
          <p:cNvSpPr/>
          <p:nvPr/>
        </p:nvSpPr>
        <p:spPr>
          <a:xfrm rot="-10301337">
            <a:off x="9883234" y="-2150579"/>
            <a:ext cx="12901483" cy="11165647"/>
          </a:xfrm>
          <a:custGeom>
            <a:avLst/>
            <a:gdLst/>
            <a:ahLst/>
            <a:cxnLst/>
            <a:rect l="l" t="t" r="r" b="b"/>
            <a:pathLst>
              <a:path w="12901483" h="11165647">
                <a:moveTo>
                  <a:pt x="0" y="0"/>
                </a:moveTo>
                <a:lnTo>
                  <a:pt x="12901483" y="0"/>
                </a:lnTo>
                <a:lnTo>
                  <a:pt x="12901483" y="11165647"/>
                </a:lnTo>
                <a:lnTo>
                  <a:pt x="0" y="11165647"/>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s-CO" noProof="0" dirty="0"/>
          </a:p>
        </p:txBody>
      </p:sp>
      <p:sp>
        <p:nvSpPr>
          <p:cNvPr id="5" name="Freeform 5">
            <a:extLst>
              <a:ext uri="{FF2B5EF4-FFF2-40B4-BE49-F238E27FC236}">
                <a16:creationId xmlns:a16="http://schemas.microsoft.com/office/drawing/2014/main" id="{2BB7331D-19B1-3E60-EA44-2BE5C90BBE03}"/>
              </a:ext>
            </a:extLst>
          </p:cNvPr>
          <p:cNvSpPr/>
          <p:nvPr/>
        </p:nvSpPr>
        <p:spPr>
          <a:xfrm rot="458160">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s-CO" noProof="0" dirty="0"/>
          </a:p>
        </p:txBody>
      </p:sp>
      <p:sp>
        <p:nvSpPr>
          <p:cNvPr id="6" name="TextBox 6">
            <a:extLst>
              <a:ext uri="{FF2B5EF4-FFF2-40B4-BE49-F238E27FC236}">
                <a16:creationId xmlns:a16="http://schemas.microsoft.com/office/drawing/2014/main" id="{1C7024BF-FCEE-1D23-BCE1-CF7A5EF8462F}"/>
              </a:ext>
            </a:extLst>
          </p:cNvPr>
          <p:cNvSpPr txBox="1"/>
          <p:nvPr/>
        </p:nvSpPr>
        <p:spPr>
          <a:xfrm>
            <a:off x="3087654" y="3157988"/>
            <a:ext cx="6411555" cy="1319860"/>
          </a:xfrm>
          <a:prstGeom prst="rect">
            <a:avLst/>
          </a:prstGeom>
        </p:spPr>
        <p:txBody>
          <a:bodyPr lIns="0" tIns="0" rIns="0" bIns="0" rtlCol="0" anchor="t">
            <a:spAutoFit/>
          </a:bodyPr>
          <a:lstStyle/>
          <a:p>
            <a:pPr algn="l">
              <a:lnSpc>
                <a:spcPts val="10726"/>
              </a:lnSpc>
            </a:pPr>
            <a:r>
              <a:rPr lang="es-CO" sz="7662" b="1" spc="720" noProof="0" dirty="0">
                <a:solidFill>
                  <a:srgbClr val="152540"/>
                </a:solidFill>
                <a:latin typeface="Glacial Indifference Bold"/>
                <a:ea typeface="Glacial Indifference Bold"/>
                <a:cs typeface="Glacial Indifference Bold"/>
                <a:sym typeface="Glacial Indifference Bold"/>
              </a:rPr>
              <a:t>4+1 VISTAS</a:t>
            </a:r>
          </a:p>
        </p:txBody>
      </p:sp>
      <p:sp>
        <p:nvSpPr>
          <p:cNvPr id="7" name="TextBox 7">
            <a:extLst>
              <a:ext uri="{FF2B5EF4-FFF2-40B4-BE49-F238E27FC236}">
                <a16:creationId xmlns:a16="http://schemas.microsoft.com/office/drawing/2014/main" id="{870D88F4-6E28-C29D-F803-CACC9BF685D5}"/>
              </a:ext>
            </a:extLst>
          </p:cNvPr>
          <p:cNvSpPr txBox="1"/>
          <p:nvPr/>
        </p:nvSpPr>
        <p:spPr>
          <a:xfrm>
            <a:off x="3087654" y="2330064"/>
            <a:ext cx="4756100" cy="980324"/>
          </a:xfrm>
          <a:prstGeom prst="rect">
            <a:avLst/>
          </a:prstGeom>
        </p:spPr>
        <p:txBody>
          <a:bodyPr lIns="0" tIns="0" rIns="0" bIns="0" rtlCol="0" anchor="t">
            <a:spAutoFit/>
          </a:bodyPr>
          <a:lstStyle/>
          <a:p>
            <a:pPr algn="l">
              <a:lnSpc>
                <a:spcPts val="7957"/>
              </a:lnSpc>
            </a:pPr>
            <a:r>
              <a:rPr lang="es-CO" sz="5683" spc="534" dirty="0">
                <a:solidFill>
                  <a:srgbClr val="152540"/>
                </a:solidFill>
                <a:latin typeface="Glacial Indifference"/>
                <a:ea typeface="Glacial Indifference"/>
                <a:cs typeface="Glacial Indifference"/>
                <a:sym typeface="Glacial Indifference"/>
              </a:rPr>
              <a:t>MODELO</a:t>
            </a:r>
            <a:endParaRPr lang="es-CO" sz="5683" spc="534" noProof="0" dirty="0">
              <a:solidFill>
                <a:srgbClr val="152540"/>
              </a:solidFill>
              <a:latin typeface="Glacial Indifference"/>
              <a:ea typeface="Glacial Indifference"/>
              <a:cs typeface="Glacial Indifference"/>
              <a:sym typeface="Glacial Indifference"/>
            </a:endParaRPr>
          </a:p>
        </p:txBody>
      </p:sp>
      <p:sp>
        <p:nvSpPr>
          <p:cNvPr id="8" name="TextBox 8">
            <a:extLst>
              <a:ext uri="{FF2B5EF4-FFF2-40B4-BE49-F238E27FC236}">
                <a16:creationId xmlns:a16="http://schemas.microsoft.com/office/drawing/2014/main" id="{B8444346-3D88-D898-E8D5-E4AD7A6B173A}"/>
              </a:ext>
            </a:extLst>
          </p:cNvPr>
          <p:cNvSpPr txBox="1"/>
          <p:nvPr/>
        </p:nvSpPr>
        <p:spPr>
          <a:xfrm>
            <a:off x="3087654" y="4805671"/>
            <a:ext cx="5799806" cy="3033972"/>
          </a:xfrm>
          <a:prstGeom prst="rect">
            <a:avLst/>
          </a:prstGeom>
        </p:spPr>
        <p:txBody>
          <a:bodyPr lIns="0" tIns="0" rIns="0" bIns="0" rtlCol="0" anchor="t">
            <a:spAutoFit/>
          </a:bodyPr>
          <a:lstStyle/>
          <a:p>
            <a:pPr marL="741495" lvl="1" indent="-370748" algn="l">
              <a:lnSpc>
                <a:spcPts val="4808"/>
              </a:lnSpc>
              <a:buFont typeface="Arial"/>
              <a:buChar char="•"/>
            </a:pPr>
            <a:r>
              <a:rPr lang="es-CO" sz="3434" spc="75" noProof="0" dirty="0">
                <a:solidFill>
                  <a:srgbClr val="152540"/>
                </a:solidFill>
                <a:latin typeface="Glacial Indifference"/>
                <a:ea typeface="Glacial Indifference"/>
                <a:cs typeface="Glacial Indifference"/>
                <a:sym typeface="Glacial Indifference"/>
              </a:rPr>
              <a:t>Vista Lógica</a:t>
            </a:r>
          </a:p>
          <a:p>
            <a:pPr marL="741495" lvl="1" indent="-370748" algn="l">
              <a:lnSpc>
                <a:spcPts val="4808"/>
              </a:lnSpc>
              <a:buFont typeface="Arial"/>
              <a:buChar char="•"/>
            </a:pPr>
            <a:r>
              <a:rPr lang="es-CO" sz="3434" u="none" strike="noStrike" spc="75" noProof="0" dirty="0">
                <a:solidFill>
                  <a:srgbClr val="152540"/>
                </a:solidFill>
                <a:latin typeface="Glacial Indifference"/>
                <a:ea typeface="Glacial Indifference"/>
                <a:cs typeface="Glacial Indifference"/>
                <a:sym typeface="Glacial Indifference"/>
              </a:rPr>
              <a:t>Vista De Componentes</a:t>
            </a:r>
          </a:p>
          <a:p>
            <a:pPr marL="741495" lvl="1" indent="-370748" algn="l">
              <a:lnSpc>
                <a:spcPts val="4808"/>
              </a:lnSpc>
              <a:buFont typeface="Arial"/>
              <a:buChar char="•"/>
            </a:pPr>
            <a:r>
              <a:rPr lang="es-CO" sz="3434" spc="75" dirty="0">
                <a:solidFill>
                  <a:srgbClr val="152540"/>
                </a:solidFill>
                <a:latin typeface="Glacial Indifference"/>
                <a:ea typeface="Glacial Indifference"/>
                <a:cs typeface="Glacial Indifference"/>
                <a:sym typeface="Glacial Indifference"/>
              </a:rPr>
              <a:t>Vista De Procesos</a:t>
            </a:r>
          </a:p>
          <a:p>
            <a:pPr marL="741495" lvl="1" indent="-370748" algn="l">
              <a:lnSpc>
                <a:spcPts val="4808"/>
              </a:lnSpc>
              <a:buFont typeface="Arial"/>
              <a:buChar char="•"/>
            </a:pPr>
            <a:r>
              <a:rPr lang="es-CO" sz="3434" u="none" strike="noStrike" spc="75" noProof="0" dirty="0">
                <a:solidFill>
                  <a:srgbClr val="152540"/>
                </a:solidFill>
                <a:latin typeface="Glacial Indifference"/>
                <a:ea typeface="Glacial Indifference"/>
                <a:cs typeface="Glacial Indifference"/>
                <a:sym typeface="Glacial Indifference"/>
              </a:rPr>
              <a:t>Vista Física</a:t>
            </a:r>
          </a:p>
          <a:p>
            <a:pPr marL="741495" lvl="1" indent="-370748" algn="l">
              <a:lnSpc>
                <a:spcPts val="4808"/>
              </a:lnSpc>
              <a:buFont typeface="Arial"/>
              <a:buChar char="•"/>
            </a:pPr>
            <a:r>
              <a:rPr lang="es-CO" sz="3434" spc="75" dirty="0">
                <a:solidFill>
                  <a:srgbClr val="152540"/>
                </a:solidFill>
                <a:latin typeface="Glacial Indifference"/>
                <a:ea typeface="Glacial Indifference"/>
                <a:cs typeface="Glacial Indifference"/>
                <a:sym typeface="Glacial Indifference"/>
              </a:rPr>
              <a:t>Escenario</a:t>
            </a:r>
            <a:endParaRPr lang="es-CO" sz="3434" u="none" strike="noStrike" spc="75" noProof="0" dirty="0">
              <a:solidFill>
                <a:srgbClr val="152540"/>
              </a:solidFill>
              <a:latin typeface="Glacial Indifference"/>
              <a:ea typeface="Glacial Indifference"/>
              <a:cs typeface="Glacial Indifference"/>
              <a:sym typeface="Glacial Indifference"/>
            </a:endParaRPr>
          </a:p>
        </p:txBody>
      </p:sp>
    </p:spTree>
    <p:extLst>
      <p:ext uri="{BB962C8B-B14F-4D97-AF65-F5344CB8AC3E}">
        <p14:creationId xmlns:p14="http://schemas.microsoft.com/office/powerpoint/2010/main" val="3049698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73BF2B76-59F4-730E-9CE7-98C123A88A5C}"/>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304E93FA-E9E8-4ED0-F4DA-6F316E13E9D1}"/>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0AA16D19-7E0E-7728-E6A8-65CC67333258}"/>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CD7FB326-8CCE-7344-B77C-538293634AB7}"/>
              </a:ext>
            </a:extLst>
          </p:cNvPr>
          <p:cNvSpPr txBox="1"/>
          <p:nvPr/>
        </p:nvSpPr>
        <p:spPr>
          <a:xfrm>
            <a:off x="5791200" y="412742"/>
            <a:ext cx="6302737" cy="1661993"/>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lang="es-CO" sz="5400" b="1" spc="688" dirty="0">
                <a:solidFill>
                  <a:srgbClr val="152540"/>
                </a:solidFill>
                <a:latin typeface="Glacial Indifference Bold"/>
                <a:ea typeface="Glacial Indifference Bold"/>
                <a:cs typeface="Glacial Indifference Bold"/>
                <a:sym typeface="Glacial Indifference Bold"/>
              </a:rPr>
              <a:t>ESCENARIO - CASOS DE USO</a:t>
            </a:r>
            <a:endPar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endParaRPr>
          </a:p>
        </p:txBody>
      </p:sp>
      <p:sp>
        <p:nvSpPr>
          <p:cNvPr id="8" name="TextBox 3">
            <a:extLst>
              <a:ext uri="{FF2B5EF4-FFF2-40B4-BE49-F238E27FC236}">
                <a16:creationId xmlns:a16="http://schemas.microsoft.com/office/drawing/2014/main" id="{F330287E-726E-2A13-C067-C1FDA5A258E6}"/>
              </a:ext>
            </a:extLst>
          </p:cNvPr>
          <p:cNvSpPr txBox="1"/>
          <p:nvPr/>
        </p:nvSpPr>
        <p:spPr>
          <a:xfrm>
            <a:off x="643069" y="2528875"/>
            <a:ext cx="7267675" cy="6278642"/>
          </a:xfrm>
          <a:prstGeom prst="rect">
            <a:avLst/>
          </a:prstGeom>
        </p:spPr>
        <p:txBody>
          <a:bodyPr wrap="square" lIns="0" tIns="0" rIns="0" bIns="0" rtlCol="0" anchor="t">
            <a:spAutoFit/>
          </a:bodyPr>
          <a:lstStyle/>
          <a:p>
            <a:pPr algn="just"/>
            <a:r>
              <a:rPr lang="es-MX" sz="2400" dirty="0"/>
              <a:t>Este diagrama de casos de uso muestra las principales funcionalidades del Sistema de Tickets desde la perspectiva de los actores Administrador y Revendedor, así como las interacciones con sistemas externos: Sistema de Pago y Sistema de Notificación. El Administrador puede autenticarse, gestionar eventos y precios, configurar comisiones y generar reportes financieros. El Revendedor también debe autenticarse, puede visualizar eventos disponibles, reservar tiquetes (lo que incluye pagar y recibir confirmación) y consultar su historial de compras. El caso de uso “Reservar tiquetes” incluye operaciones obligatorias como “Pagar tiquetes” y “Recibir confirmación de compra”, y se extiende opcionalmente con “Ver historial de compras”. Además, el sistema se conecta con servicios externos: el sistema de pago para procesar la transacción y el sistema de notificación para confirmar la compra al usuario.</a:t>
            </a:r>
          </a:p>
        </p:txBody>
      </p:sp>
      <p:pic>
        <p:nvPicPr>
          <p:cNvPr id="3" name="Imagen 2" descr="Diagrama&#10;&#10;El contenido generado por IA puede ser incorrecto.">
            <a:extLst>
              <a:ext uri="{FF2B5EF4-FFF2-40B4-BE49-F238E27FC236}">
                <a16:creationId xmlns:a16="http://schemas.microsoft.com/office/drawing/2014/main" id="{BA4D1050-9ADE-34B6-D92A-0B72981DD3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38599" y="2528875"/>
            <a:ext cx="9794112" cy="5773792"/>
          </a:xfrm>
          <a:prstGeom prst="rect">
            <a:avLst/>
          </a:prstGeom>
        </p:spPr>
      </p:pic>
    </p:spTree>
    <p:extLst>
      <p:ext uri="{BB962C8B-B14F-4D97-AF65-F5344CB8AC3E}">
        <p14:creationId xmlns:p14="http://schemas.microsoft.com/office/powerpoint/2010/main" val="235676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2EFCD60D-9F5A-1313-D7DA-79384475D74F}"/>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05422B2A-19B0-FC42-B7E5-0E2F8E305A80}"/>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BC673826-7F68-67C3-3C29-896B125C28FD}"/>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B4D4BF49-A33F-1289-11AD-CD681EF1B6CC}"/>
              </a:ext>
            </a:extLst>
          </p:cNvPr>
          <p:cNvSpPr txBox="1"/>
          <p:nvPr/>
        </p:nvSpPr>
        <p:spPr>
          <a:xfrm>
            <a:off x="838200" y="447833"/>
            <a:ext cx="169926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CATÁLOGO DE ELEMENTOS Y RELACIONES</a:t>
            </a:r>
          </a:p>
        </p:txBody>
      </p:sp>
      <p:sp>
        <p:nvSpPr>
          <p:cNvPr id="3" name="Rectangle 1">
            <a:extLst>
              <a:ext uri="{FF2B5EF4-FFF2-40B4-BE49-F238E27FC236}">
                <a16:creationId xmlns:a16="http://schemas.microsoft.com/office/drawing/2014/main" id="{4BE2DD3C-64E9-5BD3-B90A-BB47E74E305F}"/>
              </a:ext>
            </a:extLst>
          </p:cNvPr>
          <p:cNvSpPr>
            <a:spLocks noChangeArrowheads="1"/>
          </p:cNvSpPr>
          <p:nvPr/>
        </p:nvSpPr>
        <p:spPr bwMode="auto">
          <a:xfrm>
            <a:off x="2555875" y="160020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graphicFrame>
        <p:nvGraphicFramePr>
          <p:cNvPr id="5" name="Tabla 4">
            <a:extLst>
              <a:ext uri="{FF2B5EF4-FFF2-40B4-BE49-F238E27FC236}">
                <a16:creationId xmlns:a16="http://schemas.microsoft.com/office/drawing/2014/main" id="{0B0347CE-F5A1-9FE1-2C72-0BA0BBCDC716}"/>
              </a:ext>
            </a:extLst>
          </p:cNvPr>
          <p:cNvGraphicFramePr>
            <a:graphicFrameLocks noGrp="1"/>
          </p:cNvGraphicFramePr>
          <p:nvPr>
            <p:extLst>
              <p:ext uri="{D42A27DB-BD31-4B8C-83A1-F6EECF244321}">
                <p14:modId xmlns:p14="http://schemas.microsoft.com/office/powerpoint/2010/main" val="3423506949"/>
              </p:ext>
            </p:extLst>
          </p:nvPr>
        </p:nvGraphicFramePr>
        <p:xfrm>
          <a:off x="3401164" y="2378770"/>
          <a:ext cx="11866672" cy="5382686"/>
        </p:xfrm>
        <a:graphic>
          <a:graphicData uri="http://schemas.openxmlformats.org/drawingml/2006/table">
            <a:tbl>
              <a:tblPr>
                <a:tableStyleId>{0505E3EF-67EA-436B-97B2-0124C06EBD24}</a:tableStyleId>
              </a:tblPr>
              <a:tblGrid>
                <a:gridCol w="3151788">
                  <a:extLst>
                    <a:ext uri="{9D8B030D-6E8A-4147-A177-3AD203B41FA5}">
                      <a16:colId xmlns:a16="http://schemas.microsoft.com/office/drawing/2014/main" val="1910486477"/>
                    </a:ext>
                  </a:extLst>
                </a:gridCol>
                <a:gridCol w="3797335">
                  <a:extLst>
                    <a:ext uri="{9D8B030D-6E8A-4147-A177-3AD203B41FA5}">
                      <a16:colId xmlns:a16="http://schemas.microsoft.com/office/drawing/2014/main" val="217626142"/>
                    </a:ext>
                  </a:extLst>
                </a:gridCol>
                <a:gridCol w="4917549">
                  <a:extLst>
                    <a:ext uri="{9D8B030D-6E8A-4147-A177-3AD203B41FA5}">
                      <a16:colId xmlns:a16="http://schemas.microsoft.com/office/drawing/2014/main" val="4254677770"/>
                    </a:ext>
                  </a:extLst>
                </a:gridCol>
              </a:tblGrid>
              <a:tr h="459761">
                <a:tc>
                  <a:txBody>
                    <a:bodyPr/>
                    <a:lstStyle/>
                    <a:p>
                      <a:pPr algn="ctr" rtl="0" fontAlgn="t">
                        <a:buNone/>
                      </a:pPr>
                      <a:r>
                        <a:rPr lang="es-CO" sz="1800" b="1" u="none" strike="noStrike" dirty="0">
                          <a:solidFill>
                            <a:srgbClr val="000000"/>
                          </a:solidFill>
                          <a:effectLst/>
                        </a:rPr>
                        <a:t>Actor</a:t>
                      </a:r>
                      <a:endParaRPr lang="es-CO" sz="3600" dirty="0">
                        <a:effectLst/>
                      </a:endParaRPr>
                    </a:p>
                  </a:txBody>
                  <a:tcPr marL="59709" marR="59709" marT="59709" marB="59709">
                    <a:solidFill>
                      <a:srgbClr val="92D050"/>
                    </a:solidFill>
                  </a:tcPr>
                </a:tc>
                <a:tc>
                  <a:txBody>
                    <a:bodyPr/>
                    <a:lstStyle/>
                    <a:p>
                      <a:pPr algn="ctr" rtl="0" fontAlgn="t">
                        <a:buNone/>
                      </a:pPr>
                      <a:r>
                        <a:rPr lang="es-CO" sz="1800" b="1" u="none" strike="noStrike" dirty="0">
                          <a:solidFill>
                            <a:srgbClr val="000000"/>
                          </a:solidFill>
                          <a:effectLst/>
                        </a:rPr>
                        <a:t>Elemento UML</a:t>
                      </a:r>
                      <a:endParaRPr lang="es-CO" sz="3600" dirty="0">
                        <a:effectLst/>
                      </a:endParaRPr>
                    </a:p>
                  </a:txBody>
                  <a:tcPr marL="59709" marR="59709" marT="59709" marB="59709">
                    <a:solidFill>
                      <a:srgbClr val="92D050"/>
                    </a:solidFill>
                  </a:tcPr>
                </a:tc>
                <a:tc>
                  <a:txBody>
                    <a:bodyPr/>
                    <a:lstStyle/>
                    <a:p>
                      <a:pPr algn="ctr" rtl="0" fontAlgn="t">
                        <a:buNone/>
                      </a:pPr>
                      <a:r>
                        <a:rPr lang="es-CO" sz="1800" b="1" u="none" strike="noStrike" dirty="0">
                          <a:solidFill>
                            <a:srgbClr val="000000"/>
                          </a:solidFill>
                          <a:effectLst/>
                        </a:rPr>
                        <a:t>Relación</a:t>
                      </a:r>
                      <a:endParaRPr lang="es-CO" sz="3600" dirty="0">
                        <a:effectLst/>
                      </a:endParaRPr>
                    </a:p>
                  </a:txBody>
                  <a:tcPr marL="59709" marR="59709" marT="59709" marB="59709">
                    <a:solidFill>
                      <a:srgbClr val="92D050"/>
                    </a:solidFill>
                  </a:tcPr>
                </a:tc>
                <a:extLst>
                  <a:ext uri="{0D108BD9-81ED-4DB2-BD59-A6C34878D82A}">
                    <a16:rowId xmlns:a16="http://schemas.microsoft.com/office/drawing/2014/main" val="1269926494"/>
                  </a:ext>
                </a:extLst>
              </a:tr>
              <a:tr h="298546">
                <a:tc>
                  <a:txBody>
                    <a:bodyPr/>
                    <a:lstStyle/>
                    <a:p>
                      <a:pPr algn="ctr" rtl="0" fontAlgn="t">
                        <a:buNone/>
                      </a:pPr>
                      <a:r>
                        <a:rPr lang="es-CO" sz="1800" b="0" u="none" strike="noStrike">
                          <a:solidFill>
                            <a:srgbClr val="000000"/>
                          </a:solidFill>
                          <a:effectLst/>
                        </a:rPr>
                        <a:t>Administrador</a:t>
                      </a:r>
                      <a:endParaRPr lang="es-CO" sz="3600">
                        <a:effectLst/>
                      </a:endParaRPr>
                    </a:p>
                  </a:txBody>
                  <a:tcPr marL="59709" marR="59709" marT="59709" marB="59709"/>
                </a:tc>
                <a:tc>
                  <a:txBody>
                    <a:bodyPr/>
                    <a:lstStyle/>
                    <a:p>
                      <a:pPr algn="ctr" rtl="0" fontAlgn="t">
                        <a:buNone/>
                      </a:pPr>
                      <a:r>
                        <a:rPr lang="es-CO" sz="1800" b="0" u="none" strike="noStrike">
                          <a:solidFill>
                            <a:srgbClr val="000000"/>
                          </a:solidFill>
                          <a:effectLst/>
                        </a:rPr>
                        <a:t>Autenticarse</a:t>
                      </a:r>
                      <a:endParaRPr lang="es-CO" sz="3600">
                        <a:effectLst/>
                      </a:endParaRPr>
                    </a:p>
                  </a:txBody>
                  <a:tcPr marL="59709" marR="59709" marT="59709" marB="59709"/>
                </a:tc>
                <a:tc>
                  <a:txBody>
                    <a:bodyPr/>
                    <a:lstStyle/>
                    <a:p>
                      <a:pPr algn="ctr" rtl="0" fontAlgn="t">
                        <a:buNone/>
                      </a:pPr>
                      <a:r>
                        <a:rPr lang="es-CO" sz="1800" b="0" u="none" strike="noStrike">
                          <a:solidFill>
                            <a:srgbClr val="000000"/>
                          </a:solidFill>
                          <a:effectLst/>
                        </a:rPr>
                        <a:t>Asociación directa</a:t>
                      </a:r>
                      <a:endParaRPr lang="es-CO" sz="3600">
                        <a:effectLst/>
                      </a:endParaRPr>
                    </a:p>
                  </a:txBody>
                  <a:tcPr marL="59709" marR="59709" marT="59709" marB="59709"/>
                </a:tc>
                <a:extLst>
                  <a:ext uri="{0D108BD9-81ED-4DB2-BD59-A6C34878D82A}">
                    <a16:rowId xmlns:a16="http://schemas.microsoft.com/office/drawing/2014/main" val="1406747855"/>
                  </a:ext>
                </a:extLst>
              </a:tr>
              <a:tr h="298546">
                <a:tc>
                  <a:txBody>
                    <a:bodyPr/>
                    <a:lstStyle/>
                    <a:p>
                      <a:pPr algn="ctr" rtl="0" fontAlgn="t">
                        <a:buNone/>
                      </a:pPr>
                      <a:r>
                        <a:rPr lang="es-CO" sz="1800" b="0" u="none" strike="noStrike">
                          <a:solidFill>
                            <a:srgbClr val="000000"/>
                          </a:solidFill>
                          <a:effectLst/>
                        </a:rPr>
                        <a:t>Administrador</a:t>
                      </a:r>
                      <a:endParaRPr lang="es-CO" sz="3600">
                        <a:effectLst/>
                      </a:endParaRPr>
                    </a:p>
                  </a:txBody>
                  <a:tcPr marL="59709" marR="59709" marT="59709" marB="59709"/>
                </a:tc>
                <a:tc>
                  <a:txBody>
                    <a:bodyPr/>
                    <a:lstStyle/>
                    <a:p>
                      <a:pPr algn="ctr" rtl="0" fontAlgn="t">
                        <a:buNone/>
                      </a:pPr>
                      <a:r>
                        <a:rPr lang="es-CO" sz="1800" b="0" u="none" strike="noStrike">
                          <a:solidFill>
                            <a:srgbClr val="000000"/>
                          </a:solidFill>
                          <a:effectLst/>
                        </a:rPr>
                        <a:t>Gestionar eventos y precios</a:t>
                      </a:r>
                      <a:endParaRPr lang="es-CO" sz="3600">
                        <a:effectLst/>
                      </a:endParaRPr>
                    </a:p>
                  </a:txBody>
                  <a:tcPr marL="59709" marR="59709" marT="59709" marB="59709"/>
                </a:tc>
                <a:tc>
                  <a:txBody>
                    <a:bodyPr/>
                    <a:lstStyle/>
                    <a:p>
                      <a:pPr algn="ctr" rtl="0" fontAlgn="t">
                        <a:buNone/>
                      </a:pPr>
                      <a:r>
                        <a:rPr lang="es-CO" sz="1800" b="0" u="none" strike="noStrike">
                          <a:solidFill>
                            <a:srgbClr val="000000"/>
                          </a:solidFill>
                          <a:effectLst/>
                        </a:rPr>
                        <a:t>Asociación directa</a:t>
                      </a:r>
                      <a:endParaRPr lang="es-CO" sz="3600">
                        <a:effectLst/>
                      </a:endParaRPr>
                    </a:p>
                  </a:txBody>
                  <a:tcPr marL="59709" marR="59709" marT="59709" marB="59709"/>
                </a:tc>
                <a:extLst>
                  <a:ext uri="{0D108BD9-81ED-4DB2-BD59-A6C34878D82A}">
                    <a16:rowId xmlns:a16="http://schemas.microsoft.com/office/drawing/2014/main" val="3721087389"/>
                  </a:ext>
                </a:extLst>
              </a:tr>
              <a:tr h="298546">
                <a:tc>
                  <a:txBody>
                    <a:bodyPr/>
                    <a:lstStyle/>
                    <a:p>
                      <a:pPr algn="ctr" rtl="0" fontAlgn="t">
                        <a:buNone/>
                      </a:pPr>
                      <a:r>
                        <a:rPr lang="es-CO" sz="1800" b="0" u="none" strike="noStrike">
                          <a:solidFill>
                            <a:srgbClr val="000000"/>
                          </a:solidFill>
                          <a:effectLst/>
                        </a:rPr>
                        <a:t>Administrador</a:t>
                      </a:r>
                      <a:endParaRPr lang="es-CO" sz="3600">
                        <a:effectLst/>
                      </a:endParaRPr>
                    </a:p>
                  </a:txBody>
                  <a:tcPr marL="59709" marR="59709" marT="59709" marB="59709"/>
                </a:tc>
                <a:tc>
                  <a:txBody>
                    <a:bodyPr/>
                    <a:lstStyle/>
                    <a:p>
                      <a:pPr algn="ctr" rtl="0" fontAlgn="t">
                        <a:buNone/>
                      </a:pPr>
                      <a:r>
                        <a:rPr lang="es-CO" sz="1800" b="0" u="none" strike="noStrike">
                          <a:solidFill>
                            <a:srgbClr val="000000"/>
                          </a:solidFill>
                          <a:effectLst/>
                        </a:rPr>
                        <a:t>Configurar comisiones</a:t>
                      </a:r>
                      <a:endParaRPr lang="es-CO" sz="3600">
                        <a:effectLst/>
                      </a:endParaRPr>
                    </a:p>
                  </a:txBody>
                  <a:tcPr marL="59709" marR="59709" marT="59709" marB="59709"/>
                </a:tc>
                <a:tc>
                  <a:txBody>
                    <a:bodyPr/>
                    <a:lstStyle/>
                    <a:p>
                      <a:pPr algn="ctr" rtl="0" fontAlgn="t">
                        <a:buNone/>
                      </a:pPr>
                      <a:r>
                        <a:rPr lang="es-CO" sz="1800" b="0" u="none" strike="noStrike">
                          <a:solidFill>
                            <a:srgbClr val="000000"/>
                          </a:solidFill>
                          <a:effectLst/>
                        </a:rPr>
                        <a:t>Asociación directa</a:t>
                      </a:r>
                      <a:endParaRPr lang="es-CO" sz="3600">
                        <a:effectLst/>
                      </a:endParaRPr>
                    </a:p>
                  </a:txBody>
                  <a:tcPr marL="59709" marR="59709" marT="59709" marB="59709"/>
                </a:tc>
                <a:extLst>
                  <a:ext uri="{0D108BD9-81ED-4DB2-BD59-A6C34878D82A}">
                    <a16:rowId xmlns:a16="http://schemas.microsoft.com/office/drawing/2014/main" val="3184373648"/>
                  </a:ext>
                </a:extLst>
              </a:tr>
              <a:tr h="298546">
                <a:tc>
                  <a:txBody>
                    <a:bodyPr/>
                    <a:lstStyle/>
                    <a:p>
                      <a:pPr algn="ctr" rtl="0" fontAlgn="t">
                        <a:buNone/>
                      </a:pPr>
                      <a:r>
                        <a:rPr lang="es-CO" sz="1800" b="0" u="none" strike="noStrike">
                          <a:solidFill>
                            <a:srgbClr val="000000"/>
                          </a:solidFill>
                          <a:effectLst/>
                        </a:rPr>
                        <a:t>Administrador</a:t>
                      </a:r>
                      <a:endParaRPr lang="es-CO" sz="3600">
                        <a:effectLst/>
                      </a:endParaRPr>
                    </a:p>
                  </a:txBody>
                  <a:tcPr marL="59709" marR="59709" marT="59709" marB="59709"/>
                </a:tc>
                <a:tc>
                  <a:txBody>
                    <a:bodyPr/>
                    <a:lstStyle/>
                    <a:p>
                      <a:pPr algn="ctr" rtl="0" fontAlgn="t">
                        <a:buNone/>
                      </a:pPr>
                      <a:r>
                        <a:rPr lang="es-CO" sz="1800" b="0" u="none" strike="noStrike">
                          <a:solidFill>
                            <a:srgbClr val="000000"/>
                          </a:solidFill>
                          <a:effectLst/>
                        </a:rPr>
                        <a:t>Generar reportes financieros</a:t>
                      </a:r>
                      <a:endParaRPr lang="es-CO" sz="3600">
                        <a:effectLst/>
                      </a:endParaRPr>
                    </a:p>
                  </a:txBody>
                  <a:tcPr marL="59709" marR="59709" marT="59709" marB="59709"/>
                </a:tc>
                <a:tc>
                  <a:txBody>
                    <a:bodyPr/>
                    <a:lstStyle/>
                    <a:p>
                      <a:pPr algn="ctr" rtl="0" fontAlgn="t">
                        <a:buNone/>
                      </a:pPr>
                      <a:r>
                        <a:rPr lang="es-CO" sz="1800" b="0" u="none" strike="noStrike">
                          <a:solidFill>
                            <a:srgbClr val="000000"/>
                          </a:solidFill>
                          <a:effectLst/>
                        </a:rPr>
                        <a:t>Asociación directa</a:t>
                      </a:r>
                      <a:endParaRPr lang="es-CO" sz="3600">
                        <a:effectLst/>
                      </a:endParaRPr>
                    </a:p>
                  </a:txBody>
                  <a:tcPr marL="59709" marR="59709" marT="59709" marB="59709"/>
                </a:tc>
                <a:extLst>
                  <a:ext uri="{0D108BD9-81ED-4DB2-BD59-A6C34878D82A}">
                    <a16:rowId xmlns:a16="http://schemas.microsoft.com/office/drawing/2014/main" val="1852111134"/>
                  </a:ext>
                </a:extLst>
              </a:tr>
              <a:tr h="298546">
                <a:tc>
                  <a:txBody>
                    <a:bodyPr/>
                    <a:lstStyle/>
                    <a:p>
                      <a:pPr algn="ctr" rtl="0" fontAlgn="t">
                        <a:buNone/>
                      </a:pPr>
                      <a:r>
                        <a:rPr lang="es-CO" sz="1800" b="0" u="none" strike="noStrike">
                          <a:solidFill>
                            <a:srgbClr val="000000"/>
                          </a:solidFill>
                          <a:effectLst/>
                        </a:rPr>
                        <a:t>Revendedor</a:t>
                      </a:r>
                      <a:endParaRPr lang="es-CO" sz="3600">
                        <a:effectLst/>
                      </a:endParaRPr>
                    </a:p>
                  </a:txBody>
                  <a:tcPr marL="59709" marR="59709" marT="59709" marB="59709"/>
                </a:tc>
                <a:tc>
                  <a:txBody>
                    <a:bodyPr/>
                    <a:lstStyle/>
                    <a:p>
                      <a:pPr algn="ctr" rtl="0" fontAlgn="t">
                        <a:buNone/>
                      </a:pPr>
                      <a:r>
                        <a:rPr lang="es-CO" sz="1800" b="0" u="none" strike="noStrike">
                          <a:solidFill>
                            <a:srgbClr val="000000"/>
                          </a:solidFill>
                          <a:effectLst/>
                        </a:rPr>
                        <a:t>Autenticarse</a:t>
                      </a:r>
                      <a:endParaRPr lang="es-CO" sz="3600">
                        <a:effectLst/>
                      </a:endParaRPr>
                    </a:p>
                  </a:txBody>
                  <a:tcPr marL="59709" marR="59709" marT="59709" marB="59709"/>
                </a:tc>
                <a:tc>
                  <a:txBody>
                    <a:bodyPr/>
                    <a:lstStyle/>
                    <a:p>
                      <a:pPr algn="ctr" rtl="0" fontAlgn="t">
                        <a:buNone/>
                      </a:pPr>
                      <a:r>
                        <a:rPr lang="es-CO" sz="1800" b="0" u="none" strike="noStrike">
                          <a:solidFill>
                            <a:srgbClr val="000000"/>
                          </a:solidFill>
                          <a:effectLst/>
                        </a:rPr>
                        <a:t>Asociación directa</a:t>
                      </a:r>
                      <a:endParaRPr lang="es-CO" sz="3600">
                        <a:effectLst/>
                      </a:endParaRPr>
                    </a:p>
                  </a:txBody>
                  <a:tcPr marL="59709" marR="59709" marT="59709" marB="59709"/>
                </a:tc>
                <a:extLst>
                  <a:ext uri="{0D108BD9-81ED-4DB2-BD59-A6C34878D82A}">
                    <a16:rowId xmlns:a16="http://schemas.microsoft.com/office/drawing/2014/main" val="281097246"/>
                  </a:ext>
                </a:extLst>
              </a:tr>
              <a:tr h="459761">
                <a:tc>
                  <a:txBody>
                    <a:bodyPr/>
                    <a:lstStyle/>
                    <a:p>
                      <a:pPr algn="ctr" rtl="0" fontAlgn="t">
                        <a:buNone/>
                      </a:pPr>
                      <a:r>
                        <a:rPr lang="es-CO" sz="1800" b="0" u="none" strike="noStrike">
                          <a:solidFill>
                            <a:srgbClr val="000000"/>
                          </a:solidFill>
                          <a:effectLst/>
                        </a:rPr>
                        <a:t>Revendedor</a:t>
                      </a:r>
                      <a:endParaRPr lang="es-CO" sz="3600">
                        <a:effectLst/>
                      </a:endParaRPr>
                    </a:p>
                  </a:txBody>
                  <a:tcPr marL="59709" marR="59709" marT="59709" marB="59709"/>
                </a:tc>
                <a:tc>
                  <a:txBody>
                    <a:bodyPr/>
                    <a:lstStyle/>
                    <a:p>
                      <a:pPr algn="ctr" rtl="0" fontAlgn="t">
                        <a:buNone/>
                      </a:pPr>
                      <a:r>
                        <a:rPr lang="es-CO" sz="1800" b="0" u="none" strike="noStrike">
                          <a:solidFill>
                            <a:srgbClr val="000000"/>
                          </a:solidFill>
                          <a:effectLst/>
                        </a:rPr>
                        <a:t>Visualizar eventos disponibles</a:t>
                      </a:r>
                      <a:endParaRPr lang="es-CO" sz="3600">
                        <a:effectLst/>
                      </a:endParaRPr>
                    </a:p>
                  </a:txBody>
                  <a:tcPr marL="59709" marR="59709" marT="59709" marB="59709"/>
                </a:tc>
                <a:tc>
                  <a:txBody>
                    <a:bodyPr/>
                    <a:lstStyle/>
                    <a:p>
                      <a:pPr algn="ctr" rtl="0" fontAlgn="t">
                        <a:buNone/>
                      </a:pPr>
                      <a:r>
                        <a:rPr lang="es-CO" sz="1800" b="0" u="none" strike="noStrike">
                          <a:solidFill>
                            <a:srgbClr val="000000"/>
                          </a:solidFill>
                          <a:effectLst/>
                        </a:rPr>
                        <a:t>Asociación directa</a:t>
                      </a:r>
                      <a:endParaRPr lang="es-CO" sz="3600">
                        <a:effectLst/>
                      </a:endParaRPr>
                    </a:p>
                  </a:txBody>
                  <a:tcPr marL="59709" marR="59709" marT="59709" marB="59709"/>
                </a:tc>
                <a:extLst>
                  <a:ext uri="{0D108BD9-81ED-4DB2-BD59-A6C34878D82A}">
                    <a16:rowId xmlns:a16="http://schemas.microsoft.com/office/drawing/2014/main" val="3339325384"/>
                  </a:ext>
                </a:extLst>
              </a:tr>
              <a:tr h="298546">
                <a:tc>
                  <a:txBody>
                    <a:bodyPr/>
                    <a:lstStyle/>
                    <a:p>
                      <a:pPr algn="ctr" rtl="0" fontAlgn="t">
                        <a:buNone/>
                      </a:pPr>
                      <a:r>
                        <a:rPr lang="es-CO" sz="1800" b="0" u="none" strike="noStrike">
                          <a:solidFill>
                            <a:srgbClr val="000000"/>
                          </a:solidFill>
                          <a:effectLst/>
                        </a:rPr>
                        <a:t>Revendedor</a:t>
                      </a:r>
                      <a:endParaRPr lang="es-CO" sz="3600">
                        <a:effectLst/>
                      </a:endParaRPr>
                    </a:p>
                  </a:txBody>
                  <a:tcPr marL="59709" marR="59709" marT="59709" marB="59709"/>
                </a:tc>
                <a:tc>
                  <a:txBody>
                    <a:bodyPr/>
                    <a:lstStyle/>
                    <a:p>
                      <a:pPr algn="ctr" rtl="0" fontAlgn="t">
                        <a:buNone/>
                      </a:pPr>
                      <a:r>
                        <a:rPr lang="es-CO" sz="1800" b="0" u="none" strike="noStrike">
                          <a:solidFill>
                            <a:srgbClr val="000000"/>
                          </a:solidFill>
                          <a:effectLst/>
                        </a:rPr>
                        <a:t>Reservar tiquetes</a:t>
                      </a:r>
                      <a:endParaRPr lang="es-CO" sz="3600">
                        <a:effectLst/>
                      </a:endParaRPr>
                    </a:p>
                  </a:txBody>
                  <a:tcPr marL="59709" marR="59709" marT="59709" marB="59709"/>
                </a:tc>
                <a:tc>
                  <a:txBody>
                    <a:bodyPr/>
                    <a:lstStyle/>
                    <a:p>
                      <a:pPr algn="ctr" rtl="0" fontAlgn="t">
                        <a:buNone/>
                      </a:pPr>
                      <a:r>
                        <a:rPr lang="es-CO" sz="1800" b="0" u="none" strike="noStrike">
                          <a:solidFill>
                            <a:srgbClr val="000000"/>
                          </a:solidFill>
                          <a:effectLst/>
                        </a:rPr>
                        <a:t>Asociación directa</a:t>
                      </a:r>
                      <a:endParaRPr lang="es-CO" sz="3600">
                        <a:effectLst/>
                      </a:endParaRPr>
                    </a:p>
                  </a:txBody>
                  <a:tcPr marL="59709" marR="59709" marT="59709" marB="59709"/>
                </a:tc>
                <a:extLst>
                  <a:ext uri="{0D108BD9-81ED-4DB2-BD59-A6C34878D82A}">
                    <a16:rowId xmlns:a16="http://schemas.microsoft.com/office/drawing/2014/main" val="528601233"/>
                  </a:ext>
                </a:extLst>
              </a:tr>
              <a:tr h="459761">
                <a:tc>
                  <a:txBody>
                    <a:bodyPr/>
                    <a:lstStyle/>
                    <a:p>
                      <a:pPr algn="ctr" rtl="0" fontAlgn="t">
                        <a:buNone/>
                      </a:pPr>
                      <a:r>
                        <a:rPr lang="es-CO" sz="1800" b="0" u="none" strike="noStrike">
                          <a:solidFill>
                            <a:srgbClr val="000000"/>
                          </a:solidFill>
                          <a:effectLst/>
                        </a:rPr>
                        <a:t>Revendedor</a:t>
                      </a:r>
                      <a:endParaRPr lang="es-CO" sz="3600">
                        <a:effectLst/>
                      </a:endParaRPr>
                    </a:p>
                  </a:txBody>
                  <a:tcPr marL="59709" marR="59709" marT="59709" marB="59709"/>
                </a:tc>
                <a:tc>
                  <a:txBody>
                    <a:bodyPr/>
                    <a:lstStyle/>
                    <a:p>
                      <a:pPr algn="ctr" rtl="0" fontAlgn="t">
                        <a:buNone/>
                      </a:pPr>
                      <a:r>
                        <a:rPr lang="es-CO" sz="1800" b="0" u="none" strike="noStrike">
                          <a:solidFill>
                            <a:srgbClr val="000000"/>
                          </a:solidFill>
                          <a:effectLst/>
                        </a:rPr>
                        <a:t>Ver historial de compras</a:t>
                      </a:r>
                      <a:endParaRPr lang="es-CO" sz="3600">
                        <a:effectLst/>
                      </a:endParaRPr>
                    </a:p>
                  </a:txBody>
                  <a:tcPr marL="59709" marR="59709" marT="59709" marB="59709"/>
                </a:tc>
                <a:tc>
                  <a:txBody>
                    <a:bodyPr/>
                    <a:lstStyle/>
                    <a:p>
                      <a:pPr algn="ctr" rtl="0" fontAlgn="t">
                        <a:buNone/>
                      </a:pPr>
                      <a:r>
                        <a:rPr lang="es-MX" sz="1800" b="0" u="none" strike="noStrike">
                          <a:solidFill>
                            <a:srgbClr val="000000"/>
                          </a:solidFill>
                          <a:effectLst/>
                        </a:rPr>
                        <a:t>Relación &lt;&lt;extends&gt;&gt; con Reservar tiquetes</a:t>
                      </a:r>
                      <a:endParaRPr lang="es-MX" sz="3600">
                        <a:effectLst/>
                      </a:endParaRPr>
                    </a:p>
                  </a:txBody>
                  <a:tcPr marL="59709" marR="59709" marT="59709" marB="59709"/>
                </a:tc>
                <a:extLst>
                  <a:ext uri="{0D108BD9-81ED-4DB2-BD59-A6C34878D82A}">
                    <a16:rowId xmlns:a16="http://schemas.microsoft.com/office/drawing/2014/main" val="1559660608"/>
                  </a:ext>
                </a:extLst>
              </a:tr>
              <a:tr h="298546">
                <a:tc>
                  <a:txBody>
                    <a:bodyPr/>
                    <a:lstStyle/>
                    <a:p>
                      <a:pPr algn="ctr" rtl="0" fontAlgn="t">
                        <a:buNone/>
                      </a:pPr>
                      <a:r>
                        <a:rPr lang="es-CO" sz="1800" b="0" u="none" strike="noStrike">
                          <a:solidFill>
                            <a:srgbClr val="000000"/>
                          </a:solidFill>
                          <a:effectLst/>
                        </a:rPr>
                        <a:t>Reservar tiquetes</a:t>
                      </a:r>
                      <a:endParaRPr lang="es-CO" sz="3600">
                        <a:effectLst/>
                      </a:endParaRPr>
                    </a:p>
                  </a:txBody>
                  <a:tcPr marL="59709" marR="59709" marT="59709" marB="59709"/>
                </a:tc>
                <a:tc>
                  <a:txBody>
                    <a:bodyPr/>
                    <a:lstStyle/>
                    <a:p>
                      <a:pPr algn="ctr" rtl="0" fontAlgn="t">
                        <a:buNone/>
                      </a:pPr>
                      <a:r>
                        <a:rPr lang="es-CO" sz="1800" b="0" u="none" strike="noStrike">
                          <a:solidFill>
                            <a:srgbClr val="000000"/>
                          </a:solidFill>
                          <a:effectLst/>
                        </a:rPr>
                        <a:t>Pagar tiquetes</a:t>
                      </a:r>
                      <a:endParaRPr lang="es-CO" sz="3600">
                        <a:effectLst/>
                      </a:endParaRPr>
                    </a:p>
                  </a:txBody>
                  <a:tcPr marL="59709" marR="59709" marT="59709" marB="59709"/>
                </a:tc>
                <a:tc>
                  <a:txBody>
                    <a:bodyPr/>
                    <a:lstStyle/>
                    <a:p>
                      <a:pPr algn="ctr" rtl="0" fontAlgn="t">
                        <a:buNone/>
                      </a:pPr>
                      <a:r>
                        <a:rPr lang="es-CO" sz="1800" b="0" u="none" strike="noStrike">
                          <a:solidFill>
                            <a:srgbClr val="000000"/>
                          </a:solidFill>
                          <a:effectLst/>
                        </a:rPr>
                        <a:t>Relación &lt;&lt;include&gt;&gt;</a:t>
                      </a:r>
                      <a:endParaRPr lang="es-CO" sz="3600">
                        <a:effectLst/>
                      </a:endParaRPr>
                    </a:p>
                  </a:txBody>
                  <a:tcPr marL="59709" marR="59709" marT="59709" marB="59709"/>
                </a:tc>
                <a:extLst>
                  <a:ext uri="{0D108BD9-81ED-4DB2-BD59-A6C34878D82A}">
                    <a16:rowId xmlns:a16="http://schemas.microsoft.com/office/drawing/2014/main" val="2047233433"/>
                  </a:ext>
                </a:extLst>
              </a:tr>
              <a:tr h="298546">
                <a:tc>
                  <a:txBody>
                    <a:bodyPr/>
                    <a:lstStyle/>
                    <a:p>
                      <a:pPr algn="ctr" rtl="0" fontAlgn="t">
                        <a:buNone/>
                      </a:pPr>
                      <a:r>
                        <a:rPr lang="es-CO" sz="1800" b="0" u="none" strike="noStrike">
                          <a:solidFill>
                            <a:srgbClr val="000000"/>
                          </a:solidFill>
                          <a:effectLst/>
                        </a:rPr>
                        <a:t>Pagar tiquetes</a:t>
                      </a:r>
                      <a:endParaRPr lang="es-CO" sz="3600">
                        <a:effectLst/>
                      </a:endParaRPr>
                    </a:p>
                  </a:txBody>
                  <a:tcPr marL="59709" marR="59709" marT="59709" marB="59709"/>
                </a:tc>
                <a:tc>
                  <a:txBody>
                    <a:bodyPr/>
                    <a:lstStyle/>
                    <a:p>
                      <a:pPr algn="ctr" rtl="0" fontAlgn="t">
                        <a:buNone/>
                      </a:pPr>
                      <a:r>
                        <a:rPr lang="es-CO" sz="1800" b="0" u="none" strike="noStrike" dirty="0">
                          <a:solidFill>
                            <a:srgbClr val="000000"/>
                          </a:solidFill>
                          <a:effectLst/>
                        </a:rPr>
                        <a:t>Sistema de pago</a:t>
                      </a:r>
                      <a:endParaRPr lang="es-CO" sz="3600" dirty="0">
                        <a:effectLst/>
                      </a:endParaRPr>
                    </a:p>
                  </a:txBody>
                  <a:tcPr marL="59709" marR="59709" marT="59709" marB="59709"/>
                </a:tc>
                <a:tc>
                  <a:txBody>
                    <a:bodyPr/>
                    <a:lstStyle/>
                    <a:p>
                      <a:pPr algn="ctr" rtl="0" fontAlgn="t">
                        <a:buNone/>
                      </a:pPr>
                      <a:r>
                        <a:rPr lang="es-CO" sz="1800" b="0" u="none" strike="noStrike">
                          <a:solidFill>
                            <a:srgbClr val="000000"/>
                          </a:solidFill>
                          <a:effectLst/>
                        </a:rPr>
                        <a:t>Relación &lt;&lt;include&gt;&gt;</a:t>
                      </a:r>
                      <a:endParaRPr lang="es-CO" sz="3600">
                        <a:effectLst/>
                      </a:endParaRPr>
                    </a:p>
                  </a:txBody>
                  <a:tcPr marL="59709" marR="59709" marT="59709" marB="59709"/>
                </a:tc>
                <a:extLst>
                  <a:ext uri="{0D108BD9-81ED-4DB2-BD59-A6C34878D82A}">
                    <a16:rowId xmlns:a16="http://schemas.microsoft.com/office/drawing/2014/main" val="3155783072"/>
                  </a:ext>
                </a:extLst>
              </a:tr>
              <a:tr h="459761">
                <a:tc>
                  <a:txBody>
                    <a:bodyPr/>
                    <a:lstStyle/>
                    <a:p>
                      <a:pPr algn="ctr" rtl="0" fontAlgn="t">
                        <a:buNone/>
                      </a:pPr>
                      <a:r>
                        <a:rPr lang="es-CO" sz="1800" b="0" u="none" strike="noStrike">
                          <a:solidFill>
                            <a:srgbClr val="000000"/>
                          </a:solidFill>
                          <a:effectLst/>
                        </a:rPr>
                        <a:t>Reservar tiquetes</a:t>
                      </a:r>
                      <a:endParaRPr lang="es-CO" sz="3600">
                        <a:effectLst/>
                      </a:endParaRPr>
                    </a:p>
                  </a:txBody>
                  <a:tcPr marL="59709" marR="59709" marT="59709" marB="59709"/>
                </a:tc>
                <a:tc>
                  <a:txBody>
                    <a:bodyPr/>
                    <a:lstStyle/>
                    <a:p>
                      <a:pPr algn="ctr" rtl="0" fontAlgn="t">
                        <a:buNone/>
                      </a:pPr>
                      <a:r>
                        <a:rPr lang="es-CO" sz="1800" b="0" u="none" strike="noStrike">
                          <a:solidFill>
                            <a:srgbClr val="000000"/>
                          </a:solidFill>
                          <a:effectLst/>
                        </a:rPr>
                        <a:t>Recibir confirmación de compra</a:t>
                      </a:r>
                      <a:endParaRPr lang="es-CO" sz="3600">
                        <a:effectLst/>
                      </a:endParaRPr>
                    </a:p>
                  </a:txBody>
                  <a:tcPr marL="59709" marR="59709" marT="59709" marB="59709"/>
                </a:tc>
                <a:tc>
                  <a:txBody>
                    <a:bodyPr/>
                    <a:lstStyle/>
                    <a:p>
                      <a:pPr algn="ctr" rtl="0" fontAlgn="t">
                        <a:buNone/>
                      </a:pPr>
                      <a:r>
                        <a:rPr lang="es-CO" sz="1800" b="0" u="none" strike="noStrike">
                          <a:solidFill>
                            <a:srgbClr val="000000"/>
                          </a:solidFill>
                          <a:effectLst/>
                        </a:rPr>
                        <a:t>Relación &lt;&lt;include&gt;&gt;</a:t>
                      </a:r>
                      <a:endParaRPr lang="es-CO" sz="3600">
                        <a:effectLst/>
                      </a:endParaRPr>
                    </a:p>
                  </a:txBody>
                  <a:tcPr marL="59709" marR="59709" marT="59709" marB="59709"/>
                </a:tc>
                <a:extLst>
                  <a:ext uri="{0D108BD9-81ED-4DB2-BD59-A6C34878D82A}">
                    <a16:rowId xmlns:a16="http://schemas.microsoft.com/office/drawing/2014/main" val="1473943445"/>
                  </a:ext>
                </a:extLst>
              </a:tr>
              <a:tr h="298546">
                <a:tc>
                  <a:txBody>
                    <a:bodyPr/>
                    <a:lstStyle/>
                    <a:p>
                      <a:pPr algn="ctr" rtl="0" fontAlgn="t">
                        <a:buNone/>
                      </a:pPr>
                      <a:r>
                        <a:rPr lang="es-CO" sz="1800" b="0" u="none" strike="noStrike">
                          <a:solidFill>
                            <a:srgbClr val="000000"/>
                          </a:solidFill>
                          <a:effectLst/>
                        </a:rPr>
                        <a:t>Recibir confirmación</a:t>
                      </a:r>
                      <a:endParaRPr lang="es-CO" sz="3600">
                        <a:effectLst/>
                      </a:endParaRPr>
                    </a:p>
                  </a:txBody>
                  <a:tcPr marL="59709" marR="59709" marT="59709" marB="59709"/>
                </a:tc>
                <a:tc>
                  <a:txBody>
                    <a:bodyPr/>
                    <a:lstStyle/>
                    <a:p>
                      <a:pPr algn="ctr" rtl="0" fontAlgn="t">
                        <a:buNone/>
                      </a:pPr>
                      <a:r>
                        <a:rPr lang="es-CO" sz="1800" b="0" u="none" strike="noStrike">
                          <a:solidFill>
                            <a:srgbClr val="000000"/>
                          </a:solidFill>
                          <a:effectLst/>
                        </a:rPr>
                        <a:t>Sistema de notificación</a:t>
                      </a:r>
                      <a:endParaRPr lang="es-CO" sz="3600">
                        <a:effectLst/>
                      </a:endParaRPr>
                    </a:p>
                  </a:txBody>
                  <a:tcPr marL="59709" marR="59709" marT="59709" marB="59709"/>
                </a:tc>
                <a:tc>
                  <a:txBody>
                    <a:bodyPr/>
                    <a:lstStyle/>
                    <a:p>
                      <a:pPr algn="ctr" rtl="0" fontAlgn="t">
                        <a:buNone/>
                      </a:pPr>
                      <a:r>
                        <a:rPr lang="es-CO" sz="1800" b="0" u="none" strike="noStrike" dirty="0">
                          <a:solidFill>
                            <a:srgbClr val="000000"/>
                          </a:solidFill>
                          <a:effectLst/>
                        </a:rPr>
                        <a:t>Relación &lt;&lt;</a:t>
                      </a:r>
                      <a:r>
                        <a:rPr lang="es-CO" sz="1800" b="0" u="none" strike="noStrike" dirty="0" err="1">
                          <a:solidFill>
                            <a:srgbClr val="000000"/>
                          </a:solidFill>
                          <a:effectLst/>
                        </a:rPr>
                        <a:t>include</a:t>
                      </a:r>
                      <a:r>
                        <a:rPr lang="es-CO" sz="1800" b="0" u="none" strike="noStrike" dirty="0">
                          <a:solidFill>
                            <a:srgbClr val="000000"/>
                          </a:solidFill>
                          <a:effectLst/>
                        </a:rPr>
                        <a:t>&gt;&gt;</a:t>
                      </a:r>
                      <a:endParaRPr lang="es-CO" sz="3600" dirty="0">
                        <a:effectLst/>
                      </a:endParaRPr>
                    </a:p>
                  </a:txBody>
                  <a:tcPr marL="59709" marR="59709" marT="59709" marB="59709"/>
                </a:tc>
                <a:extLst>
                  <a:ext uri="{0D108BD9-81ED-4DB2-BD59-A6C34878D82A}">
                    <a16:rowId xmlns:a16="http://schemas.microsoft.com/office/drawing/2014/main" val="861995212"/>
                  </a:ext>
                </a:extLst>
              </a:tr>
            </a:tbl>
          </a:graphicData>
        </a:graphic>
      </p:graphicFrame>
      <p:sp>
        <p:nvSpPr>
          <p:cNvPr id="6" name="Rectangle 1">
            <a:extLst>
              <a:ext uri="{FF2B5EF4-FFF2-40B4-BE49-F238E27FC236}">
                <a16:creationId xmlns:a16="http://schemas.microsoft.com/office/drawing/2014/main" id="{B31B8902-8760-06F2-C6CC-1F3582870C7B}"/>
              </a:ext>
            </a:extLst>
          </p:cNvPr>
          <p:cNvSpPr>
            <a:spLocks noChangeArrowheads="1"/>
          </p:cNvSpPr>
          <p:nvPr/>
        </p:nvSpPr>
        <p:spPr bwMode="auto">
          <a:xfrm>
            <a:off x="1773238" y="160020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Tree>
    <p:extLst>
      <p:ext uri="{BB962C8B-B14F-4D97-AF65-F5344CB8AC3E}">
        <p14:creationId xmlns:p14="http://schemas.microsoft.com/office/powerpoint/2010/main" val="4063276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7FAF2C7D-302B-719F-587D-8ECE0790E64D}"/>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B7446E9B-1FF5-8E03-E75E-448EE9C694F2}"/>
              </a:ext>
            </a:extLst>
          </p:cNvPr>
          <p:cNvSpPr/>
          <p:nvPr/>
        </p:nvSpPr>
        <p:spPr>
          <a:xfrm rot="20698248">
            <a:off x="-4240697" y="687962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7004004C-17A6-5FE5-93AC-51E230AA46F8}"/>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8B8D4CC4-CE7C-AB1C-5C08-34673DAD104C}"/>
              </a:ext>
            </a:extLst>
          </p:cNvPr>
          <p:cNvSpPr txBox="1"/>
          <p:nvPr/>
        </p:nvSpPr>
        <p:spPr>
          <a:xfrm>
            <a:off x="4171949" y="360334"/>
            <a:ext cx="4671751" cy="1661993"/>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VISTA LÓGICA</a:t>
            </a:r>
          </a:p>
        </p:txBody>
      </p:sp>
      <p:sp>
        <p:nvSpPr>
          <p:cNvPr id="9" name="TextBox 3">
            <a:extLst>
              <a:ext uri="{FF2B5EF4-FFF2-40B4-BE49-F238E27FC236}">
                <a16:creationId xmlns:a16="http://schemas.microsoft.com/office/drawing/2014/main" id="{756416A8-8618-6E81-5B7E-2F33F931D307}"/>
              </a:ext>
            </a:extLst>
          </p:cNvPr>
          <p:cNvSpPr txBox="1"/>
          <p:nvPr/>
        </p:nvSpPr>
        <p:spPr>
          <a:xfrm>
            <a:off x="1981200" y="2476500"/>
            <a:ext cx="9342313" cy="7269106"/>
          </a:xfrm>
          <a:prstGeom prst="rect">
            <a:avLst/>
          </a:prstGeom>
        </p:spPr>
        <p:txBody>
          <a:bodyPr wrap="square" lIns="0" tIns="0" rIns="0" bIns="0" rtlCol="0" anchor="t">
            <a:spAutoFit/>
          </a:bodyPr>
          <a:lstStyle/>
          <a:p>
            <a:pPr algn="just">
              <a:lnSpc>
                <a:spcPts val="3772"/>
              </a:lnSpc>
            </a:pPr>
            <a:r>
              <a:rPr lang="es-MX" sz="2400" dirty="0"/>
              <a:t>Este diagrama de actividades representa el flujo lógico del proceso de compra de un tiquete en el sistema Servidor de Tiquetes, desde que el revendedor realiza la solicitud hasta la confirmación y notificación del éxito. El flujo inicia con la autenticación mediante JWT a través del API Gateway. Si el token es válido, se reenvía la solicitud al </a:t>
            </a:r>
            <a:r>
              <a:rPr lang="es-MX" sz="2400" dirty="0" err="1"/>
              <a:t>Purchase</a:t>
            </a:r>
            <a:r>
              <a:rPr lang="es-MX" sz="2400" dirty="0"/>
              <a:t> </a:t>
            </a:r>
            <a:r>
              <a:rPr lang="es-MX" sz="2400" dirty="0" err="1"/>
              <a:t>Service</a:t>
            </a:r>
            <a:r>
              <a:rPr lang="es-MX" sz="2400" dirty="0"/>
              <a:t>, que consulta la disponibilidad del tiquete en el </a:t>
            </a:r>
            <a:r>
              <a:rPr lang="es-MX" sz="2400" dirty="0" err="1"/>
              <a:t>Catalog</a:t>
            </a:r>
            <a:r>
              <a:rPr lang="es-MX" sz="2400" dirty="0"/>
              <a:t> </a:t>
            </a:r>
            <a:r>
              <a:rPr lang="es-MX" sz="2400" dirty="0" err="1"/>
              <a:t>Service</a:t>
            </a:r>
            <a:r>
              <a:rPr lang="es-MX" sz="2400" dirty="0"/>
              <a:t>. Este servicio utiliza Redis Cache para una respuesta eficiente. Si el tiquete está disponible, el stock se bloquea temporalmente y se genera un evento "</a:t>
            </a:r>
            <a:r>
              <a:rPr lang="es-MX" sz="2400" dirty="0" err="1"/>
              <a:t>CompraIniciada</a:t>
            </a:r>
            <a:r>
              <a:rPr lang="es-MX" sz="2400" dirty="0"/>
              <a:t>" que es enviado a AWS SNS/SQS. Luego se solicita el pago al </a:t>
            </a:r>
            <a:r>
              <a:rPr lang="es-MX" sz="2400" dirty="0" err="1"/>
              <a:t>Payment</a:t>
            </a:r>
            <a:r>
              <a:rPr lang="es-MX" sz="2400" dirty="0"/>
              <a:t> </a:t>
            </a:r>
            <a:r>
              <a:rPr lang="es-MX" sz="2400" dirty="0" err="1"/>
              <a:t>Service</a:t>
            </a:r>
            <a:r>
              <a:rPr lang="es-MX" sz="2400" dirty="0"/>
              <a:t>. Si el pago es exitoso, se confirma la compra y se emite un nuevo evento "</a:t>
            </a:r>
            <a:r>
              <a:rPr lang="es-MX" sz="2400" dirty="0" err="1"/>
              <a:t>CompraCompletada</a:t>
            </a:r>
            <a:r>
              <a:rPr lang="es-MX" sz="2400" dirty="0"/>
              <a:t>". Este evento es procesado por servicios reactivos: </a:t>
            </a:r>
            <a:r>
              <a:rPr lang="es-MX" sz="2400" dirty="0" err="1"/>
              <a:t>Notification</a:t>
            </a:r>
            <a:r>
              <a:rPr lang="es-MX" sz="2400" dirty="0"/>
              <a:t> </a:t>
            </a:r>
            <a:r>
              <a:rPr lang="es-MX" sz="2400" dirty="0" err="1"/>
              <a:t>Service</a:t>
            </a:r>
            <a:r>
              <a:rPr lang="es-MX" sz="2400" dirty="0"/>
              <a:t> (envía notificación al usuario), </a:t>
            </a:r>
            <a:r>
              <a:rPr lang="es-MX" sz="2400" dirty="0" err="1"/>
              <a:t>Commission</a:t>
            </a:r>
            <a:r>
              <a:rPr lang="es-MX" sz="2400" dirty="0"/>
              <a:t> </a:t>
            </a:r>
            <a:r>
              <a:rPr lang="es-MX" sz="2400" dirty="0" err="1"/>
              <a:t>Service</a:t>
            </a:r>
            <a:r>
              <a:rPr lang="es-MX" sz="2400" dirty="0"/>
              <a:t> (calcula la comisión del revendedor), y </a:t>
            </a:r>
            <a:r>
              <a:rPr lang="es-MX" sz="2400" dirty="0" err="1"/>
              <a:t>Catalog</a:t>
            </a:r>
            <a:r>
              <a:rPr lang="es-MX" sz="2400" dirty="0"/>
              <a:t> </a:t>
            </a:r>
            <a:r>
              <a:rPr lang="es-MX" sz="2400" dirty="0" err="1"/>
              <a:t>Service</a:t>
            </a:r>
            <a:r>
              <a:rPr lang="es-MX" sz="2400" dirty="0"/>
              <a:t> (actualiza el estado del tiquete). Finalmente, el revendedor recibe la confirmación exitosa.</a:t>
            </a:r>
          </a:p>
        </p:txBody>
      </p:sp>
      <p:pic>
        <p:nvPicPr>
          <p:cNvPr id="3" name="Imagen 2" descr="Diagrama&#10;&#10;El contenido generado por IA puede ser incorrecto.">
            <a:extLst>
              <a:ext uri="{FF2B5EF4-FFF2-40B4-BE49-F238E27FC236}">
                <a16:creationId xmlns:a16="http://schemas.microsoft.com/office/drawing/2014/main" id="{F869F4FD-6EB5-0D43-E8FB-AC9CAE529BA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484658" y="392683"/>
            <a:ext cx="4267200" cy="9501634"/>
          </a:xfrm>
          <a:prstGeom prst="rect">
            <a:avLst/>
          </a:prstGeom>
        </p:spPr>
      </p:pic>
    </p:spTree>
    <p:extLst>
      <p:ext uri="{BB962C8B-B14F-4D97-AF65-F5344CB8AC3E}">
        <p14:creationId xmlns:p14="http://schemas.microsoft.com/office/powerpoint/2010/main" val="2103040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EAA49EE4-2930-1752-64BA-1DC715599020}"/>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52E619D5-676D-5FAA-D226-359BB2C71D1B}"/>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E66B09D3-8D13-EC51-20DF-EB591315BF19}"/>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BBE0E506-4942-0C62-CB11-1F444FDC2851}"/>
              </a:ext>
            </a:extLst>
          </p:cNvPr>
          <p:cNvSpPr txBox="1"/>
          <p:nvPr/>
        </p:nvSpPr>
        <p:spPr>
          <a:xfrm>
            <a:off x="838200" y="447833"/>
            <a:ext cx="169926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CATÁLOGO DE ELEMENTOS Y RELACIONES</a:t>
            </a:r>
          </a:p>
        </p:txBody>
      </p:sp>
      <p:sp>
        <p:nvSpPr>
          <p:cNvPr id="3" name="Rectangle 1">
            <a:extLst>
              <a:ext uri="{FF2B5EF4-FFF2-40B4-BE49-F238E27FC236}">
                <a16:creationId xmlns:a16="http://schemas.microsoft.com/office/drawing/2014/main" id="{E2F40CBA-52B4-4FD0-8CE6-5C210006DFA3}"/>
              </a:ext>
            </a:extLst>
          </p:cNvPr>
          <p:cNvSpPr>
            <a:spLocks noChangeArrowheads="1"/>
          </p:cNvSpPr>
          <p:nvPr/>
        </p:nvSpPr>
        <p:spPr bwMode="auto">
          <a:xfrm>
            <a:off x="2555875" y="160020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graphicFrame>
        <p:nvGraphicFramePr>
          <p:cNvPr id="2" name="Tabla 1">
            <a:extLst>
              <a:ext uri="{FF2B5EF4-FFF2-40B4-BE49-F238E27FC236}">
                <a16:creationId xmlns:a16="http://schemas.microsoft.com/office/drawing/2014/main" id="{951D5E6B-CC24-E2D6-2A77-E7180B107E38}"/>
              </a:ext>
            </a:extLst>
          </p:cNvPr>
          <p:cNvGraphicFramePr>
            <a:graphicFrameLocks noGrp="1"/>
          </p:cNvGraphicFramePr>
          <p:nvPr>
            <p:extLst>
              <p:ext uri="{D42A27DB-BD31-4B8C-83A1-F6EECF244321}">
                <p14:modId xmlns:p14="http://schemas.microsoft.com/office/powerpoint/2010/main" val="2472111945"/>
              </p:ext>
            </p:extLst>
          </p:nvPr>
        </p:nvGraphicFramePr>
        <p:xfrm>
          <a:off x="2465401" y="2095510"/>
          <a:ext cx="13738197" cy="6591290"/>
        </p:xfrm>
        <a:graphic>
          <a:graphicData uri="http://schemas.openxmlformats.org/drawingml/2006/table">
            <a:tbl>
              <a:tblPr>
                <a:tableStyleId>{0505E3EF-67EA-436B-97B2-0124C06EBD24}</a:tableStyleId>
              </a:tblPr>
              <a:tblGrid>
                <a:gridCol w="2818090">
                  <a:extLst>
                    <a:ext uri="{9D8B030D-6E8A-4147-A177-3AD203B41FA5}">
                      <a16:colId xmlns:a16="http://schemas.microsoft.com/office/drawing/2014/main" val="2331787605"/>
                    </a:ext>
                  </a:extLst>
                </a:gridCol>
                <a:gridCol w="4667465">
                  <a:extLst>
                    <a:ext uri="{9D8B030D-6E8A-4147-A177-3AD203B41FA5}">
                      <a16:colId xmlns:a16="http://schemas.microsoft.com/office/drawing/2014/main" val="1442206308"/>
                    </a:ext>
                  </a:extLst>
                </a:gridCol>
                <a:gridCol w="6252642">
                  <a:extLst>
                    <a:ext uri="{9D8B030D-6E8A-4147-A177-3AD203B41FA5}">
                      <a16:colId xmlns:a16="http://schemas.microsoft.com/office/drawing/2014/main" val="3572316940"/>
                    </a:ext>
                  </a:extLst>
                </a:gridCol>
              </a:tblGrid>
              <a:tr h="279470">
                <a:tc>
                  <a:txBody>
                    <a:bodyPr/>
                    <a:lstStyle/>
                    <a:p>
                      <a:pPr algn="ctr" rtl="0" fontAlgn="t">
                        <a:buNone/>
                      </a:pPr>
                      <a:r>
                        <a:rPr lang="es-CO" sz="1800" b="1" u="none" strike="noStrike" dirty="0">
                          <a:solidFill>
                            <a:srgbClr val="000000"/>
                          </a:solidFill>
                          <a:effectLst/>
                        </a:rPr>
                        <a:t>Actor</a:t>
                      </a:r>
                      <a:endParaRPr lang="es-CO" sz="3200" dirty="0">
                        <a:effectLst/>
                      </a:endParaRPr>
                    </a:p>
                  </a:txBody>
                  <a:tcPr marL="36295" marR="36295" marT="36295" marB="36295">
                    <a:solidFill>
                      <a:srgbClr val="92D050"/>
                    </a:solidFill>
                  </a:tcPr>
                </a:tc>
                <a:tc>
                  <a:txBody>
                    <a:bodyPr/>
                    <a:lstStyle/>
                    <a:p>
                      <a:pPr algn="ctr" rtl="0" fontAlgn="t">
                        <a:buNone/>
                      </a:pPr>
                      <a:r>
                        <a:rPr lang="es-CO" sz="1800" b="1" u="none" strike="noStrike" dirty="0">
                          <a:solidFill>
                            <a:srgbClr val="000000"/>
                          </a:solidFill>
                          <a:effectLst/>
                        </a:rPr>
                        <a:t>Elemento UML</a:t>
                      </a:r>
                      <a:endParaRPr lang="es-CO" sz="3200" dirty="0">
                        <a:effectLst/>
                      </a:endParaRPr>
                    </a:p>
                  </a:txBody>
                  <a:tcPr marL="36295" marR="36295" marT="36295" marB="36295">
                    <a:solidFill>
                      <a:srgbClr val="92D050"/>
                    </a:solidFill>
                  </a:tcPr>
                </a:tc>
                <a:tc>
                  <a:txBody>
                    <a:bodyPr/>
                    <a:lstStyle/>
                    <a:p>
                      <a:pPr algn="ctr" rtl="0" fontAlgn="t">
                        <a:buNone/>
                      </a:pPr>
                      <a:r>
                        <a:rPr lang="es-CO" sz="1800" b="1" u="none" strike="noStrike" dirty="0">
                          <a:solidFill>
                            <a:srgbClr val="000000"/>
                          </a:solidFill>
                          <a:effectLst/>
                        </a:rPr>
                        <a:t>Relación o Acción Principal</a:t>
                      </a:r>
                      <a:endParaRPr lang="es-CO" sz="3200" dirty="0">
                        <a:effectLst/>
                      </a:endParaRPr>
                    </a:p>
                  </a:txBody>
                  <a:tcPr marL="36295" marR="36295" marT="36295" marB="36295">
                    <a:solidFill>
                      <a:srgbClr val="92D050"/>
                    </a:solidFill>
                  </a:tcPr>
                </a:tc>
                <a:extLst>
                  <a:ext uri="{0D108BD9-81ED-4DB2-BD59-A6C34878D82A}">
                    <a16:rowId xmlns:a16="http://schemas.microsoft.com/office/drawing/2014/main" val="465325485"/>
                  </a:ext>
                </a:extLst>
              </a:tr>
              <a:tr h="181474">
                <a:tc>
                  <a:txBody>
                    <a:bodyPr/>
                    <a:lstStyle/>
                    <a:p>
                      <a:pPr rtl="0" fontAlgn="t">
                        <a:buNone/>
                      </a:pPr>
                      <a:r>
                        <a:rPr lang="es-CO" sz="1800" b="0" u="none" strike="noStrike">
                          <a:solidFill>
                            <a:srgbClr val="000000"/>
                          </a:solidFill>
                          <a:effectLst/>
                        </a:rPr>
                        <a:t>Revendedor</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Inicio</a:t>
                      </a:r>
                      <a:endParaRPr lang="es-CO" sz="3200">
                        <a:effectLst/>
                      </a:endParaRPr>
                    </a:p>
                  </a:txBody>
                  <a:tcPr marL="36295" marR="36295" marT="36295" marB="36295"/>
                </a:tc>
                <a:tc>
                  <a:txBody>
                    <a:bodyPr/>
                    <a:lstStyle/>
                    <a:p>
                      <a:pPr rtl="0" fontAlgn="t">
                        <a:buNone/>
                      </a:pPr>
                      <a:r>
                        <a:rPr lang="es-MX" sz="1800" b="0" u="none" strike="noStrike" dirty="0">
                          <a:solidFill>
                            <a:srgbClr val="000000"/>
                          </a:solidFill>
                          <a:effectLst/>
                        </a:rPr>
                        <a:t>Inicia el flujo de compra</a:t>
                      </a:r>
                      <a:endParaRPr lang="es-MX" sz="3200" dirty="0">
                        <a:effectLst/>
                      </a:endParaRPr>
                    </a:p>
                  </a:txBody>
                  <a:tcPr marL="36295" marR="36295" marT="36295" marB="36295"/>
                </a:tc>
                <a:extLst>
                  <a:ext uri="{0D108BD9-81ED-4DB2-BD59-A6C34878D82A}">
                    <a16:rowId xmlns:a16="http://schemas.microsoft.com/office/drawing/2014/main" val="3500320128"/>
                  </a:ext>
                </a:extLst>
              </a:tr>
              <a:tr h="279470">
                <a:tc>
                  <a:txBody>
                    <a:bodyPr/>
                    <a:lstStyle/>
                    <a:p>
                      <a:pPr rtl="0" fontAlgn="t">
                        <a:buNone/>
                      </a:pPr>
                      <a:r>
                        <a:rPr lang="es-CO" sz="1800" b="0" u="none" strike="noStrike">
                          <a:solidFill>
                            <a:srgbClr val="000000"/>
                          </a:solidFill>
                          <a:effectLst/>
                        </a:rPr>
                        <a:t>API Gateway</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Verifica JWT</a:t>
                      </a:r>
                      <a:endParaRPr lang="es-CO" sz="3200">
                        <a:effectLst/>
                      </a:endParaRPr>
                    </a:p>
                  </a:txBody>
                  <a:tcPr marL="36295" marR="36295" marT="36295" marB="36295"/>
                </a:tc>
                <a:tc>
                  <a:txBody>
                    <a:bodyPr/>
                    <a:lstStyle/>
                    <a:p>
                      <a:pPr rtl="0" fontAlgn="t">
                        <a:buNone/>
                      </a:pPr>
                      <a:r>
                        <a:rPr lang="es-MX" sz="1800" b="0" u="none" strike="noStrike">
                          <a:solidFill>
                            <a:srgbClr val="000000"/>
                          </a:solidFill>
                          <a:effectLst/>
                        </a:rPr>
                        <a:t>Validación del token de autenticación con Auth Service</a:t>
                      </a:r>
                      <a:endParaRPr lang="es-MX" sz="3200">
                        <a:effectLst/>
                      </a:endParaRPr>
                    </a:p>
                  </a:txBody>
                  <a:tcPr marL="36295" marR="36295" marT="36295" marB="36295"/>
                </a:tc>
                <a:extLst>
                  <a:ext uri="{0D108BD9-81ED-4DB2-BD59-A6C34878D82A}">
                    <a16:rowId xmlns:a16="http://schemas.microsoft.com/office/drawing/2014/main" val="3089705611"/>
                  </a:ext>
                </a:extLst>
              </a:tr>
              <a:tr h="279470">
                <a:tc>
                  <a:txBody>
                    <a:bodyPr/>
                    <a:lstStyle/>
                    <a:p>
                      <a:pPr rtl="0" fontAlgn="t">
                        <a:buNone/>
                      </a:pPr>
                      <a:r>
                        <a:rPr lang="es-CO" sz="1800" b="0" u="none" strike="noStrike">
                          <a:solidFill>
                            <a:srgbClr val="000000"/>
                          </a:solidFill>
                          <a:effectLst/>
                        </a:rPr>
                        <a:t>API Gateway</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Reenvía solicitud</a:t>
                      </a:r>
                      <a:endParaRPr lang="es-CO" sz="3200">
                        <a:effectLst/>
                      </a:endParaRPr>
                    </a:p>
                  </a:txBody>
                  <a:tcPr marL="36295" marR="36295" marT="36295" marB="36295"/>
                </a:tc>
                <a:tc>
                  <a:txBody>
                    <a:bodyPr/>
                    <a:lstStyle/>
                    <a:p>
                      <a:pPr rtl="0" fontAlgn="t">
                        <a:buNone/>
                      </a:pPr>
                      <a:r>
                        <a:rPr lang="es-MX" sz="1800" b="0" u="none" strike="noStrike">
                          <a:solidFill>
                            <a:srgbClr val="000000"/>
                          </a:solidFill>
                          <a:effectLst/>
                        </a:rPr>
                        <a:t>Si el JWT es válido, reenvía la solicitud a Purchase Service</a:t>
                      </a:r>
                      <a:endParaRPr lang="es-MX" sz="3200">
                        <a:effectLst/>
                      </a:endParaRPr>
                    </a:p>
                  </a:txBody>
                  <a:tcPr marL="36295" marR="36295" marT="36295" marB="36295"/>
                </a:tc>
                <a:extLst>
                  <a:ext uri="{0D108BD9-81ED-4DB2-BD59-A6C34878D82A}">
                    <a16:rowId xmlns:a16="http://schemas.microsoft.com/office/drawing/2014/main" val="476896047"/>
                  </a:ext>
                </a:extLst>
              </a:tr>
              <a:tr h="181474">
                <a:tc>
                  <a:txBody>
                    <a:bodyPr/>
                    <a:lstStyle/>
                    <a:p>
                      <a:pPr rtl="0" fontAlgn="t">
                        <a:buNone/>
                      </a:pPr>
                      <a:r>
                        <a:rPr lang="es-CO" sz="1800" b="0" u="none" strike="noStrike">
                          <a:solidFill>
                            <a:srgbClr val="000000"/>
                          </a:solidFill>
                          <a:effectLst/>
                        </a:rPr>
                        <a:t>Purchase Service</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Solicita disponibilidad</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Solicita estado del tiquete a Catalog</a:t>
                      </a:r>
                      <a:endParaRPr lang="es-CO" sz="3200">
                        <a:effectLst/>
                      </a:endParaRPr>
                    </a:p>
                  </a:txBody>
                  <a:tcPr marL="36295" marR="36295" marT="36295" marB="36295"/>
                </a:tc>
                <a:extLst>
                  <a:ext uri="{0D108BD9-81ED-4DB2-BD59-A6C34878D82A}">
                    <a16:rowId xmlns:a16="http://schemas.microsoft.com/office/drawing/2014/main" val="1119083250"/>
                  </a:ext>
                </a:extLst>
              </a:tr>
              <a:tr h="279470">
                <a:tc>
                  <a:txBody>
                    <a:bodyPr/>
                    <a:lstStyle/>
                    <a:p>
                      <a:pPr rtl="0" fontAlgn="t">
                        <a:buNone/>
                      </a:pPr>
                      <a:r>
                        <a:rPr lang="es-CO" sz="1800" b="0" u="none" strike="noStrike">
                          <a:solidFill>
                            <a:srgbClr val="000000"/>
                          </a:solidFill>
                          <a:effectLst/>
                        </a:rPr>
                        <a:t>Catalog Service</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Consulta Redis Cache</a:t>
                      </a:r>
                      <a:endParaRPr lang="es-CO" sz="3200">
                        <a:effectLst/>
                      </a:endParaRPr>
                    </a:p>
                  </a:txBody>
                  <a:tcPr marL="36295" marR="36295" marT="36295" marB="36295"/>
                </a:tc>
                <a:tc>
                  <a:txBody>
                    <a:bodyPr/>
                    <a:lstStyle/>
                    <a:p>
                      <a:pPr rtl="0" fontAlgn="t">
                        <a:buNone/>
                      </a:pPr>
                      <a:r>
                        <a:rPr lang="es-CO" sz="1800" b="0" u="none" strike="noStrike" dirty="0">
                          <a:solidFill>
                            <a:srgbClr val="000000"/>
                          </a:solidFill>
                          <a:effectLst/>
                        </a:rPr>
                        <a:t>Optimiza la consulta de disponibilidad usando cache</a:t>
                      </a:r>
                      <a:endParaRPr lang="es-CO" sz="3200" dirty="0">
                        <a:effectLst/>
                      </a:endParaRPr>
                    </a:p>
                  </a:txBody>
                  <a:tcPr marL="36295" marR="36295" marT="36295" marB="36295"/>
                </a:tc>
                <a:extLst>
                  <a:ext uri="{0D108BD9-81ED-4DB2-BD59-A6C34878D82A}">
                    <a16:rowId xmlns:a16="http://schemas.microsoft.com/office/drawing/2014/main" val="2503886784"/>
                  </a:ext>
                </a:extLst>
              </a:tr>
              <a:tr h="181474">
                <a:tc>
                  <a:txBody>
                    <a:bodyPr/>
                    <a:lstStyle/>
                    <a:p>
                      <a:pPr rtl="0" fontAlgn="t">
                        <a:buNone/>
                      </a:pPr>
                      <a:r>
                        <a:rPr lang="es-CO" sz="1800" b="0" u="none" strike="noStrike">
                          <a:solidFill>
                            <a:srgbClr val="000000"/>
                          </a:solidFill>
                          <a:effectLst/>
                        </a:rPr>
                        <a:t>Catalog Service</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Responde disponibilidad</a:t>
                      </a:r>
                      <a:endParaRPr lang="es-CO" sz="3200">
                        <a:effectLst/>
                      </a:endParaRPr>
                    </a:p>
                  </a:txBody>
                  <a:tcPr marL="36295" marR="36295" marT="36295" marB="36295"/>
                </a:tc>
                <a:tc>
                  <a:txBody>
                    <a:bodyPr/>
                    <a:lstStyle/>
                    <a:p>
                      <a:pPr rtl="0" fontAlgn="t">
                        <a:buNone/>
                      </a:pPr>
                      <a:r>
                        <a:rPr lang="es-MX" sz="1800" b="0" u="none" strike="noStrike">
                          <a:solidFill>
                            <a:srgbClr val="000000"/>
                          </a:solidFill>
                          <a:effectLst/>
                        </a:rPr>
                        <a:t>Informa si el tiquete está disponible</a:t>
                      </a:r>
                      <a:endParaRPr lang="es-MX" sz="3200">
                        <a:effectLst/>
                      </a:endParaRPr>
                    </a:p>
                  </a:txBody>
                  <a:tcPr marL="36295" marR="36295" marT="36295" marB="36295"/>
                </a:tc>
                <a:extLst>
                  <a:ext uri="{0D108BD9-81ED-4DB2-BD59-A6C34878D82A}">
                    <a16:rowId xmlns:a16="http://schemas.microsoft.com/office/drawing/2014/main" val="2893450542"/>
                  </a:ext>
                </a:extLst>
              </a:tr>
              <a:tr h="181474">
                <a:tc>
                  <a:txBody>
                    <a:bodyPr/>
                    <a:lstStyle/>
                    <a:p>
                      <a:pPr rtl="0" fontAlgn="t">
                        <a:buNone/>
                      </a:pPr>
                      <a:r>
                        <a:rPr lang="es-CO" sz="1800" b="0" u="none" strike="noStrike">
                          <a:solidFill>
                            <a:srgbClr val="000000"/>
                          </a:solidFill>
                          <a:effectLst/>
                        </a:rPr>
                        <a:t>Purchase Service</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Bloquea stock</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Evita doble compra</a:t>
                      </a:r>
                      <a:endParaRPr lang="es-CO" sz="3200">
                        <a:effectLst/>
                      </a:endParaRPr>
                    </a:p>
                  </a:txBody>
                  <a:tcPr marL="36295" marR="36295" marT="36295" marB="36295"/>
                </a:tc>
                <a:extLst>
                  <a:ext uri="{0D108BD9-81ED-4DB2-BD59-A6C34878D82A}">
                    <a16:rowId xmlns:a16="http://schemas.microsoft.com/office/drawing/2014/main" val="2016530302"/>
                  </a:ext>
                </a:extLst>
              </a:tr>
              <a:tr h="279470">
                <a:tc>
                  <a:txBody>
                    <a:bodyPr/>
                    <a:lstStyle/>
                    <a:p>
                      <a:pPr rtl="0" fontAlgn="t">
                        <a:buNone/>
                      </a:pPr>
                      <a:r>
                        <a:rPr lang="es-CO" sz="1800" b="0" u="none" strike="noStrike">
                          <a:solidFill>
                            <a:srgbClr val="000000"/>
                          </a:solidFill>
                          <a:effectLst/>
                        </a:rPr>
                        <a:t>Purchase Service</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Emite evento "CompraIniciada"</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Publica a AWS SNS/SQS para procesamiento asincrónico</a:t>
                      </a:r>
                      <a:endParaRPr lang="es-CO" sz="3200">
                        <a:effectLst/>
                      </a:endParaRPr>
                    </a:p>
                  </a:txBody>
                  <a:tcPr marL="36295" marR="36295" marT="36295" marB="36295"/>
                </a:tc>
                <a:extLst>
                  <a:ext uri="{0D108BD9-81ED-4DB2-BD59-A6C34878D82A}">
                    <a16:rowId xmlns:a16="http://schemas.microsoft.com/office/drawing/2014/main" val="3857258238"/>
                  </a:ext>
                </a:extLst>
              </a:tr>
              <a:tr h="181474">
                <a:tc>
                  <a:txBody>
                    <a:bodyPr/>
                    <a:lstStyle/>
                    <a:p>
                      <a:pPr rtl="0" fontAlgn="t">
                        <a:buNone/>
                      </a:pPr>
                      <a:r>
                        <a:rPr lang="es-CO" sz="1800" b="0" u="none" strike="noStrike">
                          <a:solidFill>
                            <a:srgbClr val="000000"/>
                          </a:solidFill>
                          <a:effectLst/>
                        </a:rPr>
                        <a:t>Purchase Service</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Solicita pago</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Llama al Payment Service</a:t>
                      </a:r>
                      <a:endParaRPr lang="es-CO" sz="3200">
                        <a:effectLst/>
                      </a:endParaRPr>
                    </a:p>
                  </a:txBody>
                  <a:tcPr marL="36295" marR="36295" marT="36295" marB="36295"/>
                </a:tc>
                <a:extLst>
                  <a:ext uri="{0D108BD9-81ED-4DB2-BD59-A6C34878D82A}">
                    <a16:rowId xmlns:a16="http://schemas.microsoft.com/office/drawing/2014/main" val="1040857408"/>
                  </a:ext>
                </a:extLst>
              </a:tr>
              <a:tr h="181474">
                <a:tc>
                  <a:txBody>
                    <a:bodyPr/>
                    <a:lstStyle/>
                    <a:p>
                      <a:pPr rtl="0" fontAlgn="t">
                        <a:buNone/>
                      </a:pPr>
                      <a:r>
                        <a:rPr lang="es-CO" sz="1800" b="0" u="none" strike="noStrike">
                          <a:solidFill>
                            <a:srgbClr val="000000"/>
                          </a:solidFill>
                          <a:effectLst/>
                        </a:rPr>
                        <a:t>Payment Service</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Procesa pago con PSP</a:t>
                      </a:r>
                      <a:endParaRPr lang="es-CO" sz="3200">
                        <a:effectLst/>
                      </a:endParaRPr>
                    </a:p>
                  </a:txBody>
                  <a:tcPr marL="36295" marR="36295" marT="36295" marB="36295"/>
                </a:tc>
                <a:tc>
                  <a:txBody>
                    <a:bodyPr/>
                    <a:lstStyle/>
                    <a:p>
                      <a:pPr rtl="0" fontAlgn="t">
                        <a:buNone/>
                      </a:pPr>
                      <a:r>
                        <a:rPr lang="es-MX" sz="1800" b="0" u="none" strike="noStrike">
                          <a:solidFill>
                            <a:srgbClr val="000000"/>
                          </a:solidFill>
                          <a:effectLst/>
                        </a:rPr>
                        <a:t>Interacción con proveedor de pagos</a:t>
                      </a:r>
                      <a:endParaRPr lang="es-MX" sz="3200">
                        <a:effectLst/>
                      </a:endParaRPr>
                    </a:p>
                  </a:txBody>
                  <a:tcPr marL="36295" marR="36295" marT="36295" marB="36295"/>
                </a:tc>
                <a:extLst>
                  <a:ext uri="{0D108BD9-81ED-4DB2-BD59-A6C34878D82A}">
                    <a16:rowId xmlns:a16="http://schemas.microsoft.com/office/drawing/2014/main" val="1774755493"/>
                  </a:ext>
                </a:extLst>
              </a:tr>
              <a:tr h="181474">
                <a:tc>
                  <a:txBody>
                    <a:bodyPr/>
                    <a:lstStyle/>
                    <a:p>
                      <a:pPr rtl="0" fontAlgn="t">
                        <a:buNone/>
                      </a:pPr>
                      <a:r>
                        <a:rPr lang="es-CO" sz="1800" b="0" u="none" strike="noStrike">
                          <a:solidFill>
                            <a:srgbClr val="000000"/>
                          </a:solidFill>
                          <a:effectLst/>
                        </a:rPr>
                        <a:t>Payment Service</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Responde a Purchase</a:t>
                      </a:r>
                      <a:endParaRPr lang="es-CO" sz="3200">
                        <a:effectLst/>
                      </a:endParaRPr>
                    </a:p>
                  </a:txBody>
                  <a:tcPr marL="36295" marR="36295" marT="36295" marB="36295"/>
                </a:tc>
                <a:tc>
                  <a:txBody>
                    <a:bodyPr/>
                    <a:lstStyle/>
                    <a:p>
                      <a:pPr rtl="0" fontAlgn="t">
                        <a:buNone/>
                      </a:pPr>
                      <a:r>
                        <a:rPr lang="es-MX" sz="1800" b="0" u="none" strike="noStrike">
                          <a:solidFill>
                            <a:srgbClr val="000000"/>
                          </a:solidFill>
                          <a:effectLst/>
                        </a:rPr>
                        <a:t>Informa si el pago fue exitoso</a:t>
                      </a:r>
                      <a:endParaRPr lang="es-MX" sz="3200">
                        <a:effectLst/>
                      </a:endParaRPr>
                    </a:p>
                  </a:txBody>
                  <a:tcPr marL="36295" marR="36295" marT="36295" marB="36295"/>
                </a:tc>
                <a:extLst>
                  <a:ext uri="{0D108BD9-81ED-4DB2-BD59-A6C34878D82A}">
                    <a16:rowId xmlns:a16="http://schemas.microsoft.com/office/drawing/2014/main" val="593001625"/>
                  </a:ext>
                </a:extLst>
              </a:tr>
              <a:tr h="181474">
                <a:tc>
                  <a:txBody>
                    <a:bodyPr/>
                    <a:lstStyle/>
                    <a:p>
                      <a:pPr rtl="0" fontAlgn="t">
                        <a:buNone/>
                      </a:pPr>
                      <a:r>
                        <a:rPr lang="es-CO" sz="1800" b="0" u="none" strike="noStrike">
                          <a:solidFill>
                            <a:srgbClr val="000000"/>
                          </a:solidFill>
                          <a:effectLst/>
                        </a:rPr>
                        <a:t>Purchase Service</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Confirma compra</a:t>
                      </a:r>
                      <a:endParaRPr lang="es-CO" sz="3200">
                        <a:effectLst/>
                      </a:endParaRPr>
                    </a:p>
                  </a:txBody>
                  <a:tcPr marL="36295" marR="36295" marT="36295" marB="36295"/>
                </a:tc>
                <a:tc>
                  <a:txBody>
                    <a:bodyPr/>
                    <a:lstStyle/>
                    <a:p>
                      <a:pPr rtl="0" fontAlgn="t">
                        <a:buNone/>
                      </a:pPr>
                      <a:r>
                        <a:rPr lang="es-MX" sz="1800" b="0" u="none" strike="noStrike">
                          <a:solidFill>
                            <a:srgbClr val="000000"/>
                          </a:solidFill>
                          <a:effectLst/>
                        </a:rPr>
                        <a:t>Marca el tiquete como vendido</a:t>
                      </a:r>
                      <a:endParaRPr lang="es-MX" sz="3200">
                        <a:effectLst/>
                      </a:endParaRPr>
                    </a:p>
                  </a:txBody>
                  <a:tcPr marL="36295" marR="36295" marT="36295" marB="36295"/>
                </a:tc>
                <a:extLst>
                  <a:ext uri="{0D108BD9-81ED-4DB2-BD59-A6C34878D82A}">
                    <a16:rowId xmlns:a16="http://schemas.microsoft.com/office/drawing/2014/main" val="1454883431"/>
                  </a:ext>
                </a:extLst>
              </a:tr>
              <a:tr h="279470">
                <a:tc>
                  <a:txBody>
                    <a:bodyPr/>
                    <a:lstStyle/>
                    <a:p>
                      <a:pPr rtl="0" fontAlgn="t">
                        <a:buNone/>
                      </a:pPr>
                      <a:r>
                        <a:rPr lang="es-CO" sz="1800" b="0" u="none" strike="noStrike">
                          <a:solidFill>
                            <a:srgbClr val="000000"/>
                          </a:solidFill>
                          <a:effectLst/>
                        </a:rPr>
                        <a:t>Purchase Service</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Emite evento "CompraCompletada"</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Publica a AWS SNS/SQS para disparar acciones reactivas</a:t>
                      </a:r>
                      <a:endParaRPr lang="es-CO" sz="3200">
                        <a:effectLst/>
                      </a:endParaRPr>
                    </a:p>
                  </a:txBody>
                  <a:tcPr marL="36295" marR="36295" marT="36295" marB="36295"/>
                </a:tc>
                <a:extLst>
                  <a:ext uri="{0D108BD9-81ED-4DB2-BD59-A6C34878D82A}">
                    <a16:rowId xmlns:a16="http://schemas.microsoft.com/office/drawing/2014/main" val="514795504"/>
                  </a:ext>
                </a:extLst>
              </a:tr>
              <a:tr h="279470">
                <a:tc>
                  <a:txBody>
                    <a:bodyPr/>
                    <a:lstStyle/>
                    <a:p>
                      <a:pPr rtl="0" fontAlgn="t">
                        <a:buNone/>
                      </a:pPr>
                      <a:r>
                        <a:rPr lang="es-CO" sz="1800" b="0" u="none" strike="noStrike">
                          <a:solidFill>
                            <a:srgbClr val="000000"/>
                          </a:solidFill>
                          <a:effectLst/>
                        </a:rPr>
                        <a:t>AWS SNS/SQS</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Event dispatcher</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Distribuye eventos a los microservicios reactivos</a:t>
                      </a:r>
                      <a:endParaRPr lang="es-CO" sz="3200">
                        <a:effectLst/>
                      </a:endParaRPr>
                    </a:p>
                  </a:txBody>
                  <a:tcPr marL="36295" marR="36295" marT="36295" marB="36295"/>
                </a:tc>
                <a:extLst>
                  <a:ext uri="{0D108BD9-81ED-4DB2-BD59-A6C34878D82A}">
                    <a16:rowId xmlns:a16="http://schemas.microsoft.com/office/drawing/2014/main" val="3987449714"/>
                  </a:ext>
                </a:extLst>
              </a:tr>
              <a:tr h="279470">
                <a:tc>
                  <a:txBody>
                    <a:bodyPr/>
                    <a:lstStyle/>
                    <a:p>
                      <a:pPr rtl="0" fontAlgn="t">
                        <a:buNone/>
                      </a:pPr>
                      <a:r>
                        <a:rPr lang="es-CO" sz="1800" b="0" u="none" strike="noStrike">
                          <a:solidFill>
                            <a:srgbClr val="000000"/>
                          </a:solidFill>
                          <a:effectLst/>
                        </a:rPr>
                        <a:t>Notification Service</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Notifica usuario</a:t>
                      </a:r>
                      <a:endParaRPr lang="es-CO" sz="3200">
                        <a:effectLst/>
                      </a:endParaRPr>
                    </a:p>
                  </a:txBody>
                  <a:tcPr marL="36295" marR="36295" marT="36295" marB="36295"/>
                </a:tc>
                <a:tc>
                  <a:txBody>
                    <a:bodyPr/>
                    <a:lstStyle/>
                    <a:p>
                      <a:pPr rtl="0" fontAlgn="t">
                        <a:buNone/>
                      </a:pPr>
                      <a:r>
                        <a:rPr lang="es-MX" sz="1800" b="0" u="none" strike="noStrike">
                          <a:solidFill>
                            <a:srgbClr val="000000"/>
                          </a:solidFill>
                          <a:effectLst/>
                        </a:rPr>
                        <a:t>Informa al cliente que su compra fue exitosa</a:t>
                      </a:r>
                      <a:endParaRPr lang="es-MX" sz="3200">
                        <a:effectLst/>
                      </a:endParaRPr>
                    </a:p>
                  </a:txBody>
                  <a:tcPr marL="36295" marR="36295" marT="36295" marB="36295"/>
                </a:tc>
                <a:extLst>
                  <a:ext uri="{0D108BD9-81ED-4DB2-BD59-A6C34878D82A}">
                    <a16:rowId xmlns:a16="http://schemas.microsoft.com/office/drawing/2014/main" val="3672187752"/>
                  </a:ext>
                </a:extLst>
              </a:tr>
              <a:tr h="279470">
                <a:tc>
                  <a:txBody>
                    <a:bodyPr/>
                    <a:lstStyle/>
                    <a:p>
                      <a:pPr rtl="0" fontAlgn="t">
                        <a:buNone/>
                      </a:pPr>
                      <a:r>
                        <a:rPr lang="es-CO" sz="1800" b="0" u="none" strike="noStrike">
                          <a:solidFill>
                            <a:srgbClr val="000000"/>
                          </a:solidFill>
                          <a:effectLst/>
                        </a:rPr>
                        <a:t>Commission Service</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Calcula comisión</a:t>
                      </a:r>
                      <a:endParaRPr lang="es-CO" sz="3200">
                        <a:effectLst/>
                      </a:endParaRPr>
                    </a:p>
                  </a:txBody>
                  <a:tcPr marL="36295" marR="36295" marT="36295" marB="36295"/>
                </a:tc>
                <a:tc>
                  <a:txBody>
                    <a:bodyPr/>
                    <a:lstStyle/>
                    <a:p>
                      <a:pPr rtl="0" fontAlgn="t">
                        <a:buNone/>
                      </a:pPr>
                      <a:r>
                        <a:rPr lang="es-MX" sz="1800" b="0" u="none" strike="noStrike">
                          <a:solidFill>
                            <a:srgbClr val="000000"/>
                          </a:solidFill>
                          <a:effectLst/>
                        </a:rPr>
                        <a:t>Asigna la comisión por la venta</a:t>
                      </a:r>
                      <a:endParaRPr lang="es-MX" sz="3200">
                        <a:effectLst/>
                      </a:endParaRPr>
                    </a:p>
                  </a:txBody>
                  <a:tcPr marL="36295" marR="36295" marT="36295" marB="36295"/>
                </a:tc>
                <a:extLst>
                  <a:ext uri="{0D108BD9-81ED-4DB2-BD59-A6C34878D82A}">
                    <a16:rowId xmlns:a16="http://schemas.microsoft.com/office/drawing/2014/main" val="129057030"/>
                  </a:ext>
                </a:extLst>
              </a:tr>
              <a:tr h="279470">
                <a:tc>
                  <a:txBody>
                    <a:bodyPr/>
                    <a:lstStyle/>
                    <a:p>
                      <a:pPr rtl="0" fontAlgn="t">
                        <a:buNone/>
                      </a:pPr>
                      <a:r>
                        <a:rPr lang="es-CO" sz="1800" b="0" u="none" strike="noStrike">
                          <a:solidFill>
                            <a:srgbClr val="000000"/>
                          </a:solidFill>
                          <a:effectLst/>
                        </a:rPr>
                        <a:t>Catalog Service</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Actualiza estado del tiquete</a:t>
                      </a:r>
                      <a:endParaRPr lang="es-CO" sz="3200">
                        <a:effectLst/>
                      </a:endParaRPr>
                    </a:p>
                  </a:txBody>
                  <a:tcPr marL="36295" marR="36295" marT="36295" marB="36295"/>
                </a:tc>
                <a:tc>
                  <a:txBody>
                    <a:bodyPr/>
                    <a:lstStyle/>
                    <a:p>
                      <a:pPr rtl="0" fontAlgn="t">
                        <a:buNone/>
                      </a:pPr>
                      <a:r>
                        <a:rPr lang="es-MX" sz="1800" b="0" u="none" strike="noStrike">
                          <a:solidFill>
                            <a:srgbClr val="000000"/>
                          </a:solidFill>
                          <a:effectLst/>
                        </a:rPr>
                        <a:t>Marca el tiquete como vendido en el catálogo</a:t>
                      </a:r>
                      <a:endParaRPr lang="es-MX" sz="3200">
                        <a:effectLst/>
                      </a:endParaRPr>
                    </a:p>
                  </a:txBody>
                  <a:tcPr marL="36295" marR="36295" marT="36295" marB="36295"/>
                </a:tc>
                <a:extLst>
                  <a:ext uri="{0D108BD9-81ED-4DB2-BD59-A6C34878D82A}">
                    <a16:rowId xmlns:a16="http://schemas.microsoft.com/office/drawing/2014/main" val="64930329"/>
                  </a:ext>
                </a:extLst>
              </a:tr>
              <a:tr h="279470">
                <a:tc>
                  <a:txBody>
                    <a:bodyPr/>
                    <a:lstStyle/>
                    <a:p>
                      <a:pPr rtl="0" fontAlgn="t">
                        <a:buNone/>
                      </a:pPr>
                      <a:r>
                        <a:rPr lang="es-CO" sz="1800" b="0" u="none" strike="noStrike">
                          <a:solidFill>
                            <a:srgbClr val="000000"/>
                          </a:solidFill>
                          <a:effectLst/>
                        </a:rPr>
                        <a:t>Revendedor</a:t>
                      </a:r>
                      <a:endParaRPr lang="es-CO" sz="3200">
                        <a:effectLst/>
                      </a:endParaRPr>
                    </a:p>
                  </a:txBody>
                  <a:tcPr marL="36295" marR="36295" marT="36295" marB="36295"/>
                </a:tc>
                <a:tc>
                  <a:txBody>
                    <a:bodyPr/>
                    <a:lstStyle/>
                    <a:p>
                      <a:pPr rtl="0" fontAlgn="t">
                        <a:buNone/>
                      </a:pPr>
                      <a:r>
                        <a:rPr lang="es-CO" sz="1800" b="0" u="none" strike="noStrike">
                          <a:solidFill>
                            <a:srgbClr val="000000"/>
                          </a:solidFill>
                          <a:effectLst/>
                        </a:rPr>
                        <a:t>Recibe notificación</a:t>
                      </a:r>
                      <a:endParaRPr lang="es-CO" sz="3200">
                        <a:effectLst/>
                      </a:endParaRPr>
                    </a:p>
                  </a:txBody>
                  <a:tcPr marL="36295" marR="36295" marT="36295" marB="36295"/>
                </a:tc>
                <a:tc>
                  <a:txBody>
                    <a:bodyPr/>
                    <a:lstStyle/>
                    <a:p>
                      <a:pPr rtl="0" fontAlgn="t">
                        <a:buNone/>
                      </a:pPr>
                      <a:r>
                        <a:rPr lang="es-MX" sz="1800" b="0" u="none" strike="noStrike" dirty="0">
                          <a:solidFill>
                            <a:srgbClr val="000000"/>
                          </a:solidFill>
                          <a:effectLst/>
                        </a:rPr>
                        <a:t>Se le informa que la compra fue completada correctamente</a:t>
                      </a:r>
                      <a:endParaRPr lang="es-MX" sz="3200" dirty="0">
                        <a:effectLst/>
                      </a:endParaRPr>
                    </a:p>
                  </a:txBody>
                  <a:tcPr marL="36295" marR="36295" marT="36295" marB="36295"/>
                </a:tc>
                <a:extLst>
                  <a:ext uri="{0D108BD9-81ED-4DB2-BD59-A6C34878D82A}">
                    <a16:rowId xmlns:a16="http://schemas.microsoft.com/office/drawing/2014/main" val="3330271441"/>
                  </a:ext>
                </a:extLst>
              </a:tr>
            </a:tbl>
          </a:graphicData>
        </a:graphic>
      </p:graphicFrame>
      <p:sp>
        <p:nvSpPr>
          <p:cNvPr id="5" name="Rectangle 1">
            <a:extLst>
              <a:ext uri="{FF2B5EF4-FFF2-40B4-BE49-F238E27FC236}">
                <a16:creationId xmlns:a16="http://schemas.microsoft.com/office/drawing/2014/main" id="{EA8639ED-418F-4645-BC82-14108E1E7B0C}"/>
              </a:ext>
            </a:extLst>
          </p:cNvPr>
          <p:cNvSpPr>
            <a:spLocks noChangeArrowheads="1"/>
          </p:cNvSpPr>
          <p:nvPr/>
        </p:nvSpPr>
        <p:spPr bwMode="auto">
          <a:xfrm>
            <a:off x="2873375" y="160020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Tree>
    <p:extLst>
      <p:ext uri="{BB962C8B-B14F-4D97-AF65-F5344CB8AC3E}">
        <p14:creationId xmlns:p14="http://schemas.microsoft.com/office/powerpoint/2010/main" val="1843282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68866032-2557-C79D-FBBE-6D83966A983C}"/>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02016E7A-6FFF-5041-74AA-579B6794C7AF}"/>
              </a:ext>
            </a:extLst>
          </p:cNvPr>
          <p:cNvSpPr/>
          <p:nvPr/>
        </p:nvSpPr>
        <p:spPr>
          <a:xfrm rot="20698248">
            <a:off x="-4527352" y="6941118"/>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5F8794AA-21CB-6107-F153-3EFC930B7B8B}"/>
              </a:ext>
            </a:extLst>
          </p:cNvPr>
          <p:cNvSpPr/>
          <p:nvPr/>
        </p:nvSpPr>
        <p:spPr>
          <a:xfrm rot="15679536">
            <a:off x="-3031991" y="-3285973"/>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F30BE5F4-2DD3-CE78-6535-EE54195F4872}"/>
              </a:ext>
            </a:extLst>
          </p:cNvPr>
          <p:cNvSpPr txBox="1"/>
          <p:nvPr/>
        </p:nvSpPr>
        <p:spPr>
          <a:xfrm>
            <a:off x="3035377" y="334186"/>
            <a:ext cx="110490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VISTA DE DESAROLLO</a:t>
            </a:r>
          </a:p>
        </p:txBody>
      </p:sp>
      <p:sp>
        <p:nvSpPr>
          <p:cNvPr id="8" name="TextBox 3">
            <a:extLst>
              <a:ext uri="{FF2B5EF4-FFF2-40B4-BE49-F238E27FC236}">
                <a16:creationId xmlns:a16="http://schemas.microsoft.com/office/drawing/2014/main" id="{6F303AA2-2ACE-51D8-A162-0115D708A00D}"/>
              </a:ext>
            </a:extLst>
          </p:cNvPr>
          <p:cNvSpPr txBox="1"/>
          <p:nvPr/>
        </p:nvSpPr>
        <p:spPr>
          <a:xfrm>
            <a:off x="787478" y="1409700"/>
            <a:ext cx="16890922" cy="2154436"/>
          </a:xfrm>
          <a:prstGeom prst="rect">
            <a:avLst/>
          </a:prstGeom>
        </p:spPr>
        <p:txBody>
          <a:bodyPr wrap="square" lIns="0" tIns="0" rIns="0" bIns="0" rtlCol="0" anchor="t">
            <a:spAutoFit/>
          </a:bodyPr>
          <a:lstStyle/>
          <a:p>
            <a:pPr algn="just"/>
            <a:r>
              <a:rPr lang="es-MX" sz="2000" dirty="0"/>
              <a:t>Este diagrama de componentes describe la arquitectura lógica del sistema Servidor de Tiquetes basado en microservicios, estructurado con una puerta de entrada central (API Gateway) y respaldado por una infraestructura </a:t>
            </a:r>
            <a:r>
              <a:rPr lang="es-MX" sz="2000" dirty="0" err="1"/>
              <a:t>cloud</a:t>
            </a:r>
            <a:r>
              <a:rPr lang="es-MX" sz="2000" dirty="0"/>
              <a:t> en AWS. Los clientes interactúan con la plataforma a través de una aplicación web o móvil que se conecta al API Gateway, el cual maneja la autenticación (JWT), autorización por roles y limitación de tráfico. El Gateway enruta las solicitudes a los diferentes microservicios responsables de funciones clave: Catálogo, Compras, Pagos, Notificaciones, Comisiones, Reportes, Administración y Autenticación. El sistema emplea tácticas de alto rendimiento como cacheo en Redis, mensajería asincrónica con AWS SQS/SNS, monitoreo con </a:t>
            </a:r>
            <a:r>
              <a:rPr lang="es-MX" sz="2000" dirty="0" err="1"/>
              <a:t>CloudWatch</a:t>
            </a:r>
            <a:r>
              <a:rPr lang="es-MX" sz="2000" dirty="0"/>
              <a:t> y </a:t>
            </a:r>
            <a:r>
              <a:rPr lang="es-MX" sz="2000" dirty="0" err="1"/>
              <a:t>Grafana</a:t>
            </a:r>
            <a:r>
              <a:rPr lang="es-MX" sz="2000" dirty="0"/>
              <a:t>, y enrutamiento inteligente con AWS App </a:t>
            </a:r>
            <a:r>
              <a:rPr lang="es-MX" sz="2000" dirty="0" err="1"/>
              <a:t>Mesh</a:t>
            </a:r>
            <a:r>
              <a:rPr lang="es-MX" sz="2000" dirty="0"/>
              <a:t>. Los datos persistentes son gestionados a través de Amazon RDS. Esta estructura desacoplada permite alta escalabilidad, trazabilidad y resiliencia ante fallos.</a:t>
            </a:r>
          </a:p>
        </p:txBody>
      </p:sp>
      <p:pic>
        <p:nvPicPr>
          <p:cNvPr id="2" name="Picture 2">
            <a:extLst>
              <a:ext uri="{FF2B5EF4-FFF2-40B4-BE49-F238E27FC236}">
                <a16:creationId xmlns:a16="http://schemas.microsoft.com/office/drawing/2014/main" id="{04714C22-41BA-5C15-C502-C2551A5D623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9100" y="4118589"/>
            <a:ext cx="17449800" cy="5369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34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A4E37396-6BE0-2AD6-E94B-E1023D5CE5E3}"/>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D7C6AD6B-C568-8E27-FB6F-CF8DF42E0B72}"/>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17480B71-AEC6-20F4-1B55-1500BC68C1F0}"/>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49402EEE-4CD2-4FC9-57A7-84F96D09C6B2}"/>
              </a:ext>
            </a:extLst>
          </p:cNvPr>
          <p:cNvSpPr txBox="1"/>
          <p:nvPr/>
        </p:nvSpPr>
        <p:spPr>
          <a:xfrm>
            <a:off x="838200" y="447833"/>
            <a:ext cx="169926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CATÁLOGO DE ELEMENTOS Y RELACIONES</a:t>
            </a:r>
          </a:p>
        </p:txBody>
      </p:sp>
      <p:sp>
        <p:nvSpPr>
          <p:cNvPr id="3" name="Rectangle 1">
            <a:extLst>
              <a:ext uri="{FF2B5EF4-FFF2-40B4-BE49-F238E27FC236}">
                <a16:creationId xmlns:a16="http://schemas.microsoft.com/office/drawing/2014/main" id="{586FA93A-7F61-1B2D-F7DF-38700410BCC9}"/>
              </a:ext>
            </a:extLst>
          </p:cNvPr>
          <p:cNvSpPr>
            <a:spLocks noChangeArrowheads="1"/>
          </p:cNvSpPr>
          <p:nvPr/>
        </p:nvSpPr>
        <p:spPr bwMode="auto">
          <a:xfrm>
            <a:off x="2555875" y="160020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graphicFrame>
        <p:nvGraphicFramePr>
          <p:cNvPr id="2" name="Tabla 1">
            <a:extLst>
              <a:ext uri="{FF2B5EF4-FFF2-40B4-BE49-F238E27FC236}">
                <a16:creationId xmlns:a16="http://schemas.microsoft.com/office/drawing/2014/main" id="{FC97F71F-9A80-51E7-0DF7-C1ACACE7A6A0}"/>
              </a:ext>
            </a:extLst>
          </p:cNvPr>
          <p:cNvGraphicFramePr>
            <a:graphicFrameLocks noGrp="1"/>
          </p:cNvGraphicFramePr>
          <p:nvPr>
            <p:extLst>
              <p:ext uri="{D42A27DB-BD31-4B8C-83A1-F6EECF244321}">
                <p14:modId xmlns:p14="http://schemas.microsoft.com/office/powerpoint/2010/main" val="2849640999"/>
              </p:ext>
            </p:extLst>
          </p:nvPr>
        </p:nvGraphicFramePr>
        <p:xfrm>
          <a:off x="2719388" y="2010974"/>
          <a:ext cx="13130751" cy="6363252"/>
        </p:xfrm>
        <a:graphic>
          <a:graphicData uri="http://schemas.openxmlformats.org/drawingml/2006/table">
            <a:tbl>
              <a:tblPr>
                <a:tableStyleId>{0505E3EF-67EA-436B-97B2-0124C06EBD24}</a:tableStyleId>
              </a:tblPr>
              <a:tblGrid>
                <a:gridCol w="3093302">
                  <a:extLst>
                    <a:ext uri="{9D8B030D-6E8A-4147-A177-3AD203B41FA5}">
                      <a16:colId xmlns:a16="http://schemas.microsoft.com/office/drawing/2014/main" val="416587227"/>
                    </a:ext>
                  </a:extLst>
                </a:gridCol>
                <a:gridCol w="3345816">
                  <a:extLst>
                    <a:ext uri="{9D8B030D-6E8A-4147-A177-3AD203B41FA5}">
                      <a16:colId xmlns:a16="http://schemas.microsoft.com/office/drawing/2014/main" val="2176022503"/>
                    </a:ext>
                  </a:extLst>
                </a:gridCol>
                <a:gridCol w="6691633">
                  <a:extLst>
                    <a:ext uri="{9D8B030D-6E8A-4147-A177-3AD203B41FA5}">
                      <a16:colId xmlns:a16="http://schemas.microsoft.com/office/drawing/2014/main" val="3962410668"/>
                    </a:ext>
                  </a:extLst>
                </a:gridCol>
              </a:tblGrid>
              <a:tr h="197986">
                <a:tc>
                  <a:txBody>
                    <a:bodyPr/>
                    <a:lstStyle/>
                    <a:p>
                      <a:pPr algn="ctr" rtl="0" fontAlgn="t">
                        <a:buNone/>
                      </a:pPr>
                      <a:r>
                        <a:rPr lang="es-CO" sz="1800" b="1" u="none" strike="noStrike" dirty="0">
                          <a:solidFill>
                            <a:srgbClr val="000000"/>
                          </a:solidFill>
                          <a:effectLst/>
                        </a:rPr>
                        <a:t>Actor / Sistema</a:t>
                      </a:r>
                      <a:endParaRPr lang="es-CO" sz="3600" dirty="0">
                        <a:effectLst/>
                      </a:endParaRPr>
                    </a:p>
                  </a:txBody>
                  <a:tcPr marL="39597" marR="39597" marT="39597" marB="39597">
                    <a:solidFill>
                      <a:srgbClr val="92D050"/>
                    </a:solidFill>
                  </a:tcPr>
                </a:tc>
                <a:tc>
                  <a:txBody>
                    <a:bodyPr/>
                    <a:lstStyle/>
                    <a:p>
                      <a:pPr algn="ctr" rtl="0" fontAlgn="t">
                        <a:buNone/>
                      </a:pPr>
                      <a:r>
                        <a:rPr lang="es-CO" sz="1800" b="1" u="none" strike="noStrike" dirty="0">
                          <a:solidFill>
                            <a:srgbClr val="000000"/>
                          </a:solidFill>
                          <a:effectLst/>
                        </a:rPr>
                        <a:t>Elemento UML</a:t>
                      </a:r>
                      <a:endParaRPr lang="es-CO" sz="3600" dirty="0">
                        <a:effectLst/>
                      </a:endParaRPr>
                    </a:p>
                  </a:txBody>
                  <a:tcPr marL="39597" marR="39597" marT="39597" marB="39597">
                    <a:solidFill>
                      <a:srgbClr val="92D050"/>
                    </a:solidFill>
                  </a:tcPr>
                </a:tc>
                <a:tc>
                  <a:txBody>
                    <a:bodyPr/>
                    <a:lstStyle/>
                    <a:p>
                      <a:pPr algn="ctr" rtl="0" fontAlgn="t">
                        <a:buNone/>
                      </a:pPr>
                      <a:r>
                        <a:rPr lang="es-CO" sz="1800" b="1" u="none" strike="noStrike" dirty="0">
                          <a:solidFill>
                            <a:srgbClr val="000000"/>
                          </a:solidFill>
                          <a:effectLst/>
                        </a:rPr>
                        <a:t>Relación</a:t>
                      </a:r>
                      <a:endParaRPr lang="es-CO" sz="3600" dirty="0">
                        <a:effectLst/>
                      </a:endParaRPr>
                    </a:p>
                  </a:txBody>
                  <a:tcPr marL="39597" marR="39597" marT="39597" marB="39597">
                    <a:solidFill>
                      <a:srgbClr val="92D050"/>
                    </a:solidFill>
                  </a:tcPr>
                </a:tc>
                <a:extLst>
                  <a:ext uri="{0D108BD9-81ED-4DB2-BD59-A6C34878D82A}">
                    <a16:rowId xmlns:a16="http://schemas.microsoft.com/office/drawing/2014/main" val="2205533405"/>
                  </a:ext>
                </a:extLst>
              </a:tr>
              <a:tr h="197986">
                <a:tc>
                  <a:txBody>
                    <a:bodyPr/>
                    <a:lstStyle/>
                    <a:p>
                      <a:pPr algn="ctr" rtl="0" fontAlgn="t">
                        <a:buNone/>
                      </a:pPr>
                      <a:r>
                        <a:rPr lang="es-CO" sz="1800" b="0" u="none" strike="noStrike">
                          <a:solidFill>
                            <a:srgbClr val="000000"/>
                          </a:solidFill>
                          <a:effectLst/>
                        </a:rPr>
                        <a:t>Usuario (cliente)</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Web/App</a:t>
                      </a:r>
                      <a:endParaRPr lang="es-CO" sz="3600">
                        <a:effectLst/>
                      </a:endParaRPr>
                    </a:p>
                  </a:txBody>
                  <a:tcPr marL="39597" marR="39597" marT="39597" marB="39597"/>
                </a:tc>
                <a:tc>
                  <a:txBody>
                    <a:bodyPr/>
                    <a:lstStyle/>
                    <a:p>
                      <a:pPr algn="ctr" rtl="0" fontAlgn="t">
                        <a:buNone/>
                      </a:pPr>
                      <a:r>
                        <a:rPr lang="es-MX" sz="1800" b="0" u="none" strike="noStrike">
                          <a:solidFill>
                            <a:srgbClr val="000000"/>
                          </a:solidFill>
                          <a:effectLst/>
                        </a:rPr>
                        <a:t>Inicia solicitudes hacia el sistema</a:t>
                      </a:r>
                      <a:endParaRPr lang="es-MX" sz="3600">
                        <a:effectLst/>
                      </a:endParaRPr>
                    </a:p>
                  </a:txBody>
                  <a:tcPr marL="39597" marR="39597" marT="39597" marB="39597"/>
                </a:tc>
                <a:extLst>
                  <a:ext uri="{0D108BD9-81ED-4DB2-BD59-A6C34878D82A}">
                    <a16:rowId xmlns:a16="http://schemas.microsoft.com/office/drawing/2014/main" val="580249451"/>
                  </a:ext>
                </a:extLst>
              </a:tr>
              <a:tr h="304899">
                <a:tc>
                  <a:txBody>
                    <a:bodyPr/>
                    <a:lstStyle/>
                    <a:p>
                      <a:pPr algn="ctr" rtl="0" fontAlgn="t">
                        <a:buNone/>
                      </a:pPr>
                      <a:r>
                        <a:rPr lang="es-CO" sz="1800" b="0" u="none" strike="noStrike">
                          <a:solidFill>
                            <a:srgbClr val="000000"/>
                          </a:solidFill>
                          <a:effectLst/>
                        </a:rPr>
                        <a:t>Web/App</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API Gateway</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Se comunica directamente para consumir funcionalidades</a:t>
                      </a:r>
                      <a:endParaRPr lang="es-CO" sz="3600">
                        <a:effectLst/>
                      </a:endParaRPr>
                    </a:p>
                  </a:txBody>
                  <a:tcPr marL="39597" marR="39597" marT="39597" marB="39597"/>
                </a:tc>
                <a:extLst>
                  <a:ext uri="{0D108BD9-81ED-4DB2-BD59-A6C34878D82A}">
                    <a16:rowId xmlns:a16="http://schemas.microsoft.com/office/drawing/2014/main" val="522471910"/>
                  </a:ext>
                </a:extLst>
              </a:tr>
              <a:tr h="304899">
                <a:tc>
                  <a:txBody>
                    <a:bodyPr/>
                    <a:lstStyle/>
                    <a:p>
                      <a:pPr algn="ctr" rtl="0" fontAlgn="t">
                        <a:buNone/>
                      </a:pPr>
                      <a:r>
                        <a:rPr lang="es-CO" sz="1800" b="0" u="none" strike="noStrike">
                          <a:solidFill>
                            <a:srgbClr val="000000"/>
                          </a:solidFill>
                          <a:effectLst/>
                        </a:rPr>
                        <a:t>API Gateway</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Auth Middleware</a:t>
                      </a:r>
                      <a:endParaRPr lang="es-CO" sz="3600">
                        <a:effectLst/>
                      </a:endParaRPr>
                    </a:p>
                  </a:txBody>
                  <a:tcPr marL="39597" marR="39597" marT="39597" marB="39597"/>
                </a:tc>
                <a:tc>
                  <a:txBody>
                    <a:bodyPr/>
                    <a:lstStyle/>
                    <a:p>
                      <a:pPr algn="ctr" rtl="0" fontAlgn="t">
                        <a:buNone/>
                      </a:pPr>
                      <a:r>
                        <a:rPr lang="es-MX" sz="1800" b="0" u="none" strike="noStrike">
                          <a:solidFill>
                            <a:srgbClr val="000000"/>
                          </a:solidFill>
                          <a:effectLst/>
                        </a:rPr>
                        <a:t>Maneja autenticación JWT y control de acceso por roles</a:t>
                      </a:r>
                      <a:endParaRPr lang="es-MX" sz="3600">
                        <a:effectLst/>
                      </a:endParaRPr>
                    </a:p>
                  </a:txBody>
                  <a:tcPr marL="39597" marR="39597" marT="39597" marB="39597"/>
                </a:tc>
                <a:extLst>
                  <a:ext uri="{0D108BD9-81ED-4DB2-BD59-A6C34878D82A}">
                    <a16:rowId xmlns:a16="http://schemas.microsoft.com/office/drawing/2014/main" val="3057647102"/>
                  </a:ext>
                </a:extLst>
              </a:tr>
              <a:tr h="197986">
                <a:tc>
                  <a:txBody>
                    <a:bodyPr/>
                    <a:lstStyle/>
                    <a:p>
                      <a:pPr algn="ctr" rtl="0" fontAlgn="t">
                        <a:buNone/>
                      </a:pPr>
                      <a:r>
                        <a:rPr lang="es-CO" sz="1800" b="0" u="none" strike="noStrike">
                          <a:solidFill>
                            <a:srgbClr val="000000"/>
                          </a:solidFill>
                          <a:effectLst/>
                        </a:rPr>
                        <a:t>API Gateway</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Rate Limiter</a:t>
                      </a:r>
                      <a:endParaRPr lang="es-CO" sz="3600">
                        <a:effectLst/>
                      </a:endParaRPr>
                    </a:p>
                  </a:txBody>
                  <a:tcPr marL="39597" marR="39597" marT="39597" marB="39597"/>
                </a:tc>
                <a:tc>
                  <a:txBody>
                    <a:bodyPr/>
                    <a:lstStyle/>
                    <a:p>
                      <a:pPr algn="ctr" rtl="0" fontAlgn="t">
                        <a:buNone/>
                      </a:pPr>
                      <a:r>
                        <a:rPr lang="es-MX" sz="1800" b="0" u="none" strike="noStrike">
                          <a:solidFill>
                            <a:srgbClr val="000000"/>
                          </a:solidFill>
                          <a:effectLst/>
                        </a:rPr>
                        <a:t>Controla el tráfico por usuario o revendedor</a:t>
                      </a:r>
                      <a:endParaRPr lang="es-MX" sz="3600">
                        <a:effectLst/>
                      </a:endParaRPr>
                    </a:p>
                  </a:txBody>
                  <a:tcPr marL="39597" marR="39597" marT="39597" marB="39597"/>
                </a:tc>
                <a:extLst>
                  <a:ext uri="{0D108BD9-81ED-4DB2-BD59-A6C34878D82A}">
                    <a16:rowId xmlns:a16="http://schemas.microsoft.com/office/drawing/2014/main" val="374640946"/>
                  </a:ext>
                </a:extLst>
              </a:tr>
              <a:tr h="304899">
                <a:tc>
                  <a:txBody>
                    <a:bodyPr/>
                    <a:lstStyle/>
                    <a:p>
                      <a:pPr algn="ctr" rtl="0" fontAlgn="t">
                        <a:buNone/>
                      </a:pPr>
                      <a:r>
                        <a:rPr lang="es-CO" sz="1800" b="0" u="none" strike="noStrike">
                          <a:solidFill>
                            <a:srgbClr val="000000"/>
                          </a:solidFill>
                          <a:effectLst/>
                        </a:rPr>
                        <a:t>API Gateway</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Todos los microservicios</a:t>
                      </a:r>
                      <a:endParaRPr lang="es-CO" sz="3600">
                        <a:effectLst/>
                      </a:endParaRPr>
                    </a:p>
                  </a:txBody>
                  <a:tcPr marL="39597" marR="39597" marT="39597" marB="39597"/>
                </a:tc>
                <a:tc>
                  <a:txBody>
                    <a:bodyPr/>
                    <a:lstStyle/>
                    <a:p>
                      <a:pPr algn="ctr" rtl="0" fontAlgn="t">
                        <a:buNone/>
                      </a:pPr>
                      <a:r>
                        <a:rPr lang="es-MX" sz="1800" b="0" u="none" strike="noStrike">
                          <a:solidFill>
                            <a:srgbClr val="000000"/>
                          </a:solidFill>
                          <a:effectLst/>
                        </a:rPr>
                        <a:t>Enruta solicitudes hacia los microservicios específicos</a:t>
                      </a:r>
                      <a:endParaRPr lang="es-MX" sz="3600">
                        <a:effectLst/>
                      </a:endParaRPr>
                    </a:p>
                  </a:txBody>
                  <a:tcPr marL="39597" marR="39597" marT="39597" marB="39597"/>
                </a:tc>
                <a:extLst>
                  <a:ext uri="{0D108BD9-81ED-4DB2-BD59-A6C34878D82A}">
                    <a16:rowId xmlns:a16="http://schemas.microsoft.com/office/drawing/2014/main" val="908087190"/>
                  </a:ext>
                </a:extLst>
              </a:tr>
              <a:tr h="197986">
                <a:tc>
                  <a:txBody>
                    <a:bodyPr/>
                    <a:lstStyle/>
                    <a:p>
                      <a:pPr algn="ctr" rtl="0" fontAlgn="t">
                        <a:buNone/>
                      </a:pPr>
                      <a:r>
                        <a:rPr lang="es-CO" sz="1800" b="0" u="none" strike="noStrike">
                          <a:solidFill>
                            <a:srgbClr val="000000"/>
                          </a:solidFill>
                          <a:effectLst/>
                        </a:rPr>
                        <a:t>Purchase Service</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Notification Service</a:t>
                      </a:r>
                      <a:endParaRPr lang="es-CO" sz="3600">
                        <a:effectLst/>
                      </a:endParaRPr>
                    </a:p>
                  </a:txBody>
                  <a:tcPr marL="39597" marR="39597" marT="39597" marB="39597"/>
                </a:tc>
                <a:tc>
                  <a:txBody>
                    <a:bodyPr/>
                    <a:lstStyle/>
                    <a:p>
                      <a:pPr algn="ctr" rtl="0" fontAlgn="t">
                        <a:buNone/>
                      </a:pPr>
                      <a:r>
                        <a:rPr lang="es-MX" sz="1800" b="0" u="none" strike="noStrike">
                          <a:solidFill>
                            <a:srgbClr val="000000"/>
                          </a:solidFill>
                          <a:effectLst/>
                        </a:rPr>
                        <a:t>Emite notificaciones luego de compra</a:t>
                      </a:r>
                      <a:endParaRPr lang="es-MX" sz="3600">
                        <a:effectLst/>
                      </a:endParaRPr>
                    </a:p>
                  </a:txBody>
                  <a:tcPr marL="39597" marR="39597" marT="39597" marB="39597"/>
                </a:tc>
                <a:extLst>
                  <a:ext uri="{0D108BD9-81ED-4DB2-BD59-A6C34878D82A}">
                    <a16:rowId xmlns:a16="http://schemas.microsoft.com/office/drawing/2014/main" val="1980324530"/>
                  </a:ext>
                </a:extLst>
              </a:tr>
              <a:tr h="197986">
                <a:tc>
                  <a:txBody>
                    <a:bodyPr/>
                    <a:lstStyle/>
                    <a:p>
                      <a:pPr algn="ctr" rtl="0" fontAlgn="t">
                        <a:buNone/>
                      </a:pPr>
                      <a:r>
                        <a:rPr lang="es-CO" sz="1800" b="0" u="none" strike="noStrike">
                          <a:solidFill>
                            <a:srgbClr val="000000"/>
                          </a:solidFill>
                          <a:effectLst/>
                        </a:rPr>
                        <a:t>Purchase Service</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Commission Service</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Calcula la comisión correspondiente</a:t>
                      </a:r>
                      <a:endParaRPr lang="es-CO" sz="3600">
                        <a:effectLst/>
                      </a:endParaRPr>
                    </a:p>
                  </a:txBody>
                  <a:tcPr marL="39597" marR="39597" marT="39597" marB="39597"/>
                </a:tc>
                <a:extLst>
                  <a:ext uri="{0D108BD9-81ED-4DB2-BD59-A6C34878D82A}">
                    <a16:rowId xmlns:a16="http://schemas.microsoft.com/office/drawing/2014/main" val="1158025557"/>
                  </a:ext>
                </a:extLst>
              </a:tr>
              <a:tr h="197986">
                <a:tc>
                  <a:txBody>
                    <a:bodyPr/>
                    <a:lstStyle/>
                    <a:p>
                      <a:pPr algn="ctr" rtl="0" fontAlgn="t">
                        <a:buNone/>
                      </a:pPr>
                      <a:r>
                        <a:rPr lang="es-CO" sz="1800" b="0" u="none" strike="noStrike">
                          <a:solidFill>
                            <a:srgbClr val="000000"/>
                          </a:solidFill>
                          <a:effectLst/>
                        </a:rPr>
                        <a:t>Purchase Service</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Payment Service</a:t>
                      </a:r>
                      <a:endParaRPr lang="es-CO" sz="3600">
                        <a:effectLst/>
                      </a:endParaRPr>
                    </a:p>
                  </a:txBody>
                  <a:tcPr marL="39597" marR="39597" marT="39597" marB="39597"/>
                </a:tc>
                <a:tc>
                  <a:txBody>
                    <a:bodyPr/>
                    <a:lstStyle/>
                    <a:p>
                      <a:pPr algn="ctr" rtl="0" fontAlgn="t">
                        <a:buNone/>
                      </a:pPr>
                      <a:r>
                        <a:rPr lang="es-MX" sz="1800" b="0" u="none" strike="noStrike">
                          <a:solidFill>
                            <a:srgbClr val="000000"/>
                          </a:solidFill>
                          <a:effectLst/>
                        </a:rPr>
                        <a:t>Gestiona el proceso de pago</a:t>
                      </a:r>
                      <a:endParaRPr lang="es-MX" sz="3600">
                        <a:effectLst/>
                      </a:endParaRPr>
                    </a:p>
                  </a:txBody>
                  <a:tcPr marL="39597" marR="39597" marT="39597" marB="39597"/>
                </a:tc>
                <a:extLst>
                  <a:ext uri="{0D108BD9-81ED-4DB2-BD59-A6C34878D82A}">
                    <a16:rowId xmlns:a16="http://schemas.microsoft.com/office/drawing/2014/main" val="3879968783"/>
                  </a:ext>
                </a:extLst>
              </a:tr>
              <a:tr h="304899">
                <a:tc>
                  <a:txBody>
                    <a:bodyPr/>
                    <a:lstStyle/>
                    <a:p>
                      <a:pPr algn="ctr" rtl="0" fontAlgn="t">
                        <a:buNone/>
                      </a:pPr>
                      <a:r>
                        <a:rPr lang="es-CO" sz="1800" b="0" u="none" strike="noStrike">
                          <a:solidFill>
                            <a:srgbClr val="000000"/>
                          </a:solidFill>
                          <a:effectLst/>
                        </a:rPr>
                        <a:t>Payment Service</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Administrative Service</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Informa eventos críticos o de fraude</a:t>
                      </a:r>
                      <a:endParaRPr lang="es-CO" sz="3600">
                        <a:effectLst/>
                      </a:endParaRPr>
                    </a:p>
                  </a:txBody>
                  <a:tcPr marL="39597" marR="39597" marT="39597" marB="39597"/>
                </a:tc>
                <a:extLst>
                  <a:ext uri="{0D108BD9-81ED-4DB2-BD59-A6C34878D82A}">
                    <a16:rowId xmlns:a16="http://schemas.microsoft.com/office/drawing/2014/main" val="3451204962"/>
                  </a:ext>
                </a:extLst>
              </a:tr>
              <a:tr h="304899">
                <a:tc>
                  <a:txBody>
                    <a:bodyPr/>
                    <a:lstStyle/>
                    <a:p>
                      <a:pPr algn="ctr" rtl="0" fontAlgn="t">
                        <a:buNone/>
                      </a:pPr>
                      <a:r>
                        <a:rPr lang="es-CO" sz="1800" b="0" u="none" strike="noStrike">
                          <a:solidFill>
                            <a:srgbClr val="000000"/>
                          </a:solidFill>
                          <a:effectLst/>
                        </a:rPr>
                        <a:t>Catalog Service</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Redis Cache</a:t>
                      </a:r>
                      <a:endParaRPr lang="es-CO" sz="3600">
                        <a:effectLst/>
                      </a:endParaRPr>
                    </a:p>
                  </a:txBody>
                  <a:tcPr marL="39597" marR="39597" marT="39597" marB="39597"/>
                </a:tc>
                <a:tc>
                  <a:txBody>
                    <a:bodyPr/>
                    <a:lstStyle/>
                    <a:p>
                      <a:pPr algn="ctr" rtl="0" fontAlgn="t">
                        <a:buNone/>
                      </a:pPr>
                      <a:r>
                        <a:rPr lang="es-MX" sz="1800" b="0" u="none" strike="noStrike">
                          <a:solidFill>
                            <a:srgbClr val="000000"/>
                          </a:solidFill>
                          <a:effectLst/>
                        </a:rPr>
                        <a:t>Usa cacheo para mejorar la consulta de tiquetes</a:t>
                      </a:r>
                      <a:endParaRPr lang="es-MX" sz="3600">
                        <a:effectLst/>
                      </a:endParaRPr>
                    </a:p>
                  </a:txBody>
                  <a:tcPr marL="39597" marR="39597" marT="39597" marB="39597"/>
                </a:tc>
                <a:extLst>
                  <a:ext uri="{0D108BD9-81ED-4DB2-BD59-A6C34878D82A}">
                    <a16:rowId xmlns:a16="http://schemas.microsoft.com/office/drawing/2014/main" val="2863090884"/>
                  </a:ext>
                </a:extLst>
              </a:tr>
              <a:tr h="197986">
                <a:tc>
                  <a:txBody>
                    <a:bodyPr/>
                    <a:lstStyle/>
                    <a:p>
                      <a:pPr algn="ctr" rtl="0" fontAlgn="t">
                        <a:buNone/>
                      </a:pPr>
                      <a:r>
                        <a:rPr lang="es-CO" sz="1800" b="0" u="none" strike="noStrike">
                          <a:solidFill>
                            <a:srgbClr val="000000"/>
                          </a:solidFill>
                          <a:effectLst/>
                        </a:rPr>
                        <a:t>Catalog Service</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Amazon RDS</a:t>
                      </a:r>
                      <a:endParaRPr lang="es-CO" sz="3600">
                        <a:effectLst/>
                      </a:endParaRPr>
                    </a:p>
                  </a:txBody>
                  <a:tcPr marL="39597" marR="39597" marT="39597" marB="39597"/>
                </a:tc>
                <a:tc>
                  <a:txBody>
                    <a:bodyPr/>
                    <a:lstStyle/>
                    <a:p>
                      <a:pPr algn="ctr" rtl="0" fontAlgn="t">
                        <a:buNone/>
                      </a:pPr>
                      <a:r>
                        <a:rPr lang="es-MX" sz="1800" b="0" u="none" strike="noStrike">
                          <a:solidFill>
                            <a:srgbClr val="000000"/>
                          </a:solidFill>
                          <a:effectLst/>
                        </a:rPr>
                        <a:t>Lee y escribe datos persistentes</a:t>
                      </a:r>
                      <a:endParaRPr lang="es-MX" sz="3600">
                        <a:effectLst/>
                      </a:endParaRPr>
                    </a:p>
                  </a:txBody>
                  <a:tcPr marL="39597" marR="39597" marT="39597" marB="39597"/>
                </a:tc>
                <a:extLst>
                  <a:ext uri="{0D108BD9-81ED-4DB2-BD59-A6C34878D82A}">
                    <a16:rowId xmlns:a16="http://schemas.microsoft.com/office/drawing/2014/main" val="4156214478"/>
                  </a:ext>
                </a:extLst>
              </a:tr>
              <a:tr h="197986">
                <a:tc>
                  <a:txBody>
                    <a:bodyPr/>
                    <a:lstStyle/>
                    <a:p>
                      <a:pPr algn="ctr" rtl="0" fontAlgn="t">
                        <a:buNone/>
                      </a:pPr>
                      <a:r>
                        <a:rPr lang="es-CO" sz="1800" b="0" u="none" strike="noStrike">
                          <a:solidFill>
                            <a:srgbClr val="000000"/>
                          </a:solidFill>
                          <a:effectLst/>
                        </a:rPr>
                        <a:t>Purchase Service</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AWS SQS</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Emite eventos de compra asincrónicos</a:t>
                      </a:r>
                      <a:endParaRPr lang="es-CO" sz="3600">
                        <a:effectLst/>
                      </a:endParaRPr>
                    </a:p>
                  </a:txBody>
                  <a:tcPr marL="39597" marR="39597" marT="39597" marB="39597"/>
                </a:tc>
                <a:extLst>
                  <a:ext uri="{0D108BD9-81ED-4DB2-BD59-A6C34878D82A}">
                    <a16:rowId xmlns:a16="http://schemas.microsoft.com/office/drawing/2014/main" val="3460814265"/>
                  </a:ext>
                </a:extLst>
              </a:tr>
              <a:tr h="197986">
                <a:tc>
                  <a:txBody>
                    <a:bodyPr/>
                    <a:lstStyle/>
                    <a:p>
                      <a:pPr algn="ctr" rtl="0" fontAlgn="t">
                        <a:buNone/>
                      </a:pPr>
                      <a:r>
                        <a:rPr lang="es-CO" sz="1800" b="0" u="none" strike="noStrike">
                          <a:solidFill>
                            <a:srgbClr val="000000"/>
                          </a:solidFill>
                          <a:effectLst/>
                        </a:rPr>
                        <a:t>Payment Service</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AWS SQS</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Emite eventos relacionados con pagos</a:t>
                      </a:r>
                      <a:endParaRPr lang="es-CO" sz="3600">
                        <a:effectLst/>
                      </a:endParaRPr>
                    </a:p>
                  </a:txBody>
                  <a:tcPr marL="39597" marR="39597" marT="39597" marB="39597"/>
                </a:tc>
                <a:extLst>
                  <a:ext uri="{0D108BD9-81ED-4DB2-BD59-A6C34878D82A}">
                    <a16:rowId xmlns:a16="http://schemas.microsoft.com/office/drawing/2014/main" val="4097038911"/>
                  </a:ext>
                </a:extLst>
              </a:tr>
              <a:tr h="304899">
                <a:tc>
                  <a:txBody>
                    <a:bodyPr/>
                    <a:lstStyle/>
                    <a:p>
                      <a:pPr algn="ctr" rtl="0" fontAlgn="t">
                        <a:buNone/>
                      </a:pPr>
                      <a:r>
                        <a:rPr lang="es-CO" sz="1800" b="0" u="none" strike="noStrike">
                          <a:solidFill>
                            <a:srgbClr val="000000"/>
                          </a:solidFill>
                          <a:effectLst/>
                        </a:rPr>
                        <a:t>Notification Service</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AWS SNS</a:t>
                      </a:r>
                      <a:endParaRPr lang="es-CO" sz="3600">
                        <a:effectLst/>
                      </a:endParaRPr>
                    </a:p>
                  </a:txBody>
                  <a:tcPr marL="39597" marR="39597" marT="39597" marB="39597"/>
                </a:tc>
                <a:tc>
                  <a:txBody>
                    <a:bodyPr/>
                    <a:lstStyle/>
                    <a:p>
                      <a:pPr algn="ctr" rtl="0" fontAlgn="t">
                        <a:buNone/>
                      </a:pPr>
                      <a:r>
                        <a:rPr lang="es-MX" sz="1800" b="0" u="none" strike="noStrike">
                          <a:solidFill>
                            <a:srgbClr val="000000"/>
                          </a:solidFill>
                          <a:effectLst/>
                        </a:rPr>
                        <a:t>Publica notificaciones hacia clientes o sistemas externos</a:t>
                      </a:r>
                      <a:endParaRPr lang="es-MX" sz="3600">
                        <a:effectLst/>
                      </a:endParaRPr>
                    </a:p>
                  </a:txBody>
                  <a:tcPr marL="39597" marR="39597" marT="39597" marB="39597"/>
                </a:tc>
                <a:extLst>
                  <a:ext uri="{0D108BD9-81ED-4DB2-BD59-A6C34878D82A}">
                    <a16:rowId xmlns:a16="http://schemas.microsoft.com/office/drawing/2014/main" val="1512976575"/>
                  </a:ext>
                </a:extLst>
              </a:tr>
              <a:tr h="304899">
                <a:tc>
                  <a:txBody>
                    <a:bodyPr/>
                    <a:lstStyle/>
                    <a:p>
                      <a:pPr algn="ctr" rtl="0" fontAlgn="t">
                        <a:buNone/>
                      </a:pPr>
                      <a:r>
                        <a:rPr lang="es-CO" sz="1800" b="0" u="none" strike="noStrike">
                          <a:solidFill>
                            <a:srgbClr val="000000"/>
                          </a:solidFill>
                          <a:effectLst/>
                        </a:rPr>
                        <a:t>Commission Service</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AWS SQS</a:t>
                      </a:r>
                      <a:endParaRPr lang="es-CO" sz="3600">
                        <a:effectLst/>
                      </a:endParaRPr>
                    </a:p>
                  </a:txBody>
                  <a:tcPr marL="39597" marR="39597" marT="39597" marB="39597"/>
                </a:tc>
                <a:tc>
                  <a:txBody>
                    <a:bodyPr/>
                    <a:lstStyle/>
                    <a:p>
                      <a:pPr algn="ctr" rtl="0" fontAlgn="t">
                        <a:buNone/>
                      </a:pPr>
                      <a:r>
                        <a:rPr lang="es-MX" sz="1800" b="0" u="none" strike="noStrike">
                          <a:solidFill>
                            <a:srgbClr val="000000"/>
                          </a:solidFill>
                          <a:effectLst/>
                        </a:rPr>
                        <a:t>Escucha eventos para procesar comisiones</a:t>
                      </a:r>
                      <a:endParaRPr lang="es-MX" sz="3600">
                        <a:effectLst/>
                      </a:endParaRPr>
                    </a:p>
                  </a:txBody>
                  <a:tcPr marL="39597" marR="39597" marT="39597" marB="39597"/>
                </a:tc>
                <a:extLst>
                  <a:ext uri="{0D108BD9-81ED-4DB2-BD59-A6C34878D82A}">
                    <a16:rowId xmlns:a16="http://schemas.microsoft.com/office/drawing/2014/main" val="1481327498"/>
                  </a:ext>
                </a:extLst>
              </a:tr>
              <a:tr h="304899">
                <a:tc>
                  <a:txBody>
                    <a:bodyPr/>
                    <a:lstStyle/>
                    <a:p>
                      <a:pPr algn="ctr" rtl="0" fontAlgn="t">
                        <a:buNone/>
                      </a:pPr>
                      <a:r>
                        <a:rPr lang="es-CO" sz="1800" b="0" u="none" strike="noStrike">
                          <a:solidFill>
                            <a:srgbClr val="000000"/>
                          </a:solidFill>
                          <a:effectLst/>
                        </a:rPr>
                        <a:t>Grafana + CloudWatch</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Microservicios</a:t>
                      </a:r>
                      <a:endParaRPr lang="es-CO" sz="3600">
                        <a:effectLst/>
                      </a:endParaRPr>
                    </a:p>
                  </a:txBody>
                  <a:tcPr marL="39597" marR="39597" marT="39597" marB="39597"/>
                </a:tc>
                <a:tc>
                  <a:txBody>
                    <a:bodyPr/>
                    <a:lstStyle/>
                    <a:p>
                      <a:pPr algn="ctr" rtl="0" fontAlgn="t">
                        <a:buNone/>
                      </a:pPr>
                      <a:r>
                        <a:rPr lang="es-MX" sz="1800" b="0" u="none" strike="noStrike">
                          <a:solidFill>
                            <a:srgbClr val="000000"/>
                          </a:solidFill>
                          <a:effectLst/>
                        </a:rPr>
                        <a:t>Monitorea métricas, alertas y registros</a:t>
                      </a:r>
                      <a:endParaRPr lang="es-MX" sz="3600">
                        <a:effectLst/>
                      </a:endParaRPr>
                    </a:p>
                  </a:txBody>
                  <a:tcPr marL="39597" marR="39597" marT="39597" marB="39597"/>
                </a:tc>
                <a:extLst>
                  <a:ext uri="{0D108BD9-81ED-4DB2-BD59-A6C34878D82A}">
                    <a16:rowId xmlns:a16="http://schemas.microsoft.com/office/drawing/2014/main" val="4267494848"/>
                  </a:ext>
                </a:extLst>
              </a:tr>
              <a:tr h="304899">
                <a:tc>
                  <a:txBody>
                    <a:bodyPr/>
                    <a:lstStyle/>
                    <a:p>
                      <a:pPr algn="ctr" rtl="0" fontAlgn="t">
                        <a:buNone/>
                      </a:pPr>
                      <a:r>
                        <a:rPr lang="es-CO" sz="1800" b="0" u="none" strike="noStrike">
                          <a:solidFill>
                            <a:srgbClr val="000000"/>
                          </a:solidFill>
                          <a:effectLst/>
                        </a:rPr>
                        <a:t>AWS App Mesh</a:t>
                      </a:r>
                      <a:endParaRPr lang="es-CO" sz="3600">
                        <a:effectLst/>
                      </a:endParaRPr>
                    </a:p>
                  </a:txBody>
                  <a:tcPr marL="39597" marR="39597" marT="39597" marB="39597"/>
                </a:tc>
                <a:tc>
                  <a:txBody>
                    <a:bodyPr/>
                    <a:lstStyle/>
                    <a:p>
                      <a:pPr algn="ctr" rtl="0" fontAlgn="t">
                        <a:buNone/>
                      </a:pPr>
                      <a:r>
                        <a:rPr lang="es-CO" sz="1800" b="0" u="none" strike="noStrike">
                          <a:solidFill>
                            <a:srgbClr val="000000"/>
                          </a:solidFill>
                          <a:effectLst/>
                        </a:rPr>
                        <a:t>Microservicios</a:t>
                      </a:r>
                      <a:endParaRPr lang="es-CO" sz="3600">
                        <a:effectLst/>
                      </a:endParaRPr>
                    </a:p>
                  </a:txBody>
                  <a:tcPr marL="39597" marR="39597" marT="39597" marB="39597"/>
                </a:tc>
                <a:tc>
                  <a:txBody>
                    <a:bodyPr/>
                    <a:lstStyle/>
                    <a:p>
                      <a:pPr algn="ctr" rtl="0" fontAlgn="t">
                        <a:buNone/>
                      </a:pPr>
                      <a:r>
                        <a:rPr lang="es-MX" sz="1800" b="0" u="none" strike="noStrike" dirty="0">
                          <a:solidFill>
                            <a:srgbClr val="000000"/>
                          </a:solidFill>
                          <a:effectLst/>
                        </a:rPr>
                        <a:t>Orquesta llamadas internas seguras y observables</a:t>
                      </a:r>
                      <a:endParaRPr lang="es-MX" sz="3600" dirty="0">
                        <a:effectLst/>
                      </a:endParaRPr>
                    </a:p>
                  </a:txBody>
                  <a:tcPr marL="39597" marR="39597" marT="39597" marB="39597"/>
                </a:tc>
                <a:extLst>
                  <a:ext uri="{0D108BD9-81ED-4DB2-BD59-A6C34878D82A}">
                    <a16:rowId xmlns:a16="http://schemas.microsoft.com/office/drawing/2014/main" val="1226040567"/>
                  </a:ext>
                </a:extLst>
              </a:tr>
            </a:tbl>
          </a:graphicData>
        </a:graphic>
      </p:graphicFrame>
      <p:sp>
        <p:nvSpPr>
          <p:cNvPr id="5" name="Rectangle 1">
            <a:extLst>
              <a:ext uri="{FF2B5EF4-FFF2-40B4-BE49-F238E27FC236}">
                <a16:creationId xmlns:a16="http://schemas.microsoft.com/office/drawing/2014/main" id="{AA05DE8B-7562-4FF4-EF77-8AA386E0C787}"/>
              </a:ext>
            </a:extLst>
          </p:cNvPr>
          <p:cNvSpPr>
            <a:spLocks noChangeArrowheads="1"/>
          </p:cNvSpPr>
          <p:nvPr/>
        </p:nvSpPr>
        <p:spPr bwMode="auto">
          <a:xfrm>
            <a:off x="2719388" y="160020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Tree>
    <p:extLst>
      <p:ext uri="{BB962C8B-B14F-4D97-AF65-F5344CB8AC3E}">
        <p14:creationId xmlns:p14="http://schemas.microsoft.com/office/powerpoint/2010/main" val="2118756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32E9E079-68C4-9AEA-E95F-814ABA0F7C52}"/>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29AF2EA7-6F9A-7D73-FAB3-4C9960F72640}"/>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7BB74439-E7EF-9912-CADF-4B0BE8A6962C}"/>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CDA32B68-BC53-20A4-0E57-847C1915F3D1}"/>
              </a:ext>
            </a:extLst>
          </p:cNvPr>
          <p:cNvSpPr txBox="1"/>
          <p:nvPr/>
        </p:nvSpPr>
        <p:spPr>
          <a:xfrm>
            <a:off x="990600" y="1082676"/>
            <a:ext cx="4369847" cy="1661993"/>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VISTA DE PROCESOS</a:t>
            </a:r>
          </a:p>
        </p:txBody>
      </p:sp>
      <p:sp>
        <p:nvSpPr>
          <p:cNvPr id="8" name="TextBox 3">
            <a:extLst>
              <a:ext uri="{FF2B5EF4-FFF2-40B4-BE49-F238E27FC236}">
                <a16:creationId xmlns:a16="http://schemas.microsoft.com/office/drawing/2014/main" id="{C1DFC270-07E6-2AD3-B0E1-228290553BF5}"/>
              </a:ext>
            </a:extLst>
          </p:cNvPr>
          <p:cNvSpPr txBox="1"/>
          <p:nvPr/>
        </p:nvSpPr>
        <p:spPr>
          <a:xfrm>
            <a:off x="5715000" y="389334"/>
            <a:ext cx="12200554" cy="2769989"/>
          </a:xfrm>
          <a:prstGeom prst="rect">
            <a:avLst/>
          </a:prstGeom>
        </p:spPr>
        <p:txBody>
          <a:bodyPr wrap="square" lIns="0" tIns="0" rIns="0" bIns="0" rtlCol="0" anchor="t">
            <a:spAutoFit/>
          </a:bodyPr>
          <a:lstStyle/>
          <a:p>
            <a:pPr algn="just"/>
            <a:r>
              <a:rPr lang="es-MX" sz="2000" dirty="0"/>
              <a:t>Este diagrama de secuencia representa el flujo completo de una compra de tiquete por parte de un revendedor, asegurando la autenticación segura, la validación de disponibilidad, la prevención de doble compra y la comunicación asincrónica de eventos a otros servicios. Inicia con la autenticación mediante JWT a través del API Gateway y el </a:t>
            </a:r>
            <a:r>
              <a:rPr lang="es-MX" sz="2000" dirty="0" err="1"/>
              <a:t>Auth</a:t>
            </a:r>
            <a:r>
              <a:rPr lang="es-MX" sz="2000" dirty="0"/>
              <a:t> </a:t>
            </a:r>
            <a:r>
              <a:rPr lang="es-MX" sz="2000" dirty="0" err="1"/>
              <a:t>Service</a:t>
            </a:r>
            <a:r>
              <a:rPr lang="es-MX" sz="2000" dirty="0"/>
              <a:t>. Luego, el </a:t>
            </a:r>
            <a:r>
              <a:rPr lang="es-MX" sz="2000" dirty="0" err="1"/>
              <a:t>Purchase</a:t>
            </a:r>
            <a:r>
              <a:rPr lang="es-MX" sz="2000" dirty="0"/>
              <a:t> </a:t>
            </a:r>
            <a:r>
              <a:rPr lang="es-MX" sz="2000" dirty="0" err="1"/>
              <a:t>Service</a:t>
            </a:r>
            <a:r>
              <a:rPr lang="es-MX" sz="2000" dirty="0"/>
              <a:t> verifica la disponibilidad del tiquete en el </a:t>
            </a:r>
            <a:r>
              <a:rPr lang="es-MX" sz="2000" dirty="0" err="1"/>
              <a:t>Catalog</a:t>
            </a:r>
            <a:r>
              <a:rPr lang="es-MX" sz="2000" dirty="0"/>
              <a:t> </a:t>
            </a:r>
            <a:r>
              <a:rPr lang="es-MX" sz="2000" dirty="0" err="1"/>
              <a:t>Service</a:t>
            </a:r>
            <a:r>
              <a:rPr lang="es-MX" sz="2000" dirty="0"/>
              <a:t>, que a su vez consulta Redis como caché. Si el tiquete está disponible, se bloquea temporalmente el stock y se emite un evento de "</a:t>
            </a:r>
            <a:r>
              <a:rPr lang="es-MX" sz="2000" dirty="0" err="1"/>
              <a:t>CompraIniciada</a:t>
            </a:r>
            <a:r>
              <a:rPr lang="es-MX" sz="2000" dirty="0"/>
              <a:t>". Posteriormente, el </a:t>
            </a:r>
            <a:r>
              <a:rPr lang="es-MX" sz="2000" dirty="0" err="1"/>
              <a:t>Payment</a:t>
            </a:r>
            <a:r>
              <a:rPr lang="es-MX" sz="2000" dirty="0"/>
              <a:t> </a:t>
            </a:r>
            <a:r>
              <a:rPr lang="es-MX" sz="2000" dirty="0" err="1"/>
              <a:t>Service</a:t>
            </a:r>
            <a:r>
              <a:rPr lang="es-MX" sz="2000" dirty="0"/>
              <a:t> procesa el pago y, si es exitoso, se confirma la compra y se emite un evento "</a:t>
            </a:r>
            <a:r>
              <a:rPr lang="es-MX" sz="2000" dirty="0" err="1"/>
              <a:t>CompraCompletada</a:t>
            </a:r>
            <a:r>
              <a:rPr lang="es-MX" sz="2000" dirty="0"/>
              <a:t>". Este evento es consumido por los servicios </a:t>
            </a:r>
            <a:r>
              <a:rPr lang="es-MX" sz="2000" dirty="0" err="1"/>
              <a:t>Notification</a:t>
            </a:r>
            <a:r>
              <a:rPr lang="es-MX" sz="2000" dirty="0"/>
              <a:t>, </a:t>
            </a:r>
            <a:r>
              <a:rPr lang="es-MX" sz="2000" dirty="0" err="1"/>
              <a:t>Commission</a:t>
            </a:r>
            <a:r>
              <a:rPr lang="es-MX" sz="2000" dirty="0"/>
              <a:t> y </a:t>
            </a:r>
            <a:r>
              <a:rPr lang="es-MX" sz="2000" dirty="0" err="1"/>
              <a:t>Catalog</a:t>
            </a:r>
            <a:r>
              <a:rPr lang="es-MX" sz="2000" dirty="0"/>
              <a:t>, que respectivamente notifican al usuario, calculan la comisión y actualizan el estado del tiquete. Finalmente, el revendedor recibe una notificación de éxito.</a:t>
            </a:r>
          </a:p>
        </p:txBody>
      </p:sp>
      <p:pic>
        <p:nvPicPr>
          <p:cNvPr id="5122" name="Picture 2">
            <a:extLst>
              <a:ext uri="{FF2B5EF4-FFF2-40B4-BE49-F238E27FC236}">
                <a16:creationId xmlns:a16="http://schemas.microsoft.com/office/drawing/2014/main" id="{D62F6D73-6E24-C75C-44CF-532116941A0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175523" y="3516189"/>
            <a:ext cx="11430000" cy="6172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02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1A5D86C0-33AD-6618-BAB2-49E6BE636538}"/>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5A0A4122-ED3A-3775-F530-684FEAB74CB5}"/>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917FEFAA-7344-E1A8-45ED-4BD2387417C5}"/>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ED08BE23-7941-52CF-869F-97F3002A6D23}"/>
              </a:ext>
            </a:extLst>
          </p:cNvPr>
          <p:cNvSpPr txBox="1"/>
          <p:nvPr/>
        </p:nvSpPr>
        <p:spPr>
          <a:xfrm>
            <a:off x="838200" y="447833"/>
            <a:ext cx="169926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CATÁLOGO DE ELEMENTOS Y RELACIONES</a:t>
            </a:r>
          </a:p>
        </p:txBody>
      </p:sp>
      <p:sp>
        <p:nvSpPr>
          <p:cNvPr id="3" name="Rectangle 1">
            <a:extLst>
              <a:ext uri="{FF2B5EF4-FFF2-40B4-BE49-F238E27FC236}">
                <a16:creationId xmlns:a16="http://schemas.microsoft.com/office/drawing/2014/main" id="{4BBAC75C-0378-C790-87BE-3C8EBE65879F}"/>
              </a:ext>
            </a:extLst>
          </p:cNvPr>
          <p:cNvSpPr>
            <a:spLocks noChangeArrowheads="1"/>
          </p:cNvSpPr>
          <p:nvPr/>
        </p:nvSpPr>
        <p:spPr bwMode="auto">
          <a:xfrm>
            <a:off x="2555875" y="160020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graphicFrame>
        <p:nvGraphicFramePr>
          <p:cNvPr id="2" name="Tabla 1">
            <a:extLst>
              <a:ext uri="{FF2B5EF4-FFF2-40B4-BE49-F238E27FC236}">
                <a16:creationId xmlns:a16="http://schemas.microsoft.com/office/drawing/2014/main" id="{49E4870B-8CF3-2F26-A230-E627440AE976}"/>
              </a:ext>
            </a:extLst>
          </p:cNvPr>
          <p:cNvGraphicFramePr>
            <a:graphicFrameLocks noGrp="1"/>
          </p:cNvGraphicFramePr>
          <p:nvPr>
            <p:extLst>
              <p:ext uri="{D42A27DB-BD31-4B8C-83A1-F6EECF244321}">
                <p14:modId xmlns:p14="http://schemas.microsoft.com/office/powerpoint/2010/main" val="2584232306"/>
              </p:ext>
            </p:extLst>
          </p:nvPr>
        </p:nvGraphicFramePr>
        <p:xfrm>
          <a:off x="2617447" y="2180910"/>
          <a:ext cx="13434105" cy="5925180"/>
        </p:xfrm>
        <a:graphic>
          <a:graphicData uri="http://schemas.openxmlformats.org/drawingml/2006/table">
            <a:tbl>
              <a:tblPr>
                <a:tableStyleId>{0505E3EF-67EA-436B-97B2-0124C06EBD24}</a:tableStyleId>
              </a:tblPr>
              <a:tblGrid>
                <a:gridCol w="2695379">
                  <a:extLst>
                    <a:ext uri="{9D8B030D-6E8A-4147-A177-3AD203B41FA5}">
                      <a16:colId xmlns:a16="http://schemas.microsoft.com/office/drawing/2014/main" val="3696759304"/>
                    </a:ext>
                  </a:extLst>
                </a:gridCol>
                <a:gridCol w="4192809">
                  <a:extLst>
                    <a:ext uri="{9D8B030D-6E8A-4147-A177-3AD203B41FA5}">
                      <a16:colId xmlns:a16="http://schemas.microsoft.com/office/drawing/2014/main" val="511865893"/>
                    </a:ext>
                  </a:extLst>
                </a:gridCol>
                <a:gridCol w="6545917">
                  <a:extLst>
                    <a:ext uri="{9D8B030D-6E8A-4147-A177-3AD203B41FA5}">
                      <a16:colId xmlns:a16="http://schemas.microsoft.com/office/drawing/2014/main" val="890348335"/>
                    </a:ext>
                  </a:extLst>
                </a:gridCol>
              </a:tblGrid>
              <a:tr h="301731">
                <a:tc>
                  <a:txBody>
                    <a:bodyPr/>
                    <a:lstStyle/>
                    <a:p>
                      <a:pPr algn="ctr" rtl="0" fontAlgn="t">
                        <a:buNone/>
                      </a:pPr>
                      <a:r>
                        <a:rPr lang="es-CO" sz="1800" b="1" u="none" strike="noStrike" dirty="0">
                          <a:solidFill>
                            <a:srgbClr val="000000"/>
                          </a:solidFill>
                          <a:effectLst/>
                        </a:rPr>
                        <a:t>Actor</a:t>
                      </a:r>
                      <a:endParaRPr lang="es-CO" sz="3600" dirty="0">
                        <a:effectLst/>
                      </a:endParaRPr>
                    </a:p>
                  </a:txBody>
                  <a:tcPr marL="60346" marR="60346" marT="60346" marB="60346">
                    <a:solidFill>
                      <a:srgbClr val="92D050"/>
                    </a:solidFill>
                  </a:tcPr>
                </a:tc>
                <a:tc>
                  <a:txBody>
                    <a:bodyPr/>
                    <a:lstStyle/>
                    <a:p>
                      <a:pPr algn="ctr" rtl="0" fontAlgn="t">
                        <a:buNone/>
                      </a:pPr>
                      <a:r>
                        <a:rPr lang="es-CO" sz="1800" b="1" u="none" strike="noStrike" dirty="0">
                          <a:solidFill>
                            <a:srgbClr val="000000"/>
                          </a:solidFill>
                          <a:effectLst/>
                        </a:rPr>
                        <a:t>Elemento UML</a:t>
                      </a:r>
                      <a:endParaRPr lang="es-CO" sz="3600" dirty="0">
                        <a:effectLst/>
                      </a:endParaRPr>
                    </a:p>
                  </a:txBody>
                  <a:tcPr marL="60346" marR="60346" marT="60346" marB="60346">
                    <a:solidFill>
                      <a:srgbClr val="92D050"/>
                    </a:solidFill>
                  </a:tcPr>
                </a:tc>
                <a:tc>
                  <a:txBody>
                    <a:bodyPr/>
                    <a:lstStyle/>
                    <a:p>
                      <a:pPr algn="ctr" rtl="0" fontAlgn="t">
                        <a:buNone/>
                      </a:pPr>
                      <a:r>
                        <a:rPr lang="es-CO" sz="1800" b="1" u="none" strike="noStrike" dirty="0">
                          <a:solidFill>
                            <a:srgbClr val="000000"/>
                          </a:solidFill>
                          <a:effectLst/>
                        </a:rPr>
                        <a:t>Relación</a:t>
                      </a:r>
                      <a:endParaRPr lang="es-CO" sz="3600" dirty="0">
                        <a:effectLst/>
                      </a:endParaRPr>
                    </a:p>
                  </a:txBody>
                  <a:tcPr marL="60346" marR="60346" marT="60346" marB="60346">
                    <a:solidFill>
                      <a:srgbClr val="92D050"/>
                    </a:solidFill>
                  </a:tcPr>
                </a:tc>
                <a:extLst>
                  <a:ext uri="{0D108BD9-81ED-4DB2-BD59-A6C34878D82A}">
                    <a16:rowId xmlns:a16="http://schemas.microsoft.com/office/drawing/2014/main" val="2878217510"/>
                  </a:ext>
                </a:extLst>
              </a:tr>
              <a:tr h="301731">
                <a:tc>
                  <a:txBody>
                    <a:bodyPr/>
                    <a:lstStyle/>
                    <a:p>
                      <a:pPr rtl="0" fontAlgn="t">
                        <a:buNone/>
                      </a:pPr>
                      <a:r>
                        <a:rPr lang="es-CO" sz="1800" b="0" u="none" strike="noStrike" dirty="0">
                          <a:solidFill>
                            <a:srgbClr val="000000"/>
                          </a:solidFill>
                          <a:effectLst/>
                        </a:rPr>
                        <a:t>Revendedor</a:t>
                      </a:r>
                      <a:endParaRPr lang="es-CO" sz="3600" dirty="0">
                        <a:effectLst/>
                      </a:endParaRPr>
                    </a:p>
                  </a:txBody>
                  <a:tcPr marL="60346" marR="60346" marT="60346" marB="60346"/>
                </a:tc>
                <a:tc>
                  <a:txBody>
                    <a:bodyPr/>
                    <a:lstStyle/>
                    <a:p>
                      <a:pPr rtl="0" fontAlgn="t">
                        <a:buNone/>
                      </a:pPr>
                      <a:r>
                        <a:rPr lang="es-CO" sz="1800" b="0" u="none" strike="noStrike">
                          <a:solidFill>
                            <a:srgbClr val="000000"/>
                          </a:solidFill>
                          <a:effectLst/>
                        </a:rPr>
                        <a:t>API Gateway</a:t>
                      </a:r>
                      <a:endParaRPr lang="es-CO" sz="3600">
                        <a:effectLst/>
                      </a:endParaRPr>
                    </a:p>
                  </a:txBody>
                  <a:tcPr marL="60346" marR="60346" marT="60346" marB="60346"/>
                </a:tc>
                <a:tc>
                  <a:txBody>
                    <a:bodyPr/>
                    <a:lstStyle/>
                    <a:p>
                      <a:pPr rtl="0" fontAlgn="t">
                        <a:buNone/>
                      </a:pPr>
                      <a:r>
                        <a:rPr lang="es-MX" sz="1800" b="0" u="none" strike="noStrike">
                          <a:solidFill>
                            <a:srgbClr val="000000"/>
                          </a:solidFill>
                          <a:effectLst/>
                        </a:rPr>
                        <a:t>Envia solicitud de compra con JWT</a:t>
                      </a:r>
                      <a:endParaRPr lang="es-MX" sz="3600">
                        <a:effectLst/>
                      </a:endParaRPr>
                    </a:p>
                  </a:txBody>
                  <a:tcPr marL="60346" marR="60346" marT="60346" marB="60346"/>
                </a:tc>
                <a:extLst>
                  <a:ext uri="{0D108BD9-81ED-4DB2-BD59-A6C34878D82A}">
                    <a16:rowId xmlns:a16="http://schemas.microsoft.com/office/drawing/2014/main" val="3535170023"/>
                  </a:ext>
                </a:extLst>
              </a:tr>
              <a:tr h="301731">
                <a:tc>
                  <a:txBody>
                    <a:bodyPr/>
                    <a:lstStyle/>
                    <a:p>
                      <a:pPr rtl="0" fontAlgn="t">
                        <a:buNone/>
                      </a:pPr>
                      <a:r>
                        <a:rPr lang="es-CO" sz="1800" b="0" u="none" strike="noStrike">
                          <a:solidFill>
                            <a:srgbClr val="000000"/>
                          </a:solidFill>
                          <a:effectLst/>
                        </a:rPr>
                        <a:t>API Gateway</a:t>
                      </a:r>
                      <a:endParaRPr lang="es-CO" sz="3600">
                        <a:effectLst/>
                      </a:endParaRPr>
                    </a:p>
                  </a:txBody>
                  <a:tcPr marL="60346" marR="60346" marT="60346" marB="60346"/>
                </a:tc>
                <a:tc>
                  <a:txBody>
                    <a:bodyPr/>
                    <a:lstStyle/>
                    <a:p>
                      <a:pPr rtl="0" fontAlgn="t">
                        <a:buNone/>
                      </a:pPr>
                      <a:r>
                        <a:rPr lang="es-CO" sz="1800" b="0" u="none" strike="noStrike">
                          <a:solidFill>
                            <a:srgbClr val="000000"/>
                          </a:solidFill>
                          <a:effectLst/>
                        </a:rPr>
                        <a:t>Auth Service</a:t>
                      </a:r>
                      <a:endParaRPr lang="es-CO" sz="3600">
                        <a:effectLst/>
                      </a:endParaRPr>
                    </a:p>
                  </a:txBody>
                  <a:tcPr marL="60346" marR="60346" marT="60346" marB="60346"/>
                </a:tc>
                <a:tc>
                  <a:txBody>
                    <a:bodyPr/>
                    <a:lstStyle/>
                    <a:p>
                      <a:pPr rtl="0" fontAlgn="t">
                        <a:buNone/>
                      </a:pPr>
                      <a:r>
                        <a:rPr lang="es-CO" sz="1800" b="0" u="none" strike="noStrike">
                          <a:solidFill>
                            <a:srgbClr val="000000"/>
                          </a:solidFill>
                          <a:effectLst/>
                        </a:rPr>
                        <a:t>Verifica autenticidad del JWT</a:t>
                      </a:r>
                      <a:endParaRPr lang="es-CO" sz="3600">
                        <a:effectLst/>
                      </a:endParaRPr>
                    </a:p>
                  </a:txBody>
                  <a:tcPr marL="60346" marR="60346" marT="60346" marB="60346"/>
                </a:tc>
                <a:extLst>
                  <a:ext uri="{0D108BD9-81ED-4DB2-BD59-A6C34878D82A}">
                    <a16:rowId xmlns:a16="http://schemas.microsoft.com/office/drawing/2014/main" val="2543565012"/>
                  </a:ext>
                </a:extLst>
              </a:tr>
              <a:tr h="301731">
                <a:tc>
                  <a:txBody>
                    <a:bodyPr/>
                    <a:lstStyle/>
                    <a:p>
                      <a:pPr rtl="0" fontAlgn="t">
                        <a:buNone/>
                      </a:pPr>
                      <a:r>
                        <a:rPr lang="es-CO" sz="1800" b="0" u="none" strike="noStrike">
                          <a:solidFill>
                            <a:srgbClr val="000000"/>
                          </a:solidFill>
                          <a:effectLst/>
                        </a:rPr>
                        <a:t>API Gateway</a:t>
                      </a:r>
                      <a:endParaRPr lang="es-CO" sz="3600">
                        <a:effectLst/>
                      </a:endParaRPr>
                    </a:p>
                  </a:txBody>
                  <a:tcPr marL="60346" marR="60346" marT="60346" marB="60346"/>
                </a:tc>
                <a:tc>
                  <a:txBody>
                    <a:bodyPr/>
                    <a:lstStyle/>
                    <a:p>
                      <a:pPr rtl="0" fontAlgn="t">
                        <a:buNone/>
                      </a:pPr>
                      <a:r>
                        <a:rPr lang="es-CO" sz="1800" b="0" u="none" strike="noStrike">
                          <a:solidFill>
                            <a:srgbClr val="000000"/>
                          </a:solidFill>
                          <a:effectLst/>
                        </a:rPr>
                        <a:t>Purchase Service</a:t>
                      </a:r>
                      <a:endParaRPr lang="es-CO" sz="3600">
                        <a:effectLst/>
                      </a:endParaRPr>
                    </a:p>
                  </a:txBody>
                  <a:tcPr marL="60346" marR="60346" marT="60346" marB="60346"/>
                </a:tc>
                <a:tc>
                  <a:txBody>
                    <a:bodyPr/>
                    <a:lstStyle/>
                    <a:p>
                      <a:pPr rtl="0" fontAlgn="t">
                        <a:buNone/>
                      </a:pPr>
                      <a:r>
                        <a:rPr lang="es-CO" sz="1800" b="0" u="none" strike="noStrike">
                          <a:solidFill>
                            <a:srgbClr val="000000"/>
                          </a:solidFill>
                          <a:effectLst/>
                        </a:rPr>
                        <a:t>Reenvía solicitud autenticada</a:t>
                      </a:r>
                      <a:endParaRPr lang="es-CO" sz="3600">
                        <a:effectLst/>
                      </a:endParaRPr>
                    </a:p>
                  </a:txBody>
                  <a:tcPr marL="60346" marR="60346" marT="60346" marB="60346"/>
                </a:tc>
                <a:extLst>
                  <a:ext uri="{0D108BD9-81ED-4DB2-BD59-A6C34878D82A}">
                    <a16:rowId xmlns:a16="http://schemas.microsoft.com/office/drawing/2014/main" val="1627667668"/>
                  </a:ext>
                </a:extLst>
              </a:tr>
              <a:tr h="301731">
                <a:tc>
                  <a:txBody>
                    <a:bodyPr/>
                    <a:lstStyle/>
                    <a:p>
                      <a:pPr rtl="0" fontAlgn="t">
                        <a:buNone/>
                      </a:pPr>
                      <a:r>
                        <a:rPr lang="es-CO" sz="1800" b="0" u="none" strike="noStrike">
                          <a:solidFill>
                            <a:srgbClr val="000000"/>
                          </a:solidFill>
                          <a:effectLst/>
                        </a:rPr>
                        <a:t>Purchase</a:t>
                      </a:r>
                      <a:endParaRPr lang="es-CO" sz="3600">
                        <a:effectLst/>
                      </a:endParaRPr>
                    </a:p>
                  </a:txBody>
                  <a:tcPr marL="60346" marR="60346" marT="60346" marB="60346"/>
                </a:tc>
                <a:tc>
                  <a:txBody>
                    <a:bodyPr/>
                    <a:lstStyle/>
                    <a:p>
                      <a:pPr rtl="0" fontAlgn="t">
                        <a:buNone/>
                      </a:pPr>
                      <a:r>
                        <a:rPr lang="es-CO" sz="1800" b="0" u="none" strike="noStrike" dirty="0" err="1">
                          <a:solidFill>
                            <a:srgbClr val="000000"/>
                          </a:solidFill>
                          <a:effectLst/>
                        </a:rPr>
                        <a:t>Catalog</a:t>
                      </a:r>
                      <a:r>
                        <a:rPr lang="es-CO" sz="1800" b="0" u="none" strike="noStrike" dirty="0">
                          <a:solidFill>
                            <a:srgbClr val="000000"/>
                          </a:solidFill>
                          <a:effectLst/>
                        </a:rPr>
                        <a:t> </a:t>
                      </a:r>
                      <a:r>
                        <a:rPr lang="es-CO" sz="1800" b="0" u="none" strike="noStrike" dirty="0" err="1">
                          <a:solidFill>
                            <a:srgbClr val="000000"/>
                          </a:solidFill>
                          <a:effectLst/>
                        </a:rPr>
                        <a:t>Service</a:t>
                      </a:r>
                      <a:endParaRPr lang="es-CO" sz="3600" dirty="0">
                        <a:effectLst/>
                      </a:endParaRPr>
                    </a:p>
                  </a:txBody>
                  <a:tcPr marL="60346" marR="60346" marT="60346" marB="60346"/>
                </a:tc>
                <a:tc>
                  <a:txBody>
                    <a:bodyPr/>
                    <a:lstStyle/>
                    <a:p>
                      <a:pPr rtl="0" fontAlgn="t">
                        <a:buNone/>
                      </a:pPr>
                      <a:r>
                        <a:rPr lang="es-CO" sz="1800" b="0" u="none" strike="noStrike">
                          <a:solidFill>
                            <a:srgbClr val="000000"/>
                          </a:solidFill>
                          <a:effectLst/>
                        </a:rPr>
                        <a:t>Consulta disponibilidad del tiquete</a:t>
                      </a:r>
                      <a:endParaRPr lang="es-CO" sz="3600">
                        <a:effectLst/>
                      </a:endParaRPr>
                    </a:p>
                  </a:txBody>
                  <a:tcPr marL="60346" marR="60346" marT="60346" marB="60346"/>
                </a:tc>
                <a:extLst>
                  <a:ext uri="{0D108BD9-81ED-4DB2-BD59-A6C34878D82A}">
                    <a16:rowId xmlns:a16="http://schemas.microsoft.com/office/drawing/2014/main" val="2228802119"/>
                  </a:ext>
                </a:extLst>
              </a:tr>
              <a:tr h="301731">
                <a:tc>
                  <a:txBody>
                    <a:bodyPr/>
                    <a:lstStyle/>
                    <a:p>
                      <a:pPr rtl="0" fontAlgn="t">
                        <a:buNone/>
                      </a:pPr>
                      <a:r>
                        <a:rPr lang="es-CO" sz="1800" b="0" u="none" strike="noStrike">
                          <a:solidFill>
                            <a:srgbClr val="000000"/>
                          </a:solidFill>
                          <a:effectLst/>
                        </a:rPr>
                        <a:t>Catalog</a:t>
                      </a:r>
                      <a:endParaRPr lang="es-CO" sz="3600">
                        <a:effectLst/>
                      </a:endParaRPr>
                    </a:p>
                  </a:txBody>
                  <a:tcPr marL="60346" marR="60346" marT="60346" marB="60346"/>
                </a:tc>
                <a:tc>
                  <a:txBody>
                    <a:bodyPr/>
                    <a:lstStyle/>
                    <a:p>
                      <a:pPr rtl="0" fontAlgn="t">
                        <a:buNone/>
                      </a:pPr>
                      <a:r>
                        <a:rPr lang="es-CO" sz="1800" b="0" u="none" strike="noStrike">
                          <a:solidFill>
                            <a:srgbClr val="000000"/>
                          </a:solidFill>
                          <a:effectLst/>
                        </a:rPr>
                        <a:t>Redis Cache</a:t>
                      </a:r>
                      <a:endParaRPr lang="es-CO" sz="3600">
                        <a:effectLst/>
                      </a:endParaRPr>
                    </a:p>
                  </a:txBody>
                  <a:tcPr marL="60346" marR="60346" marT="60346" marB="60346"/>
                </a:tc>
                <a:tc>
                  <a:txBody>
                    <a:bodyPr/>
                    <a:lstStyle/>
                    <a:p>
                      <a:pPr rtl="0" fontAlgn="t">
                        <a:buNone/>
                      </a:pPr>
                      <a:r>
                        <a:rPr lang="es-CO" sz="1800" b="0" u="none" strike="noStrike">
                          <a:solidFill>
                            <a:srgbClr val="000000"/>
                          </a:solidFill>
                          <a:effectLst/>
                        </a:rPr>
                        <a:t>Realiza cacheo para disponibilidad</a:t>
                      </a:r>
                      <a:endParaRPr lang="es-CO" sz="3600">
                        <a:effectLst/>
                      </a:endParaRPr>
                    </a:p>
                  </a:txBody>
                  <a:tcPr marL="60346" marR="60346" marT="60346" marB="60346"/>
                </a:tc>
                <a:extLst>
                  <a:ext uri="{0D108BD9-81ED-4DB2-BD59-A6C34878D82A}">
                    <a16:rowId xmlns:a16="http://schemas.microsoft.com/office/drawing/2014/main" val="1388262000"/>
                  </a:ext>
                </a:extLst>
              </a:tr>
              <a:tr h="301731">
                <a:tc>
                  <a:txBody>
                    <a:bodyPr/>
                    <a:lstStyle/>
                    <a:p>
                      <a:pPr rtl="0" fontAlgn="t">
                        <a:buNone/>
                      </a:pPr>
                      <a:r>
                        <a:rPr lang="es-CO" sz="1800" b="0" u="none" strike="noStrike">
                          <a:solidFill>
                            <a:srgbClr val="000000"/>
                          </a:solidFill>
                          <a:effectLst/>
                        </a:rPr>
                        <a:t>Purchase</a:t>
                      </a:r>
                      <a:endParaRPr lang="es-CO" sz="3600">
                        <a:effectLst/>
                      </a:endParaRPr>
                    </a:p>
                  </a:txBody>
                  <a:tcPr marL="60346" marR="60346" marT="60346" marB="60346"/>
                </a:tc>
                <a:tc>
                  <a:txBody>
                    <a:bodyPr/>
                    <a:lstStyle/>
                    <a:p>
                      <a:pPr rtl="0" fontAlgn="t">
                        <a:buNone/>
                      </a:pPr>
                      <a:r>
                        <a:rPr lang="es-CO" sz="1800" b="0" u="none" strike="noStrike">
                          <a:solidFill>
                            <a:srgbClr val="000000"/>
                          </a:solidFill>
                          <a:effectLst/>
                        </a:rPr>
                        <a:t>Purchase (interno)</a:t>
                      </a:r>
                      <a:endParaRPr lang="es-CO" sz="3600">
                        <a:effectLst/>
                      </a:endParaRPr>
                    </a:p>
                  </a:txBody>
                  <a:tcPr marL="60346" marR="60346" marT="60346" marB="60346"/>
                </a:tc>
                <a:tc>
                  <a:txBody>
                    <a:bodyPr/>
                    <a:lstStyle/>
                    <a:p>
                      <a:pPr rtl="0" fontAlgn="t">
                        <a:buNone/>
                      </a:pPr>
                      <a:r>
                        <a:rPr lang="es-CO" sz="1800" b="0" u="none" strike="noStrike" dirty="0">
                          <a:solidFill>
                            <a:srgbClr val="000000"/>
                          </a:solidFill>
                          <a:effectLst/>
                        </a:rPr>
                        <a:t>Verifica y bloquea stock</a:t>
                      </a:r>
                      <a:endParaRPr lang="es-CO" sz="3600" dirty="0">
                        <a:effectLst/>
                      </a:endParaRPr>
                    </a:p>
                  </a:txBody>
                  <a:tcPr marL="60346" marR="60346" marT="60346" marB="60346"/>
                </a:tc>
                <a:extLst>
                  <a:ext uri="{0D108BD9-81ED-4DB2-BD59-A6C34878D82A}">
                    <a16:rowId xmlns:a16="http://schemas.microsoft.com/office/drawing/2014/main" val="4013657186"/>
                  </a:ext>
                </a:extLst>
              </a:tr>
              <a:tr h="301731">
                <a:tc>
                  <a:txBody>
                    <a:bodyPr/>
                    <a:lstStyle/>
                    <a:p>
                      <a:pPr rtl="0" fontAlgn="t">
                        <a:buNone/>
                      </a:pPr>
                      <a:r>
                        <a:rPr lang="es-CO" sz="1800" b="0" u="none" strike="noStrike">
                          <a:solidFill>
                            <a:srgbClr val="000000"/>
                          </a:solidFill>
                          <a:effectLst/>
                        </a:rPr>
                        <a:t>Purchase</a:t>
                      </a:r>
                      <a:endParaRPr lang="es-CO" sz="3600">
                        <a:effectLst/>
                      </a:endParaRPr>
                    </a:p>
                  </a:txBody>
                  <a:tcPr marL="60346" marR="60346" marT="60346" marB="60346"/>
                </a:tc>
                <a:tc>
                  <a:txBody>
                    <a:bodyPr/>
                    <a:lstStyle/>
                    <a:p>
                      <a:pPr rtl="0" fontAlgn="t">
                        <a:buNone/>
                      </a:pPr>
                      <a:r>
                        <a:rPr lang="es-CO" sz="1800" b="0" u="none" strike="noStrike">
                          <a:solidFill>
                            <a:srgbClr val="000000"/>
                          </a:solidFill>
                          <a:effectLst/>
                        </a:rPr>
                        <a:t>AWS SNS/SQS (Queue)</a:t>
                      </a:r>
                      <a:endParaRPr lang="es-CO" sz="3600">
                        <a:effectLst/>
                      </a:endParaRPr>
                    </a:p>
                  </a:txBody>
                  <a:tcPr marL="60346" marR="60346" marT="60346" marB="60346"/>
                </a:tc>
                <a:tc>
                  <a:txBody>
                    <a:bodyPr/>
                    <a:lstStyle/>
                    <a:p>
                      <a:pPr rtl="0" fontAlgn="t">
                        <a:buNone/>
                      </a:pPr>
                      <a:r>
                        <a:rPr lang="es-CO" sz="1800" b="0" u="none" strike="noStrike" dirty="0">
                          <a:solidFill>
                            <a:srgbClr val="000000"/>
                          </a:solidFill>
                          <a:effectLst/>
                        </a:rPr>
                        <a:t>Emite evento "</a:t>
                      </a:r>
                      <a:r>
                        <a:rPr lang="es-CO" sz="1800" b="0" u="none" strike="noStrike" dirty="0" err="1">
                          <a:solidFill>
                            <a:srgbClr val="000000"/>
                          </a:solidFill>
                          <a:effectLst/>
                        </a:rPr>
                        <a:t>CompraIniciada</a:t>
                      </a:r>
                      <a:r>
                        <a:rPr lang="es-CO" sz="1800" b="0" u="none" strike="noStrike" dirty="0">
                          <a:solidFill>
                            <a:srgbClr val="000000"/>
                          </a:solidFill>
                          <a:effectLst/>
                        </a:rPr>
                        <a:t>"</a:t>
                      </a:r>
                      <a:endParaRPr lang="es-CO" sz="3600" dirty="0">
                        <a:effectLst/>
                      </a:endParaRPr>
                    </a:p>
                  </a:txBody>
                  <a:tcPr marL="60346" marR="60346" marT="60346" marB="60346"/>
                </a:tc>
                <a:extLst>
                  <a:ext uri="{0D108BD9-81ED-4DB2-BD59-A6C34878D82A}">
                    <a16:rowId xmlns:a16="http://schemas.microsoft.com/office/drawing/2014/main" val="1115058072"/>
                  </a:ext>
                </a:extLst>
              </a:tr>
              <a:tr h="301731">
                <a:tc>
                  <a:txBody>
                    <a:bodyPr/>
                    <a:lstStyle/>
                    <a:p>
                      <a:pPr rtl="0" fontAlgn="t">
                        <a:buNone/>
                      </a:pPr>
                      <a:r>
                        <a:rPr lang="es-CO" sz="1800" b="0" u="none" strike="noStrike">
                          <a:solidFill>
                            <a:srgbClr val="000000"/>
                          </a:solidFill>
                          <a:effectLst/>
                        </a:rPr>
                        <a:t>Purchase</a:t>
                      </a:r>
                      <a:endParaRPr lang="es-CO" sz="3600">
                        <a:effectLst/>
                      </a:endParaRPr>
                    </a:p>
                  </a:txBody>
                  <a:tcPr marL="60346" marR="60346" marT="60346" marB="60346"/>
                </a:tc>
                <a:tc>
                  <a:txBody>
                    <a:bodyPr/>
                    <a:lstStyle/>
                    <a:p>
                      <a:pPr rtl="0" fontAlgn="t">
                        <a:buNone/>
                      </a:pPr>
                      <a:r>
                        <a:rPr lang="es-CO" sz="1800" b="0" u="none" strike="noStrike">
                          <a:solidFill>
                            <a:srgbClr val="000000"/>
                          </a:solidFill>
                          <a:effectLst/>
                        </a:rPr>
                        <a:t>Payment Service</a:t>
                      </a:r>
                      <a:endParaRPr lang="es-CO" sz="3600">
                        <a:effectLst/>
                      </a:endParaRPr>
                    </a:p>
                  </a:txBody>
                  <a:tcPr marL="60346" marR="60346" marT="60346" marB="60346"/>
                </a:tc>
                <a:tc>
                  <a:txBody>
                    <a:bodyPr/>
                    <a:lstStyle/>
                    <a:p>
                      <a:pPr rtl="0" fontAlgn="t">
                        <a:buNone/>
                      </a:pPr>
                      <a:r>
                        <a:rPr lang="es-CO" sz="1800" b="0" u="none" strike="noStrike" dirty="0">
                          <a:solidFill>
                            <a:srgbClr val="000000"/>
                          </a:solidFill>
                          <a:effectLst/>
                        </a:rPr>
                        <a:t>Solicita procesamiento de pago</a:t>
                      </a:r>
                      <a:endParaRPr lang="es-CO" sz="3600" dirty="0">
                        <a:effectLst/>
                      </a:endParaRPr>
                    </a:p>
                  </a:txBody>
                  <a:tcPr marL="60346" marR="60346" marT="60346" marB="60346"/>
                </a:tc>
                <a:extLst>
                  <a:ext uri="{0D108BD9-81ED-4DB2-BD59-A6C34878D82A}">
                    <a16:rowId xmlns:a16="http://schemas.microsoft.com/office/drawing/2014/main" val="1251943343"/>
                  </a:ext>
                </a:extLst>
              </a:tr>
              <a:tr h="301731">
                <a:tc>
                  <a:txBody>
                    <a:bodyPr/>
                    <a:lstStyle/>
                    <a:p>
                      <a:pPr rtl="0" fontAlgn="t">
                        <a:buNone/>
                      </a:pPr>
                      <a:r>
                        <a:rPr lang="es-CO" sz="1800" b="0" u="none" strike="noStrike">
                          <a:solidFill>
                            <a:srgbClr val="000000"/>
                          </a:solidFill>
                          <a:effectLst/>
                        </a:rPr>
                        <a:t>Payment</a:t>
                      </a:r>
                      <a:endParaRPr lang="es-CO" sz="3600">
                        <a:effectLst/>
                      </a:endParaRPr>
                    </a:p>
                  </a:txBody>
                  <a:tcPr marL="60346" marR="60346" marT="60346" marB="60346"/>
                </a:tc>
                <a:tc>
                  <a:txBody>
                    <a:bodyPr/>
                    <a:lstStyle/>
                    <a:p>
                      <a:pPr rtl="0" fontAlgn="t">
                        <a:buNone/>
                      </a:pPr>
                      <a:r>
                        <a:rPr lang="es-CO" sz="1800" b="0" u="none" strike="noStrike">
                          <a:solidFill>
                            <a:srgbClr val="000000"/>
                          </a:solidFill>
                          <a:effectLst/>
                        </a:rPr>
                        <a:t>Purchase Service</a:t>
                      </a:r>
                      <a:endParaRPr lang="es-CO" sz="3600">
                        <a:effectLst/>
                      </a:endParaRPr>
                    </a:p>
                  </a:txBody>
                  <a:tcPr marL="60346" marR="60346" marT="60346" marB="60346"/>
                </a:tc>
                <a:tc>
                  <a:txBody>
                    <a:bodyPr/>
                    <a:lstStyle/>
                    <a:p>
                      <a:pPr rtl="0" fontAlgn="t">
                        <a:buNone/>
                      </a:pPr>
                      <a:r>
                        <a:rPr lang="es-CO" sz="1800" b="0" u="none" strike="noStrike">
                          <a:solidFill>
                            <a:srgbClr val="000000"/>
                          </a:solidFill>
                          <a:effectLst/>
                        </a:rPr>
                        <a:t>Retorna resultado del pago</a:t>
                      </a:r>
                      <a:endParaRPr lang="es-CO" sz="3600">
                        <a:effectLst/>
                      </a:endParaRPr>
                    </a:p>
                  </a:txBody>
                  <a:tcPr marL="60346" marR="60346" marT="60346" marB="60346"/>
                </a:tc>
                <a:extLst>
                  <a:ext uri="{0D108BD9-81ED-4DB2-BD59-A6C34878D82A}">
                    <a16:rowId xmlns:a16="http://schemas.microsoft.com/office/drawing/2014/main" val="3777761652"/>
                  </a:ext>
                </a:extLst>
              </a:tr>
              <a:tr h="301731">
                <a:tc>
                  <a:txBody>
                    <a:bodyPr/>
                    <a:lstStyle/>
                    <a:p>
                      <a:pPr rtl="0" fontAlgn="t">
                        <a:buNone/>
                      </a:pPr>
                      <a:r>
                        <a:rPr lang="es-CO" sz="1800" b="0" u="none" strike="noStrike">
                          <a:solidFill>
                            <a:srgbClr val="000000"/>
                          </a:solidFill>
                          <a:effectLst/>
                        </a:rPr>
                        <a:t>Purchase</a:t>
                      </a:r>
                      <a:endParaRPr lang="es-CO" sz="3600">
                        <a:effectLst/>
                      </a:endParaRPr>
                    </a:p>
                  </a:txBody>
                  <a:tcPr marL="60346" marR="60346" marT="60346" marB="60346"/>
                </a:tc>
                <a:tc>
                  <a:txBody>
                    <a:bodyPr/>
                    <a:lstStyle/>
                    <a:p>
                      <a:pPr rtl="0" fontAlgn="t">
                        <a:buNone/>
                      </a:pPr>
                      <a:r>
                        <a:rPr lang="es-CO" sz="1800" b="0" u="none" strike="noStrike">
                          <a:solidFill>
                            <a:srgbClr val="000000"/>
                          </a:solidFill>
                          <a:effectLst/>
                        </a:rPr>
                        <a:t>AWS SNS/SQS (Queue)</a:t>
                      </a:r>
                      <a:endParaRPr lang="es-CO" sz="3600">
                        <a:effectLst/>
                      </a:endParaRPr>
                    </a:p>
                  </a:txBody>
                  <a:tcPr marL="60346" marR="60346" marT="60346" marB="60346"/>
                </a:tc>
                <a:tc>
                  <a:txBody>
                    <a:bodyPr/>
                    <a:lstStyle/>
                    <a:p>
                      <a:pPr rtl="0" fontAlgn="t">
                        <a:buNone/>
                      </a:pPr>
                      <a:r>
                        <a:rPr lang="es-CO" sz="1800" b="0" u="none" strike="noStrike" dirty="0">
                          <a:solidFill>
                            <a:srgbClr val="000000"/>
                          </a:solidFill>
                          <a:effectLst/>
                        </a:rPr>
                        <a:t>Emite evento "</a:t>
                      </a:r>
                      <a:r>
                        <a:rPr lang="es-CO" sz="1800" b="0" u="none" strike="noStrike" dirty="0" err="1">
                          <a:solidFill>
                            <a:srgbClr val="000000"/>
                          </a:solidFill>
                          <a:effectLst/>
                        </a:rPr>
                        <a:t>CompraCompletada</a:t>
                      </a:r>
                      <a:r>
                        <a:rPr lang="es-CO" sz="1800" b="0" u="none" strike="noStrike" dirty="0">
                          <a:solidFill>
                            <a:srgbClr val="000000"/>
                          </a:solidFill>
                          <a:effectLst/>
                        </a:rPr>
                        <a:t>"</a:t>
                      </a:r>
                      <a:endParaRPr lang="es-CO" sz="3600" dirty="0">
                        <a:effectLst/>
                      </a:endParaRPr>
                    </a:p>
                  </a:txBody>
                  <a:tcPr marL="60346" marR="60346" marT="60346" marB="60346"/>
                </a:tc>
                <a:extLst>
                  <a:ext uri="{0D108BD9-81ED-4DB2-BD59-A6C34878D82A}">
                    <a16:rowId xmlns:a16="http://schemas.microsoft.com/office/drawing/2014/main" val="2185439207"/>
                  </a:ext>
                </a:extLst>
              </a:tr>
              <a:tr h="301731">
                <a:tc>
                  <a:txBody>
                    <a:bodyPr/>
                    <a:lstStyle/>
                    <a:p>
                      <a:pPr rtl="0" fontAlgn="t">
                        <a:buNone/>
                      </a:pPr>
                      <a:r>
                        <a:rPr lang="es-CO" sz="1800" b="0" u="none" strike="noStrike">
                          <a:solidFill>
                            <a:srgbClr val="000000"/>
                          </a:solidFill>
                          <a:effectLst/>
                        </a:rPr>
                        <a:t>SNS/SQS</a:t>
                      </a:r>
                      <a:endParaRPr lang="es-CO" sz="3600">
                        <a:effectLst/>
                      </a:endParaRPr>
                    </a:p>
                  </a:txBody>
                  <a:tcPr marL="60346" marR="60346" marT="60346" marB="60346"/>
                </a:tc>
                <a:tc>
                  <a:txBody>
                    <a:bodyPr/>
                    <a:lstStyle/>
                    <a:p>
                      <a:pPr rtl="0" fontAlgn="t">
                        <a:buNone/>
                      </a:pPr>
                      <a:r>
                        <a:rPr lang="es-CO" sz="1800" b="0" u="none" strike="noStrike">
                          <a:solidFill>
                            <a:srgbClr val="000000"/>
                          </a:solidFill>
                          <a:effectLst/>
                        </a:rPr>
                        <a:t>Notification Service</a:t>
                      </a:r>
                      <a:endParaRPr lang="es-CO" sz="3600">
                        <a:effectLst/>
                      </a:endParaRPr>
                    </a:p>
                  </a:txBody>
                  <a:tcPr marL="60346" marR="60346" marT="60346" marB="60346"/>
                </a:tc>
                <a:tc>
                  <a:txBody>
                    <a:bodyPr/>
                    <a:lstStyle/>
                    <a:p>
                      <a:pPr rtl="0" fontAlgn="t">
                        <a:buNone/>
                      </a:pPr>
                      <a:r>
                        <a:rPr lang="es-CO" sz="1800" b="0" u="none" strike="noStrike" dirty="0">
                          <a:solidFill>
                            <a:srgbClr val="000000"/>
                          </a:solidFill>
                          <a:effectLst/>
                        </a:rPr>
                        <a:t>Notifica al usuario final</a:t>
                      </a:r>
                      <a:endParaRPr lang="es-CO" sz="3600" dirty="0">
                        <a:effectLst/>
                      </a:endParaRPr>
                    </a:p>
                  </a:txBody>
                  <a:tcPr marL="60346" marR="60346" marT="60346" marB="60346"/>
                </a:tc>
                <a:extLst>
                  <a:ext uri="{0D108BD9-81ED-4DB2-BD59-A6C34878D82A}">
                    <a16:rowId xmlns:a16="http://schemas.microsoft.com/office/drawing/2014/main" val="265286623"/>
                  </a:ext>
                </a:extLst>
              </a:tr>
              <a:tr h="301731">
                <a:tc>
                  <a:txBody>
                    <a:bodyPr/>
                    <a:lstStyle/>
                    <a:p>
                      <a:pPr rtl="0" fontAlgn="t">
                        <a:buNone/>
                      </a:pPr>
                      <a:r>
                        <a:rPr lang="es-CO" sz="1800" b="0" u="none" strike="noStrike">
                          <a:solidFill>
                            <a:srgbClr val="000000"/>
                          </a:solidFill>
                          <a:effectLst/>
                        </a:rPr>
                        <a:t>SNS/SQS</a:t>
                      </a:r>
                      <a:endParaRPr lang="es-CO" sz="3600">
                        <a:effectLst/>
                      </a:endParaRPr>
                    </a:p>
                  </a:txBody>
                  <a:tcPr marL="60346" marR="60346" marT="60346" marB="60346"/>
                </a:tc>
                <a:tc>
                  <a:txBody>
                    <a:bodyPr/>
                    <a:lstStyle/>
                    <a:p>
                      <a:pPr rtl="0" fontAlgn="t">
                        <a:buNone/>
                      </a:pPr>
                      <a:r>
                        <a:rPr lang="es-CO" sz="1800" b="0" u="none" strike="noStrike">
                          <a:solidFill>
                            <a:srgbClr val="000000"/>
                          </a:solidFill>
                          <a:effectLst/>
                        </a:rPr>
                        <a:t>Commission Service</a:t>
                      </a:r>
                      <a:endParaRPr lang="es-CO" sz="3600">
                        <a:effectLst/>
                      </a:endParaRPr>
                    </a:p>
                  </a:txBody>
                  <a:tcPr marL="60346" marR="60346" marT="60346" marB="60346"/>
                </a:tc>
                <a:tc>
                  <a:txBody>
                    <a:bodyPr/>
                    <a:lstStyle/>
                    <a:p>
                      <a:pPr rtl="0" fontAlgn="t">
                        <a:buNone/>
                      </a:pPr>
                      <a:r>
                        <a:rPr lang="es-CO" sz="1800" b="0" u="none" strike="noStrike" dirty="0">
                          <a:solidFill>
                            <a:srgbClr val="000000"/>
                          </a:solidFill>
                          <a:effectLst/>
                        </a:rPr>
                        <a:t>Calcula comisión del revendedor</a:t>
                      </a:r>
                      <a:endParaRPr lang="es-CO" sz="3600" dirty="0">
                        <a:effectLst/>
                      </a:endParaRPr>
                    </a:p>
                  </a:txBody>
                  <a:tcPr marL="60346" marR="60346" marT="60346" marB="60346"/>
                </a:tc>
                <a:extLst>
                  <a:ext uri="{0D108BD9-81ED-4DB2-BD59-A6C34878D82A}">
                    <a16:rowId xmlns:a16="http://schemas.microsoft.com/office/drawing/2014/main" val="2910085622"/>
                  </a:ext>
                </a:extLst>
              </a:tr>
              <a:tr h="301731">
                <a:tc>
                  <a:txBody>
                    <a:bodyPr/>
                    <a:lstStyle/>
                    <a:p>
                      <a:pPr rtl="0" fontAlgn="t">
                        <a:buNone/>
                      </a:pPr>
                      <a:r>
                        <a:rPr lang="es-CO" sz="1800" b="0" u="none" strike="noStrike">
                          <a:solidFill>
                            <a:srgbClr val="000000"/>
                          </a:solidFill>
                          <a:effectLst/>
                        </a:rPr>
                        <a:t>SNS/SQS</a:t>
                      </a:r>
                      <a:endParaRPr lang="es-CO" sz="3600">
                        <a:effectLst/>
                      </a:endParaRPr>
                    </a:p>
                  </a:txBody>
                  <a:tcPr marL="60346" marR="60346" marT="60346" marB="60346"/>
                </a:tc>
                <a:tc>
                  <a:txBody>
                    <a:bodyPr/>
                    <a:lstStyle/>
                    <a:p>
                      <a:pPr rtl="0" fontAlgn="t">
                        <a:buNone/>
                      </a:pPr>
                      <a:r>
                        <a:rPr lang="es-CO" sz="1800" b="0" u="none" strike="noStrike">
                          <a:solidFill>
                            <a:srgbClr val="000000"/>
                          </a:solidFill>
                          <a:effectLst/>
                        </a:rPr>
                        <a:t>Catalog Service</a:t>
                      </a:r>
                      <a:endParaRPr lang="es-CO" sz="3600">
                        <a:effectLst/>
                      </a:endParaRPr>
                    </a:p>
                  </a:txBody>
                  <a:tcPr marL="60346" marR="60346" marT="60346" marB="60346"/>
                </a:tc>
                <a:tc>
                  <a:txBody>
                    <a:bodyPr/>
                    <a:lstStyle/>
                    <a:p>
                      <a:pPr rtl="0" fontAlgn="t">
                        <a:buNone/>
                      </a:pPr>
                      <a:r>
                        <a:rPr lang="es-CO" sz="1800" b="0" u="none" strike="noStrike" dirty="0">
                          <a:solidFill>
                            <a:srgbClr val="000000"/>
                          </a:solidFill>
                          <a:effectLst/>
                        </a:rPr>
                        <a:t>Actualiza estado del tiquete</a:t>
                      </a:r>
                      <a:endParaRPr lang="es-CO" sz="3600" dirty="0">
                        <a:effectLst/>
                      </a:endParaRPr>
                    </a:p>
                  </a:txBody>
                  <a:tcPr marL="60346" marR="60346" marT="60346" marB="60346"/>
                </a:tc>
                <a:extLst>
                  <a:ext uri="{0D108BD9-81ED-4DB2-BD59-A6C34878D82A}">
                    <a16:rowId xmlns:a16="http://schemas.microsoft.com/office/drawing/2014/main" val="3308811855"/>
                  </a:ext>
                </a:extLst>
              </a:tr>
              <a:tr h="301731">
                <a:tc>
                  <a:txBody>
                    <a:bodyPr/>
                    <a:lstStyle/>
                    <a:p>
                      <a:pPr rtl="0" fontAlgn="t">
                        <a:buNone/>
                      </a:pPr>
                      <a:r>
                        <a:rPr lang="es-CO" sz="1800" b="0" u="none" strike="noStrike">
                          <a:solidFill>
                            <a:srgbClr val="000000"/>
                          </a:solidFill>
                          <a:effectLst/>
                        </a:rPr>
                        <a:t>Notification</a:t>
                      </a:r>
                      <a:endParaRPr lang="es-CO" sz="3600">
                        <a:effectLst/>
                      </a:endParaRPr>
                    </a:p>
                  </a:txBody>
                  <a:tcPr marL="60346" marR="60346" marT="60346" marB="60346"/>
                </a:tc>
                <a:tc>
                  <a:txBody>
                    <a:bodyPr/>
                    <a:lstStyle/>
                    <a:p>
                      <a:pPr rtl="0" fontAlgn="t">
                        <a:buNone/>
                      </a:pPr>
                      <a:r>
                        <a:rPr lang="es-CO" sz="1800" b="0" u="none" strike="noStrike">
                          <a:solidFill>
                            <a:srgbClr val="000000"/>
                          </a:solidFill>
                          <a:effectLst/>
                        </a:rPr>
                        <a:t>Revendedor</a:t>
                      </a:r>
                      <a:endParaRPr lang="es-CO" sz="3600">
                        <a:effectLst/>
                      </a:endParaRPr>
                    </a:p>
                  </a:txBody>
                  <a:tcPr marL="60346" marR="60346" marT="60346" marB="60346"/>
                </a:tc>
                <a:tc>
                  <a:txBody>
                    <a:bodyPr/>
                    <a:lstStyle/>
                    <a:p>
                      <a:pPr rtl="0" fontAlgn="t">
                        <a:buNone/>
                      </a:pPr>
                      <a:r>
                        <a:rPr lang="es-CO" sz="1800" b="0" u="none" strike="noStrike" dirty="0">
                          <a:solidFill>
                            <a:srgbClr val="000000"/>
                          </a:solidFill>
                          <a:effectLst/>
                        </a:rPr>
                        <a:t>Envía notificación de éxito</a:t>
                      </a:r>
                      <a:endParaRPr lang="es-CO" sz="3600" dirty="0">
                        <a:effectLst/>
                      </a:endParaRPr>
                    </a:p>
                  </a:txBody>
                  <a:tcPr marL="60346" marR="60346" marT="60346" marB="60346"/>
                </a:tc>
                <a:extLst>
                  <a:ext uri="{0D108BD9-81ED-4DB2-BD59-A6C34878D82A}">
                    <a16:rowId xmlns:a16="http://schemas.microsoft.com/office/drawing/2014/main" val="4159655736"/>
                  </a:ext>
                </a:extLst>
              </a:tr>
            </a:tbl>
          </a:graphicData>
        </a:graphic>
      </p:graphicFrame>
      <p:sp>
        <p:nvSpPr>
          <p:cNvPr id="5" name="Rectangle 1">
            <a:extLst>
              <a:ext uri="{FF2B5EF4-FFF2-40B4-BE49-F238E27FC236}">
                <a16:creationId xmlns:a16="http://schemas.microsoft.com/office/drawing/2014/main" id="{A99B0189-5346-AFA0-AB81-0B3FA88C867D}"/>
              </a:ext>
            </a:extLst>
          </p:cNvPr>
          <p:cNvSpPr>
            <a:spLocks noChangeArrowheads="1"/>
          </p:cNvSpPr>
          <p:nvPr/>
        </p:nvSpPr>
        <p:spPr bwMode="auto">
          <a:xfrm>
            <a:off x="1730375" y="160020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Tree>
    <p:extLst>
      <p:ext uri="{BB962C8B-B14F-4D97-AF65-F5344CB8AC3E}">
        <p14:creationId xmlns:p14="http://schemas.microsoft.com/office/powerpoint/2010/main" val="2403205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CAB5C6DC-6DF7-09F2-F68A-04DAACC1D1B7}"/>
              </a:ext>
            </a:extLst>
          </p:cNvPr>
          <p:cNvSpPr/>
          <p:nvPr/>
        </p:nvSpPr>
        <p:spPr>
          <a:xfrm>
            <a:off x="0" y="0"/>
            <a:ext cx="18288000" cy="10287000"/>
          </a:xfrm>
          <a:prstGeom prst="rect">
            <a:avLst/>
          </a:prstGeom>
          <a:solidFill>
            <a:srgbClr val="D8D9D9"/>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2" name="Freeform 2"/>
          <p:cNvSpPr/>
          <p:nvPr/>
        </p:nvSpPr>
        <p:spPr>
          <a:xfrm rot="-6501204">
            <a:off x="-4899086" y="-8147683"/>
            <a:ext cx="9798172" cy="13143890"/>
          </a:xfrm>
          <a:custGeom>
            <a:avLst/>
            <a:gdLst/>
            <a:ahLst/>
            <a:cxnLst/>
            <a:rect l="l" t="t" r="r" b="b"/>
            <a:pathLst>
              <a:path w="9798172" h="13143890">
                <a:moveTo>
                  <a:pt x="0" y="0"/>
                </a:moveTo>
                <a:lnTo>
                  <a:pt x="9798172" y="0"/>
                </a:lnTo>
                <a:lnTo>
                  <a:pt x="9798172" y="13143889"/>
                </a:lnTo>
                <a:lnTo>
                  <a:pt x="0" y="13143889"/>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3" name="Freeform 3"/>
          <p:cNvSpPr/>
          <p:nvPr/>
        </p:nvSpPr>
        <p:spPr>
          <a:xfrm rot="-8798399">
            <a:off x="11434890" y="2417332"/>
            <a:ext cx="9798172" cy="13143890"/>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s-CO" noProof="0" dirty="0"/>
          </a:p>
        </p:txBody>
      </p:sp>
      <p:sp>
        <p:nvSpPr>
          <p:cNvPr id="4" name="Freeform 4"/>
          <p:cNvSpPr/>
          <p:nvPr/>
        </p:nvSpPr>
        <p:spPr>
          <a:xfrm rot="-10301337">
            <a:off x="9883234" y="-2150579"/>
            <a:ext cx="12901483" cy="11165647"/>
          </a:xfrm>
          <a:custGeom>
            <a:avLst/>
            <a:gdLst/>
            <a:ahLst/>
            <a:cxnLst/>
            <a:rect l="l" t="t" r="r" b="b"/>
            <a:pathLst>
              <a:path w="12901483" h="11165647">
                <a:moveTo>
                  <a:pt x="0" y="0"/>
                </a:moveTo>
                <a:lnTo>
                  <a:pt x="12901483" y="0"/>
                </a:lnTo>
                <a:lnTo>
                  <a:pt x="12901483" y="11165647"/>
                </a:lnTo>
                <a:lnTo>
                  <a:pt x="0" y="11165647"/>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s-CO" noProof="0" dirty="0"/>
          </a:p>
        </p:txBody>
      </p:sp>
      <p:sp>
        <p:nvSpPr>
          <p:cNvPr id="5" name="Freeform 5"/>
          <p:cNvSpPr/>
          <p:nvPr/>
        </p:nvSpPr>
        <p:spPr>
          <a:xfrm rot="458160">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s-CO" noProof="0" dirty="0"/>
          </a:p>
        </p:txBody>
      </p:sp>
      <p:sp>
        <p:nvSpPr>
          <p:cNvPr id="6" name="TextBox 6"/>
          <p:cNvSpPr txBox="1"/>
          <p:nvPr/>
        </p:nvSpPr>
        <p:spPr>
          <a:xfrm>
            <a:off x="3087654" y="3157988"/>
            <a:ext cx="6411555" cy="1319860"/>
          </a:xfrm>
          <a:prstGeom prst="rect">
            <a:avLst/>
          </a:prstGeom>
        </p:spPr>
        <p:txBody>
          <a:bodyPr lIns="0" tIns="0" rIns="0" bIns="0" rtlCol="0" anchor="t">
            <a:spAutoFit/>
          </a:bodyPr>
          <a:lstStyle/>
          <a:p>
            <a:pPr algn="l">
              <a:lnSpc>
                <a:spcPts val="10726"/>
              </a:lnSpc>
            </a:pPr>
            <a:r>
              <a:rPr lang="es-CO" sz="7662" b="1" spc="720" noProof="0" dirty="0">
                <a:solidFill>
                  <a:srgbClr val="152540"/>
                </a:solidFill>
                <a:latin typeface="Glacial Indifference Bold"/>
                <a:ea typeface="Glacial Indifference Bold"/>
                <a:cs typeface="Glacial Indifference Bold"/>
                <a:sym typeface="Glacial Indifference Bold"/>
              </a:rPr>
              <a:t>CONTENIDO</a:t>
            </a:r>
          </a:p>
        </p:txBody>
      </p:sp>
      <p:sp>
        <p:nvSpPr>
          <p:cNvPr id="7" name="TextBox 7"/>
          <p:cNvSpPr txBox="1"/>
          <p:nvPr/>
        </p:nvSpPr>
        <p:spPr>
          <a:xfrm>
            <a:off x="3087654" y="2330064"/>
            <a:ext cx="4756100" cy="980324"/>
          </a:xfrm>
          <a:prstGeom prst="rect">
            <a:avLst/>
          </a:prstGeom>
        </p:spPr>
        <p:txBody>
          <a:bodyPr lIns="0" tIns="0" rIns="0" bIns="0" rtlCol="0" anchor="t">
            <a:spAutoFit/>
          </a:bodyPr>
          <a:lstStyle/>
          <a:p>
            <a:pPr algn="l">
              <a:lnSpc>
                <a:spcPts val="7957"/>
              </a:lnSpc>
            </a:pPr>
            <a:r>
              <a:rPr lang="es-CO" sz="5683" spc="534" noProof="0" dirty="0">
                <a:solidFill>
                  <a:srgbClr val="152540"/>
                </a:solidFill>
                <a:latin typeface="Glacial Indifference"/>
                <a:ea typeface="Glacial Indifference"/>
                <a:cs typeface="Glacial Indifference"/>
                <a:sym typeface="Glacial Indifference"/>
              </a:rPr>
              <a:t>TABLA DE</a:t>
            </a:r>
          </a:p>
        </p:txBody>
      </p:sp>
      <p:sp>
        <p:nvSpPr>
          <p:cNvPr id="8" name="TextBox 8"/>
          <p:cNvSpPr txBox="1"/>
          <p:nvPr/>
        </p:nvSpPr>
        <p:spPr>
          <a:xfrm>
            <a:off x="3087654" y="4805671"/>
            <a:ext cx="5799806" cy="4252254"/>
          </a:xfrm>
          <a:prstGeom prst="rect">
            <a:avLst/>
          </a:prstGeom>
        </p:spPr>
        <p:txBody>
          <a:bodyPr lIns="0" tIns="0" rIns="0" bIns="0" rtlCol="0" anchor="t">
            <a:spAutoFit/>
          </a:bodyPr>
          <a:lstStyle/>
          <a:p>
            <a:pPr marL="741495" lvl="1" indent="-370748" algn="l">
              <a:lnSpc>
                <a:spcPts val="4808"/>
              </a:lnSpc>
              <a:buFont typeface="Arial"/>
              <a:buChar char="•"/>
            </a:pPr>
            <a:r>
              <a:rPr lang="es-CO" sz="3434" spc="75" noProof="0" dirty="0">
                <a:solidFill>
                  <a:srgbClr val="152540"/>
                </a:solidFill>
                <a:latin typeface="Glacial Indifference"/>
                <a:ea typeface="Glacial Indifference"/>
                <a:cs typeface="Glacial Indifference"/>
                <a:sym typeface="Glacial Indifference"/>
              </a:rPr>
              <a:t>Contexto</a:t>
            </a:r>
          </a:p>
          <a:p>
            <a:pPr marL="741495" lvl="1" indent="-370748" algn="l">
              <a:lnSpc>
                <a:spcPts val="4808"/>
              </a:lnSpc>
              <a:buFont typeface="Arial"/>
              <a:buChar char="•"/>
            </a:pPr>
            <a:r>
              <a:rPr lang="es-CO" sz="3434" u="none" strike="noStrike" spc="75" noProof="0" dirty="0">
                <a:solidFill>
                  <a:srgbClr val="152540"/>
                </a:solidFill>
                <a:latin typeface="Glacial Indifference"/>
                <a:ea typeface="Glacial Indifference"/>
                <a:cs typeface="Glacial Indifference"/>
                <a:sym typeface="Glacial Indifference"/>
              </a:rPr>
              <a:t>Requisitos Funcionales</a:t>
            </a:r>
          </a:p>
          <a:p>
            <a:pPr marL="719906" lvl="1" indent="-359953" algn="l">
              <a:lnSpc>
                <a:spcPts val="4668"/>
              </a:lnSpc>
              <a:buFont typeface="Arial"/>
              <a:buChar char="•"/>
            </a:pPr>
            <a:r>
              <a:rPr lang="es-CO" sz="3334" u="none" strike="noStrike" spc="73" noProof="0" dirty="0">
                <a:solidFill>
                  <a:srgbClr val="152540"/>
                </a:solidFill>
                <a:latin typeface="Glacial Indifference"/>
                <a:ea typeface="Glacial Indifference"/>
                <a:cs typeface="Glacial Indifference"/>
                <a:sym typeface="Glacial Indifference"/>
              </a:rPr>
              <a:t>Requisitos No Funcionales</a:t>
            </a:r>
          </a:p>
          <a:p>
            <a:pPr marL="741495" lvl="1" indent="-370748" algn="l">
              <a:lnSpc>
                <a:spcPts val="4808"/>
              </a:lnSpc>
              <a:buFont typeface="Arial"/>
              <a:buChar char="•"/>
            </a:pPr>
            <a:r>
              <a:rPr lang="es-CO" sz="3434" u="none" strike="noStrike" spc="75" noProof="0" dirty="0">
                <a:solidFill>
                  <a:srgbClr val="152540"/>
                </a:solidFill>
                <a:latin typeface="Glacial Indifference"/>
                <a:ea typeface="Glacial Indifference"/>
                <a:cs typeface="Glacial Indifference"/>
                <a:sym typeface="Glacial Indifference"/>
              </a:rPr>
              <a:t>Atributos De Calidad</a:t>
            </a:r>
          </a:p>
          <a:p>
            <a:pPr marL="741495" lvl="1" indent="-370748" algn="l">
              <a:lnSpc>
                <a:spcPts val="4808"/>
              </a:lnSpc>
              <a:buFont typeface="Arial"/>
              <a:buChar char="•"/>
            </a:pPr>
            <a:r>
              <a:rPr lang="es-CO" sz="3434" u="none" strike="noStrike" spc="75" noProof="0" dirty="0">
                <a:solidFill>
                  <a:srgbClr val="152540"/>
                </a:solidFill>
                <a:latin typeface="Glacial Indifference"/>
                <a:ea typeface="Glacial Indifference"/>
                <a:cs typeface="Glacial Indifference"/>
                <a:sym typeface="Glacial Indifference"/>
              </a:rPr>
              <a:t>Drivers Arquitectónicos</a:t>
            </a:r>
          </a:p>
          <a:p>
            <a:pPr marL="741495" lvl="1" indent="-370748" algn="l">
              <a:lnSpc>
                <a:spcPts val="4808"/>
              </a:lnSpc>
              <a:buFont typeface="Arial"/>
              <a:buChar char="•"/>
            </a:pPr>
            <a:r>
              <a:rPr lang="es-CO" sz="3434" spc="75" dirty="0">
                <a:solidFill>
                  <a:srgbClr val="152540"/>
                </a:solidFill>
                <a:latin typeface="Glacial Indifference"/>
                <a:ea typeface="Glacial Indifference"/>
                <a:cs typeface="Glacial Indifference"/>
                <a:sym typeface="Glacial Indifference"/>
              </a:rPr>
              <a:t>Modelo 4+1 vistas</a:t>
            </a:r>
            <a:endParaRPr lang="es-CO" sz="3434" u="none" strike="noStrike" spc="75" noProof="0" dirty="0">
              <a:solidFill>
                <a:srgbClr val="152540"/>
              </a:solidFill>
              <a:latin typeface="Glacial Indifference"/>
              <a:ea typeface="Glacial Indifference"/>
              <a:cs typeface="Glacial Indifference"/>
              <a:sym typeface="Glacial Indifference"/>
            </a:endParaRPr>
          </a:p>
          <a:p>
            <a:pPr marL="741495" lvl="1" indent="-370748" algn="l">
              <a:lnSpc>
                <a:spcPts val="4808"/>
              </a:lnSpc>
              <a:buFont typeface="Arial"/>
              <a:buChar char="•"/>
            </a:pPr>
            <a:endParaRPr lang="es-CO" sz="3434" u="none" strike="noStrike" spc="75" noProof="0" dirty="0">
              <a:solidFill>
                <a:srgbClr val="152540"/>
              </a:solidFill>
              <a:latin typeface="Glacial Indifference"/>
              <a:ea typeface="Glacial Indifference"/>
              <a:cs typeface="Glacial Indifference"/>
              <a:sym typeface="Glacial Indifference"/>
            </a:endParaRPr>
          </a:p>
        </p:txBody>
      </p:sp>
      <p:sp>
        <p:nvSpPr>
          <p:cNvPr id="9" name="TextBox 9"/>
          <p:cNvSpPr txBox="1"/>
          <p:nvPr/>
        </p:nvSpPr>
        <p:spPr>
          <a:xfrm>
            <a:off x="9072998" y="4805671"/>
            <a:ext cx="813952" cy="3649525"/>
          </a:xfrm>
          <a:prstGeom prst="rect">
            <a:avLst/>
          </a:prstGeom>
        </p:spPr>
        <p:txBody>
          <a:bodyPr lIns="0" tIns="0" rIns="0" bIns="0" rtlCol="0" anchor="t">
            <a:spAutoFit/>
          </a:bodyPr>
          <a:lstStyle/>
          <a:p>
            <a:pPr algn="ctr">
              <a:lnSpc>
                <a:spcPts val="4808"/>
              </a:lnSpc>
            </a:pPr>
            <a:r>
              <a:rPr lang="es-CO" sz="3434" b="1" spc="75" noProof="0" dirty="0">
                <a:solidFill>
                  <a:srgbClr val="152540"/>
                </a:solidFill>
                <a:latin typeface="Glacial Indifference Bold"/>
                <a:ea typeface="Glacial Indifference Bold"/>
                <a:cs typeface="Glacial Indifference Bold"/>
                <a:sym typeface="Glacial Indifference Bold"/>
              </a:rPr>
              <a:t>01</a:t>
            </a:r>
          </a:p>
          <a:p>
            <a:pPr algn="ctr">
              <a:lnSpc>
                <a:spcPts val="4808"/>
              </a:lnSpc>
            </a:pPr>
            <a:r>
              <a:rPr lang="es-CO" sz="3434" b="1" spc="75" noProof="0" dirty="0">
                <a:solidFill>
                  <a:srgbClr val="152540"/>
                </a:solidFill>
                <a:latin typeface="Glacial Indifference Bold"/>
                <a:ea typeface="Glacial Indifference Bold"/>
                <a:cs typeface="Glacial Indifference Bold"/>
                <a:sym typeface="Glacial Indifference Bold"/>
              </a:rPr>
              <a:t>02</a:t>
            </a:r>
          </a:p>
          <a:p>
            <a:pPr algn="ctr">
              <a:lnSpc>
                <a:spcPts val="4808"/>
              </a:lnSpc>
            </a:pPr>
            <a:r>
              <a:rPr lang="es-CO" sz="3434" b="1" spc="75" noProof="0" dirty="0">
                <a:solidFill>
                  <a:srgbClr val="152540"/>
                </a:solidFill>
                <a:latin typeface="Glacial Indifference Bold"/>
                <a:ea typeface="Glacial Indifference Bold"/>
                <a:cs typeface="Glacial Indifference Bold"/>
                <a:sym typeface="Glacial Indifference Bold"/>
              </a:rPr>
              <a:t>03</a:t>
            </a:r>
          </a:p>
          <a:p>
            <a:pPr algn="ctr">
              <a:lnSpc>
                <a:spcPts val="4808"/>
              </a:lnSpc>
            </a:pPr>
            <a:r>
              <a:rPr lang="es-CO" sz="3434" b="1" spc="75" noProof="0" dirty="0">
                <a:solidFill>
                  <a:srgbClr val="152540"/>
                </a:solidFill>
                <a:latin typeface="Glacial Indifference Bold"/>
                <a:ea typeface="Glacial Indifference Bold"/>
                <a:cs typeface="Glacial Indifference Bold"/>
                <a:sym typeface="Glacial Indifference Bold"/>
              </a:rPr>
              <a:t>04</a:t>
            </a:r>
          </a:p>
          <a:p>
            <a:pPr marL="0" lvl="0" indent="0" algn="ctr">
              <a:lnSpc>
                <a:spcPts val="4808"/>
              </a:lnSpc>
              <a:spcBef>
                <a:spcPct val="0"/>
              </a:spcBef>
            </a:pPr>
            <a:r>
              <a:rPr lang="es-CO" sz="3434" b="1" spc="75" noProof="0" dirty="0">
                <a:solidFill>
                  <a:srgbClr val="152540"/>
                </a:solidFill>
                <a:latin typeface="Glacial Indifference Bold"/>
                <a:ea typeface="Glacial Indifference Bold"/>
                <a:cs typeface="Glacial Indifference Bold"/>
                <a:sym typeface="Glacial Indifference Bold"/>
              </a:rPr>
              <a:t>05</a:t>
            </a:r>
          </a:p>
          <a:p>
            <a:pPr marL="0" lvl="0" indent="0" algn="ctr">
              <a:lnSpc>
                <a:spcPts val="4808"/>
              </a:lnSpc>
              <a:spcBef>
                <a:spcPct val="0"/>
              </a:spcBef>
            </a:pPr>
            <a:r>
              <a:rPr lang="es-CO" sz="3434" b="1" spc="75" dirty="0">
                <a:solidFill>
                  <a:srgbClr val="152540"/>
                </a:solidFill>
                <a:latin typeface="Glacial Indifference Bold"/>
                <a:ea typeface="Glacial Indifference Bold"/>
                <a:cs typeface="Glacial Indifference Bold"/>
                <a:sym typeface="Glacial Indifference Bold"/>
              </a:rPr>
              <a:t>06</a:t>
            </a:r>
            <a:endParaRPr lang="es-CO" sz="3434" b="1" spc="75" noProof="0" dirty="0">
              <a:solidFill>
                <a:srgbClr val="152540"/>
              </a:solidFill>
              <a:latin typeface="Glacial Indifference Bold"/>
              <a:ea typeface="Glacial Indifference Bold"/>
              <a:cs typeface="Glacial Indifference Bold"/>
              <a:sym typeface="Glacial Indifference Bo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238228DA-9F0D-7B9E-0E96-FD54E9E698AE}"/>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231CDE4F-259F-C437-F7E3-4082D2C7395B}"/>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CC49868F-815F-AE16-E110-960CCB169C6B}"/>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02E65133-5F72-8CC6-6AE5-B8B93F59408C}"/>
              </a:ext>
            </a:extLst>
          </p:cNvPr>
          <p:cNvSpPr txBox="1"/>
          <p:nvPr/>
        </p:nvSpPr>
        <p:spPr>
          <a:xfrm>
            <a:off x="5791200" y="613729"/>
            <a:ext cx="6302737"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VISTA </a:t>
            </a:r>
            <a:r>
              <a:rPr lang="es-CO" sz="5400" b="1" spc="688" dirty="0">
                <a:solidFill>
                  <a:srgbClr val="152540"/>
                </a:solidFill>
                <a:latin typeface="Glacial Indifference Bold"/>
                <a:ea typeface="Glacial Indifference Bold"/>
                <a:cs typeface="Glacial Indifference Bold"/>
                <a:sym typeface="Glacial Indifference Bold"/>
              </a:rPr>
              <a:t>FÍSICA</a:t>
            </a:r>
            <a:endPar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endParaRPr>
          </a:p>
        </p:txBody>
      </p:sp>
      <p:sp>
        <p:nvSpPr>
          <p:cNvPr id="8" name="TextBox 3">
            <a:extLst>
              <a:ext uri="{FF2B5EF4-FFF2-40B4-BE49-F238E27FC236}">
                <a16:creationId xmlns:a16="http://schemas.microsoft.com/office/drawing/2014/main" id="{A2724CB6-5A1E-C70A-513E-F73F09CA456D}"/>
              </a:ext>
            </a:extLst>
          </p:cNvPr>
          <p:cNvSpPr txBox="1"/>
          <p:nvPr/>
        </p:nvSpPr>
        <p:spPr>
          <a:xfrm>
            <a:off x="685800" y="2338005"/>
            <a:ext cx="6302737" cy="6155531"/>
          </a:xfrm>
          <a:prstGeom prst="rect">
            <a:avLst/>
          </a:prstGeom>
        </p:spPr>
        <p:txBody>
          <a:bodyPr wrap="square" lIns="0" tIns="0" rIns="0" bIns="0" rtlCol="0" anchor="t">
            <a:spAutoFit/>
          </a:bodyPr>
          <a:lstStyle/>
          <a:p>
            <a:pPr algn="just"/>
            <a:r>
              <a:rPr lang="es-MX" sz="2000" dirty="0"/>
              <a:t>Este diagrama representa la vista física del sistema Servidor de Tiquetes desplegado en AWS Cloud, aplicando una arquitectura basada en microservicios con alta disponibilidad, escalabilidad y separación de responsabilidades. Los usuarios acceden al sistema a través de Amazon API Gateway, que canaliza las solicitudes hacia un </a:t>
            </a:r>
            <a:r>
              <a:rPr lang="es-MX" sz="2000" dirty="0" err="1"/>
              <a:t>Elastic</a:t>
            </a:r>
            <a:r>
              <a:rPr lang="es-MX" sz="2000" dirty="0"/>
              <a:t> Load </a:t>
            </a:r>
            <a:r>
              <a:rPr lang="es-MX" sz="2000" dirty="0" err="1"/>
              <a:t>Balancer</a:t>
            </a:r>
            <a:r>
              <a:rPr lang="es-MX" sz="2000" dirty="0"/>
              <a:t>. Este balanceador distribuye el tráfico a los distintos microservicios desplegados en un ECS </a:t>
            </a:r>
            <a:r>
              <a:rPr lang="es-MX" sz="2000" dirty="0" err="1"/>
              <a:t>Cluster</a:t>
            </a:r>
            <a:r>
              <a:rPr lang="es-MX" sz="2000" dirty="0"/>
              <a:t> (con </a:t>
            </a:r>
            <a:r>
              <a:rPr lang="es-MX" sz="2000" dirty="0" err="1"/>
              <a:t>Fargate</a:t>
            </a:r>
            <a:r>
              <a:rPr lang="es-MX" sz="2000" dirty="0"/>
              <a:t> o EC2). Cada servicio tiene una función específica: autenticación (</a:t>
            </a:r>
            <a:r>
              <a:rPr lang="es-MX" sz="2000" dirty="0" err="1"/>
              <a:t>Auth</a:t>
            </a:r>
            <a:r>
              <a:rPr lang="es-MX" sz="2000" dirty="0"/>
              <a:t>), compras (</a:t>
            </a:r>
            <a:r>
              <a:rPr lang="es-MX" sz="2000" dirty="0" err="1"/>
              <a:t>Purchase</a:t>
            </a:r>
            <a:r>
              <a:rPr lang="es-MX" sz="2000" dirty="0"/>
              <a:t>), pagos (</a:t>
            </a:r>
            <a:r>
              <a:rPr lang="es-MX" sz="2000" dirty="0" err="1"/>
              <a:t>Payment</a:t>
            </a:r>
            <a:r>
              <a:rPr lang="es-MX" sz="2000" dirty="0"/>
              <a:t>), notificaciones, comisiones, reportes, administración y catálogo.</a:t>
            </a:r>
          </a:p>
          <a:p>
            <a:pPr algn="just"/>
            <a:r>
              <a:rPr lang="es-MX" sz="2000" dirty="0"/>
              <a:t>La infraestructura incluye Redis (</a:t>
            </a:r>
            <a:r>
              <a:rPr lang="es-MX" sz="2000" dirty="0" err="1"/>
              <a:t>ElasticCache</a:t>
            </a:r>
            <a:r>
              <a:rPr lang="es-MX" sz="2000" dirty="0"/>
              <a:t>) para mejorar el rendimiento en consultas de catálogo, y Amazon RDS para persistencia de datos.</a:t>
            </a:r>
          </a:p>
          <a:p>
            <a:pPr algn="just"/>
            <a:r>
              <a:rPr lang="es-MX" sz="2000" dirty="0"/>
              <a:t>Los eventos se manejan mediante Amazon SNS (para notificaciones), Amazon SQS (para colas de eventos asincrónicos) y todo el sistema es monitoreado con Amazon </a:t>
            </a:r>
            <a:r>
              <a:rPr lang="es-MX" sz="2000" dirty="0" err="1"/>
              <a:t>CloudWatch</a:t>
            </a:r>
            <a:r>
              <a:rPr lang="es-MX" sz="2000" dirty="0"/>
              <a:t>. El control de acceso está gestionado por AWS IAM.</a:t>
            </a:r>
          </a:p>
        </p:txBody>
      </p:sp>
      <p:pic>
        <p:nvPicPr>
          <p:cNvPr id="7170" name="Picture 2">
            <a:extLst>
              <a:ext uri="{FF2B5EF4-FFF2-40B4-BE49-F238E27FC236}">
                <a16:creationId xmlns:a16="http://schemas.microsoft.com/office/drawing/2014/main" id="{CE0218D8-B3FA-36C4-91E7-52B178AF5DA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42534" y="2171700"/>
            <a:ext cx="10665242" cy="6563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924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BECC60B7-305E-07AF-7DFE-0D0D1F03D71C}"/>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C99CC48E-A5D6-EF22-2837-50806DE28121}"/>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A3F254D2-A053-E316-2A0F-9E5C246A3B9D}"/>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43DD35ED-2F98-7997-661B-63319405D7F2}"/>
              </a:ext>
            </a:extLst>
          </p:cNvPr>
          <p:cNvSpPr txBox="1"/>
          <p:nvPr/>
        </p:nvSpPr>
        <p:spPr>
          <a:xfrm>
            <a:off x="838200" y="447833"/>
            <a:ext cx="169926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CATÁLOGO DE ELEMENTOS Y RELACIONES</a:t>
            </a:r>
          </a:p>
        </p:txBody>
      </p:sp>
      <p:sp>
        <p:nvSpPr>
          <p:cNvPr id="3" name="Rectangle 1">
            <a:extLst>
              <a:ext uri="{FF2B5EF4-FFF2-40B4-BE49-F238E27FC236}">
                <a16:creationId xmlns:a16="http://schemas.microsoft.com/office/drawing/2014/main" id="{1ED545A4-BF9B-58BB-D07D-F9D4A31E4776}"/>
              </a:ext>
            </a:extLst>
          </p:cNvPr>
          <p:cNvSpPr>
            <a:spLocks noChangeArrowheads="1"/>
          </p:cNvSpPr>
          <p:nvPr/>
        </p:nvSpPr>
        <p:spPr bwMode="auto">
          <a:xfrm>
            <a:off x="2555875" y="160020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graphicFrame>
        <p:nvGraphicFramePr>
          <p:cNvPr id="2" name="Tabla 1">
            <a:extLst>
              <a:ext uri="{FF2B5EF4-FFF2-40B4-BE49-F238E27FC236}">
                <a16:creationId xmlns:a16="http://schemas.microsoft.com/office/drawing/2014/main" id="{604F8D3F-4731-B945-5077-8C4BD1354005}"/>
              </a:ext>
            </a:extLst>
          </p:cNvPr>
          <p:cNvGraphicFramePr>
            <a:graphicFrameLocks noGrp="1"/>
          </p:cNvGraphicFramePr>
          <p:nvPr>
            <p:extLst>
              <p:ext uri="{D42A27DB-BD31-4B8C-83A1-F6EECF244321}">
                <p14:modId xmlns:p14="http://schemas.microsoft.com/office/powerpoint/2010/main" val="593137948"/>
              </p:ext>
            </p:extLst>
          </p:nvPr>
        </p:nvGraphicFramePr>
        <p:xfrm>
          <a:off x="2743200" y="2050350"/>
          <a:ext cx="13520315" cy="6882240"/>
        </p:xfrm>
        <a:graphic>
          <a:graphicData uri="http://schemas.openxmlformats.org/drawingml/2006/table">
            <a:tbl>
              <a:tblPr>
                <a:tableStyleId>{0505E3EF-67EA-436B-97B2-0124C06EBD24}</a:tableStyleId>
              </a:tblPr>
              <a:tblGrid>
                <a:gridCol w="3661752">
                  <a:extLst>
                    <a:ext uri="{9D8B030D-6E8A-4147-A177-3AD203B41FA5}">
                      <a16:colId xmlns:a16="http://schemas.microsoft.com/office/drawing/2014/main" val="3422763894"/>
                    </a:ext>
                  </a:extLst>
                </a:gridCol>
                <a:gridCol w="3596751">
                  <a:extLst>
                    <a:ext uri="{9D8B030D-6E8A-4147-A177-3AD203B41FA5}">
                      <a16:colId xmlns:a16="http://schemas.microsoft.com/office/drawing/2014/main" val="1992769361"/>
                    </a:ext>
                  </a:extLst>
                </a:gridCol>
                <a:gridCol w="6261812">
                  <a:extLst>
                    <a:ext uri="{9D8B030D-6E8A-4147-A177-3AD203B41FA5}">
                      <a16:colId xmlns:a16="http://schemas.microsoft.com/office/drawing/2014/main" val="1673615249"/>
                    </a:ext>
                  </a:extLst>
                </a:gridCol>
              </a:tblGrid>
              <a:tr h="174478">
                <a:tc>
                  <a:txBody>
                    <a:bodyPr/>
                    <a:lstStyle/>
                    <a:p>
                      <a:pPr algn="ctr" rtl="0" fontAlgn="t">
                        <a:buNone/>
                      </a:pPr>
                      <a:r>
                        <a:rPr lang="es-CO" sz="1800" b="1" u="none" strike="noStrike" dirty="0">
                          <a:solidFill>
                            <a:srgbClr val="000000"/>
                          </a:solidFill>
                          <a:effectLst/>
                        </a:rPr>
                        <a:t>Componente AWS</a:t>
                      </a:r>
                      <a:endParaRPr lang="es-CO" sz="3200" dirty="0">
                        <a:effectLst/>
                      </a:endParaRPr>
                    </a:p>
                  </a:txBody>
                  <a:tcPr marL="34896" marR="34896" marT="34896" marB="34896">
                    <a:solidFill>
                      <a:srgbClr val="92D050"/>
                    </a:solidFill>
                  </a:tcPr>
                </a:tc>
                <a:tc>
                  <a:txBody>
                    <a:bodyPr/>
                    <a:lstStyle/>
                    <a:p>
                      <a:pPr algn="ctr" rtl="0" fontAlgn="t">
                        <a:buNone/>
                      </a:pPr>
                      <a:r>
                        <a:rPr lang="es-CO" sz="1800" b="1" u="none" strike="noStrike" dirty="0">
                          <a:solidFill>
                            <a:srgbClr val="000000"/>
                          </a:solidFill>
                          <a:effectLst/>
                        </a:rPr>
                        <a:t>Tipo / Servicio</a:t>
                      </a:r>
                      <a:endParaRPr lang="es-CO" sz="3200" dirty="0">
                        <a:effectLst/>
                      </a:endParaRPr>
                    </a:p>
                  </a:txBody>
                  <a:tcPr marL="34896" marR="34896" marT="34896" marB="34896">
                    <a:solidFill>
                      <a:srgbClr val="92D050"/>
                    </a:solidFill>
                  </a:tcPr>
                </a:tc>
                <a:tc>
                  <a:txBody>
                    <a:bodyPr/>
                    <a:lstStyle/>
                    <a:p>
                      <a:pPr algn="ctr" rtl="0" fontAlgn="t">
                        <a:buNone/>
                      </a:pPr>
                      <a:r>
                        <a:rPr lang="es-CO" sz="1800" b="1" u="none" strike="noStrike" dirty="0">
                          <a:solidFill>
                            <a:srgbClr val="000000"/>
                          </a:solidFill>
                          <a:effectLst/>
                        </a:rPr>
                        <a:t>Relación / Función</a:t>
                      </a:r>
                      <a:endParaRPr lang="es-CO" sz="3200" dirty="0">
                        <a:effectLst/>
                      </a:endParaRPr>
                    </a:p>
                  </a:txBody>
                  <a:tcPr marL="34896" marR="34896" marT="34896" marB="34896">
                    <a:solidFill>
                      <a:srgbClr val="92D050"/>
                    </a:solidFill>
                  </a:tcPr>
                </a:tc>
                <a:extLst>
                  <a:ext uri="{0D108BD9-81ED-4DB2-BD59-A6C34878D82A}">
                    <a16:rowId xmlns:a16="http://schemas.microsoft.com/office/drawing/2014/main" val="2151637172"/>
                  </a:ext>
                </a:extLst>
              </a:tr>
              <a:tr h="174478">
                <a:tc>
                  <a:txBody>
                    <a:bodyPr/>
                    <a:lstStyle/>
                    <a:p>
                      <a:pPr algn="ctr" rtl="0" fontAlgn="t">
                        <a:buNone/>
                      </a:pPr>
                      <a:r>
                        <a:rPr lang="es-CO" sz="1800" b="0" u="none" strike="noStrike" dirty="0" err="1">
                          <a:solidFill>
                            <a:srgbClr val="000000"/>
                          </a:solidFill>
                          <a:effectLst/>
                        </a:rPr>
                        <a:t>User</a:t>
                      </a:r>
                      <a:endParaRPr lang="es-CO" sz="3200" dirty="0">
                        <a:effectLst/>
                      </a:endParaRPr>
                    </a:p>
                  </a:txBody>
                  <a:tcPr marL="34896" marR="34896" marT="34896" marB="34896"/>
                </a:tc>
                <a:tc>
                  <a:txBody>
                    <a:bodyPr/>
                    <a:lstStyle/>
                    <a:p>
                      <a:pPr algn="ctr" rtl="0" fontAlgn="t">
                        <a:buNone/>
                      </a:pPr>
                      <a:r>
                        <a:rPr lang="es-CO" sz="1800" b="0" u="none" strike="noStrike">
                          <a:solidFill>
                            <a:srgbClr val="000000"/>
                          </a:solidFill>
                          <a:effectLst/>
                        </a:rPr>
                        <a:t>Actor externo</a:t>
                      </a:r>
                      <a:endParaRPr lang="es-CO" sz="3200">
                        <a:effectLst/>
                      </a:endParaRPr>
                    </a:p>
                  </a:txBody>
                  <a:tcPr marL="34896" marR="34896" marT="34896" marB="34896"/>
                </a:tc>
                <a:tc>
                  <a:txBody>
                    <a:bodyPr/>
                    <a:lstStyle/>
                    <a:p>
                      <a:pPr algn="ctr" rtl="0" fontAlgn="t">
                        <a:buNone/>
                      </a:pPr>
                      <a:r>
                        <a:rPr lang="es-MX" sz="1800" b="0" u="none" strike="noStrike">
                          <a:solidFill>
                            <a:srgbClr val="000000"/>
                          </a:solidFill>
                          <a:effectLst/>
                        </a:rPr>
                        <a:t>Inicia la interacción a través de Internet</a:t>
                      </a:r>
                      <a:endParaRPr lang="es-MX" sz="3200">
                        <a:effectLst/>
                      </a:endParaRPr>
                    </a:p>
                  </a:txBody>
                  <a:tcPr marL="34896" marR="34896" marT="34896" marB="34896"/>
                </a:tc>
                <a:extLst>
                  <a:ext uri="{0D108BD9-81ED-4DB2-BD59-A6C34878D82A}">
                    <a16:rowId xmlns:a16="http://schemas.microsoft.com/office/drawing/2014/main" val="4214056416"/>
                  </a:ext>
                </a:extLst>
              </a:tr>
              <a:tr h="174478">
                <a:tc>
                  <a:txBody>
                    <a:bodyPr/>
                    <a:lstStyle/>
                    <a:p>
                      <a:pPr algn="ctr" rtl="0" fontAlgn="t">
                        <a:buNone/>
                      </a:pPr>
                      <a:r>
                        <a:rPr lang="es-CO" sz="1800" b="0" u="none" strike="noStrike" dirty="0">
                          <a:solidFill>
                            <a:srgbClr val="000000"/>
                          </a:solidFill>
                          <a:effectLst/>
                        </a:rPr>
                        <a:t>Internet</a:t>
                      </a:r>
                      <a:endParaRPr lang="es-CO" sz="3200" dirty="0">
                        <a:effectLst/>
                      </a:endParaRPr>
                    </a:p>
                  </a:txBody>
                  <a:tcPr marL="34896" marR="34896" marT="34896" marB="34896"/>
                </a:tc>
                <a:tc>
                  <a:txBody>
                    <a:bodyPr/>
                    <a:lstStyle/>
                    <a:p>
                      <a:pPr algn="ctr" rtl="0" fontAlgn="t">
                        <a:buNone/>
                      </a:pPr>
                      <a:r>
                        <a:rPr lang="es-CO" sz="1800" b="0" u="none" strike="noStrike">
                          <a:solidFill>
                            <a:srgbClr val="000000"/>
                          </a:solidFill>
                          <a:effectLst/>
                        </a:rPr>
                        <a:t>Medio</a:t>
                      </a:r>
                      <a:endParaRPr lang="es-CO" sz="3200">
                        <a:effectLst/>
                      </a:endParaRPr>
                    </a:p>
                  </a:txBody>
                  <a:tcPr marL="34896" marR="34896" marT="34896" marB="34896"/>
                </a:tc>
                <a:tc>
                  <a:txBody>
                    <a:bodyPr/>
                    <a:lstStyle/>
                    <a:p>
                      <a:pPr algn="ctr" rtl="0" fontAlgn="t">
                        <a:buNone/>
                      </a:pPr>
                      <a:r>
                        <a:rPr lang="es-MX" sz="1800" b="0" u="none" strike="noStrike">
                          <a:solidFill>
                            <a:srgbClr val="000000"/>
                          </a:solidFill>
                          <a:effectLst/>
                        </a:rPr>
                        <a:t>Conduce el tráfico al API Gateway</a:t>
                      </a:r>
                      <a:endParaRPr lang="es-MX" sz="3200">
                        <a:effectLst/>
                      </a:endParaRPr>
                    </a:p>
                  </a:txBody>
                  <a:tcPr marL="34896" marR="34896" marT="34896" marB="34896"/>
                </a:tc>
                <a:extLst>
                  <a:ext uri="{0D108BD9-81ED-4DB2-BD59-A6C34878D82A}">
                    <a16:rowId xmlns:a16="http://schemas.microsoft.com/office/drawing/2014/main" val="484919826"/>
                  </a:ext>
                </a:extLst>
              </a:tr>
              <a:tr h="174478">
                <a:tc>
                  <a:txBody>
                    <a:bodyPr/>
                    <a:lstStyle/>
                    <a:p>
                      <a:pPr algn="ctr" rtl="0" fontAlgn="t">
                        <a:buNone/>
                      </a:pPr>
                      <a:r>
                        <a:rPr lang="es-CO" sz="1800" b="0" u="none" strike="noStrike">
                          <a:solidFill>
                            <a:srgbClr val="000000"/>
                          </a:solidFill>
                          <a:effectLst/>
                        </a:rPr>
                        <a:t>Amazon API Gateway</a:t>
                      </a:r>
                      <a:endParaRPr lang="es-CO" sz="3200">
                        <a:effectLst/>
                      </a:endParaRPr>
                    </a:p>
                  </a:txBody>
                  <a:tcPr marL="34896" marR="34896" marT="34896" marB="34896"/>
                </a:tc>
                <a:tc>
                  <a:txBody>
                    <a:bodyPr/>
                    <a:lstStyle/>
                    <a:p>
                      <a:pPr algn="ctr" rtl="0" fontAlgn="t">
                        <a:buNone/>
                      </a:pPr>
                      <a:r>
                        <a:rPr lang="es-CO" sz="1800" b="0" u="none" strike="noStrike">
                          <a:solidFill>
                            <a:srgbClr val="000000"/>
                          </a:solidFill>
                          <a:effectLst/>
                        </a:rPr>
                        <a:t>API Management</a:t>
                      </a:r>
                      <a:endParaRPr lang="es-CO" sz="3200">
                        <a:effectLst/>
                      </a:endParaRPr>
                    </a:p>
                  </a:txBody>
                  <a:tcPr marL="34896" marR="34896" marT="34896" marB="34896"/>
                </a:tc>
                <a:tc>
                  <a:txBody>
                    <a:bodyPr/>
                    <a:lstStyle/>
                    <a:p>
                      <a:pPr algn="ctr" rtl="0" fontAlgn="t">
                        <a:buNone/>
                      </a:pPr>
                      <a:r>
                        <a:rPr lang="es-CO" sz="1800" b="0" u="none" strike="noStrike">
                          <a:solidFill>
                            <a:srgbClr val="000000"/>
                          </a:solidFill>
                          <a:effectLst/>
                        </a:rPr>
                        <a:t>Entrada segura para solicitudes REST</a:t>
                      </a:r>
                      <a:endParaRPr lang="es-CO" sz="3200">
                        <a:effectLst/>
                      </a:endParaRPr>
                    </a:p>
                  </a:txBody>
                  <a:tcPr marL="34896" marR="34896" marT="34896" marB="34896"/>
                </a:tc>
                <a:extLst>
                  <a:ext uri="{0D108BD9-81ED-4DB2-BD59-A6C34878D82A}">
                    <a16:rowId xmlns:a16="http://schemas.microsoft.com/office/drawing/2014/main" val="85297860"/>
                  </a:ext>
                </a:extLst>
              </a:tr>
              <a:tr h="268696">
                <a:tc>
                  <a:txBody>
                    <a:bodyPr/>
                    <a:lstStyle/>
                    <a:p>
                      <a:pPr algn="ctr" rtl="0" fontAlgn="t">
                        <a:buNone/>
                      </a:pPr>
                      <a:r>
                        <a:rPr lang="es-CO" sz="1800" b="0" u="none" strike="noStrike" dirty="0" err="1">
                          <a:solidFill>
                            <a:srgbClr val="000000"/>
                          </a:solidFill>
                          <a:effectLst/>
                        </a:rPr>
                        <a:t>Elastic</a:t>
                      </a:r>
                      <a:r>
                        <a:rPr lang="es-CO" sz="1800" b="0" u="none" strike="noStrike" dirty="0">
                          <a:solidFill>
                            <a:srgbClr val="000000"/>
                          </a:solidFill>
                          <a:effectLst/>
                        </a:rPr>
                        <a:t> Load </a:t>
                      </a:r>
                      <a:r>
                        <a:rPr lang="es-CO" sz="1800" b="0" u="none" strike="noStrike" dirty="0" err="1">
                          <a:solidFill>
                            <a:srgbClr val="000000"/>
                          </a:solidFill>
                          <a:effectLst/>
                        </a:rPr>
                        <a:t>Balancing</a:t>
                      </a:r>
                      <a:r>
                        <a:rPr lang="es-CO" sz="1800" b="0" u="none" strike="noStrike" dirty="0">
                          <a:solidFill>
                            <a:srgbClr val="000000"/>
                          </a:solidFill>
                          <a:effectLst/>
                        </a:rPr>
                        <a:t> (ALB)</a:t>
                      </a:r>
                      <a:endParaRPr lang="es-CO" sz="3200" dirty="0">
                        <a:effectLst/>
                      </a:endParaRPr>
                    </a:p>
                  </a:txBody>
                  <a:tcPr marL="34896" marR="34896" marT="34896" marB="34896"/>
                </a:tc>
                <a:tc>
                  <a:txBody>
                    <a:bodyPr/>
                    <a:lstStyle/>
                    <a:p>
                      <a:pPr algn="ctr" rtl="0" fontAlgn="t">
                        <a:buNone/>
                      </a:pPr>
                      <a:r>
                        <a:rPr lang="es-CO" sz="1800" b="0" u="none" strike="noStrike">
                          <a:solidFill>
                            <a:srgbClr val="000000"/>
                          </a:solidFill>
                          <a:effectLst/>
                        </a:rPr>
                        <a:t>Load Balancer</a:t>
                      </a:r>
                      <a:endParaRPr lang="es-CO" sz="3200">
                        <a:effectLst/>
                      </a:endParaRPr>
                    </a:p>
                  </a:txBody>
                  <a:tcPr marL="34896" marR="34896" marT="34896" marB="34896"/>
                </a:tc>
                <a:tc>
                  <a:txBody>
                    <a:bodyPr/>
                    <a:lstStyle/>
                    <a:p>
                      <a:pPr algn="ctr" rtl="0" fontAlgn="t">
                        <a:buNone/>
                      </a:pPr>
                      <a:r>
                        <a:rPr lang="es-MX" sz="1800" b="0" u="none" strike="noStrike">
                          <a:solidFill>
                            <a:srgbClr val="000000"/>
                          </a:solidFill>
                          <a:effectLst/>
                        </a:rPr>
                        <a:t>Distribuye solicitudes entre los microservicios del ECS Cluster</a:t>
                      </a:r>
                      <a:endParaRPr lang="es-MX" sz="3200">
                        <a:effectLst/>
                      </a:endParaRPr>
                    </a:p>
                  </a:txBody>
                  <a:tcPr marL="34896" marR="34896" marT="34896" marB="34896"/>
                </a:tc>
                <a:extLst>
                  <a:ext uri="{0D108BD9-81ED-4DB2-BD59-A6C34878D82A}">
                    <a16:rowId xmlns:a16="http://schemas.microsoft.com/office/drawing/2014/main" val="3187473712"/>
                  </a:ext>
                </a:extLst>
              </a:tr>
              <a:tr h="268696">
                <a:tc>
                  <a:txBody>
                    <a:bodyPr/>
                    <a:lstStyle/>
                    <a:p>
                      <a:pPr algn="ctr" rtl="0" fontAlgn="t">
                        <a:buNone/>
                      </a:pPr>
                      <a:r>
                        <a:rPr lang="es-CO" sz="1800" b="0" u="none" strike="noStrike">
                          <a:solidFill>
                            <a:srgbClr val="000000"/>
                          </a:solidFill>
                          <a:effectLst/>
                        </a:rPr>
                        <a:t>AWS IAM</a:t>
                      </a:r>
                      <a:endParaRPr lang="es-CO" sz="3200">
                        <a:effectLst/>
                      </a:endParaRPr>
                    </a:p>
                  </a:txBody>
                  <a:tcPr marL="34896" marR="34896" marT="34896" marB="34896"/>
                </a:tc>
                <a:tc>
                  <a:txBody>
                    <a:bodyPr/>
                    <a:lstStyle/>
                    <a:p>
                      <a:pPr algn="ctr" rtl="0" fontAlgn="t">
                        <a:buNone/>
                      </a:pPr>
                      <a:r>
                        <a:rPr lang="es-CO" sz="1800" b="0" u="none" strike="noStrike">
                          <a:solidFill>
                            <a:srgbClr val="000000"/>
                          </a:solidFill>
                          <a:effectLst/>
                        </a:rPr>
                        <a:t>Identidad y Seguridad</a:t>
                      </a:r>
                      <a:endParaRPr lang="es-CO" sz="3200">
                        <a:effectLst/>
                      </a:endParaRPr>
                    </a:p>
                  </a:txBody>
                  <a:tcPr marL="34896" marR="34896" marT="34896" marB="34896"/>
                </a:tc>
                <a:tc>
                  <a:txBody>
                    <a:bodyPr/>
                    <a:lstStyle/>
                    <a:p>
                      <a:pPr algn="ctr" rtl="0" fontAlgn="t">
                        <a:buNone/>
                      </a:pPr>
                      <a:r>
                        <a:rPr lang="es-MX" sz="1800" b="0" u="none" strike="noStrike">
                          <a:solidFill>
                            <a:srgbClr val="000000"/>
                          </a:solidFill>
                          <a:effectLst/>
                        </a:rPr>
                        <a:t>Verifica autenticación y permisos del usuario</a:t>
                      </a:r>
                      <a:endParaRPr lang="es-MX" sz="3200">
                        <a:effectLst/>
                      </a:endParaRPr>
                    </a:p>
                  </a:txBody>
                  <a:tcPr marL="34896" marR="34896" marT="34896" marB="34896"/>
                </a:tc>
                <a:extLst>
                  <a:ext uri="{0D108BD9-81ED-4DB2-BD59-A6C34878D82A}">
                    <a16:rowId xmlns:a16="http://schemas.microsoft.com/office/drawing/2014/main" val="4089212630"/>
                  </a:ext>
                </a:extLst>
              </a:tr>
              <a:tr h="268696">
                <a:tc>
                  <a:txBody>
                    <a:bodyPr/>
                    <a:lstStyle/>
                    <a:p>
                      <a:pPr algn="ctr" rtl="0" fontAlgn="t">
                        <a:buNone/>
                      </a:pPr>
                      <a:r>
                        <a:rPr lang="es-CO" sz="1800" b="0" u="none" strike="noStrike">
                          <a:solidFill>
                            <a:srgbClr val="000000"/>
                          </a:solidFill>
                          <a:effectLst/>
                        </a:rPr>
                        <a:t>ECS Cluster</a:t>
                      </a:r>
                      <a:endParaRPr lang="es-CO" sz="3200">
                        <a:effectLst/>
                      </a:endParaRPr>
                    </a:p>
                  </a:txBody>
                  <a:tcPr marL="34896" marR="34896" marT="34896" marB="34896"/>
                </a:tc>
                <a:tc>
                  <a:txBody>
                    <a:bodyPr/>
                    <a:lstStyle/>
                    <a:p>
                      <a:pPr algn="ctr" rtl="0" fontAlgn="t">
                        <a:buNone/>
                      </a:pPr>
                      <a:r>
                        <a:rPr lang="es-CO" sz="1800" b="0" u="none" strike="noStrike">
                          <a:solidFill>
                            <a:srgbClr val="000000"/>
                          </a:solidFill>
                          <a:effectLst/>
                        </a:rPr>
                        <a:t>Contenedor de microservicios</a:t>
                      </a:r>
                      <a:endParaRPr lang="es-CO" sz="3200">
                        <a:effectLst/>
                      </a:endParaRPr>
                    </a:p>
                  </a:txBody>
                  <a:tcPr marL="34896" marR="34896" marT="34896" marB="34896"/>
                </a:tc>
                <a:tc>
                  <a:txBody>
                    <a:bodyPr/>
                    <a:lstStyle/>
                    <a:p>
                      <a:pPr algn="ctr" rtl="0" fontAlgn="t">
                        <a:buNone/>
                      </a:pPr>
                      <a:r>
                        <a:rPr lang="es-MX" sz="1800" b="0" u="none" strike="noStrike">
                          <a:solidFill>
                            <a:srgbClr val="000000"/>
                          </a:solidFill>
                          <a:effectLst/>
                        </a:rPr>
                        <a:t>Alojamiento y ejecución de los servicios</a:t>
                      </a:r>
                      <a:endParaRPr lang="es-MX" sz="3200">
                        <a:effectLst/>
                      </a:endParaRPr>
                    </a:p>
                  </a:txBody>
                  <a:tcPr marL="34896" marR="34896" marT="34896" marB="34896"/>
                </a:tc>
                <a:extLst>
                  <a:ext uri="{0D108BD9-81ED-4DB2-BD59-A6C34878D82A}">
                    <a16:rowId xmlns:a16="http://schemas.microsoft.com/office/drawing/2014/main" val="3392372876"/>
                  </a:ext>
                </a:extLst>
              </a:tr>
              <a:tr h="174478">
                <a:tc>
                  <a:txBody>
                    <a:bodyPr/>
                    <a:lstStyle/>
                    <a:p>
                      <a:pPr algn="ctr" rtl="0" fontAlgn="t">
                        <a:buNone/>
                      </a:pPr>
                      <a:r>
                        <a:rPr lang="es-CO" sz="1800" b="0" u="none" strike="noStrike">
                          <a:solidFill>
                            <a:srgbClr val="000000"/>
                          </a:solidFill>
                          <a:effectLst/>
                        </a:rPr>
                        <a:t>Auth Service</a:t>
                      </a:r>
                      <a:endParaRPr lang="es-CO" sz="3200">
                        <a:effectLst/>
                      </a:endParaRPr>
                    </a:p>
                  </a:txBody>
                  <a:tcPr marL="34896" marR="34896" marT="34896" marB="34896"/>
                </a:tc>
                <a:tc>
                  <a:txBody>
                    <a:bodyPr/>
                    <a:lstStyle/>
                    <a:p>
                      <a:pPr algn="ctr" rtl="0" fontAlgn="t">
                        <a:buNone/>
                      </a:pPr>
                      <a:r>
                        <a:rPr lang="es-CO" sz="1800" b="0" u="none" strike="noStrike" dirty="0">
                          <a:solidFill>
                            <a:srgbClr val="000000"/>
                          </a:solidFill>
                          <a:effectLst/>
                        </a:rPr>
                        <a:t>Microservicio</a:t>
                      </a:r>
                      <a:endParaRPr lang="es-CO" sz="3200" dirty="0">
                        <a:effectLst/>
                      </a:endParaRPr>
                    </a:p>
                  </a:txBody>
                  <a:tcPr marL="34896" marR="34896" marT="34896" marB="34896"/>
                </a:tc>
                <a:tc>
                  <a:txBody>
                    <a:bodyPr/>
                    <a:lstStyle/>
                    <a:p>
                      <a:pPr algn="ctr" rtl="0" fontAlgn="t">
                        <a:buNone/>
                      </a:pPr>
                      <a:r>
                        <a:rPr lang="es-MX" sz="1800" b="0" u="none" strike="noStrike">
                          <a:solidFill>
                            <a:srgbClr val="000000"/>
                          </a:solidFill>
                          <a:effectLst/>
                        </a:rPr>
                        <a:t>Autenticación y autorización con JWT</a:t>
                      </a:r>
                      <a:endParaRPr lang="es-MX" sz="3200">
                        <a:effectLst/>
                      </a:endParaRPr>
                    </a:p>
                  </a:txBody>
                  <a:tcPr marL="34896" marR="34896" marT="34896" marB="34896"/>
                </a:tc>
                <a:extLst>
                  <a:ext uri="{0D108BD9-81ED-4DB2-BD59-A6C34878D82A}">
                    <a16:rowId xmlns:a16="http://schemas.microsoft.com/office/drawing/2014/main" val="507149414"/>
                  </a:ext>
                </a:extLst>
              </a:tr>
              <a:tr h="268696">
                <a:tc>
                  <a:txBody>
                    <a:bodyPr/>
                    <a:lstStyle/>
                    <a:p>
                      <a:pPr algn="ctr" rtl="0" fontAlgn="t">
                        <a:buNone/>
                      </a:pPr>
                      <a:r>
                        <a:rPr lang="es-CO" sz="1800" b="0" u="none" strike="noStrike">
                          <a:solidFill>
                            <a:srgbClr val="000000"/>
                          </a:solidFill>
                          <a:effectLst/>
                        </a:rPr>
                        <a:t>Purchase Service</a:t>
                      </a:r>
                      <a:endParaRPr lang="es-CO" sz="3200">
                        <a:effectLst/>
                      </a:endParaRPr>
                    </a:p>
                  </a:txBody>
                  <a:tcPr marL="34896" marR="34896" marT="34896" marB="34896"/>
                </a:tc>
                <a:tc>
                  <a:txBody>
                    <a:bodyPr/>
                    <a:lstStyle/>
                    <a:p>
                      <a:pPr algn="ctr" rtl="0" fontAlgn="t">
                        <a:buNone/>
                      </a:pPr>
                      <a:r>
                        <a:rPr lang="es-CO" sz="1800" b="0" u="none" strike="noStrike">
                          <a:solidFill>
                            <a:srgbClr val="000000"/>
                          </a:solidFill>
                          <a:effectLst/>
                        </a:rPr>
                        <a:t>Microservicio</a:t>
                      </a:r>
                      <a:endParaRPr lang="es-CO" sz="3200">
                        <a:effectLst/>
                      </a:endParaRPr>
                    </a:p>
                  </a:txBody>
                  <a:tcPr marL="34896" marR="34896" marT="34896" marB="34896"/>
                </a:tc>
                <a:tc>
                  <a:txBody>
                    <a:bodyPr/>
                    <a:lstStyle/>
                    <a:p>
                      <a:pPr algn="ctr" rtl="0" fontAlgn="t">
                        <a:buNone/>
                      </a:pPr>
                      <a:r>
                        <a:rPr lang="es-MX" sz="1800" b="0" u="none" strike="noStrike">
                          <a:solidFill>
                            <a:srgbClr val="000000"/>
                          </a:solidFill>
                          <a:effectLst/>
                        </a:rPr>
                        <a:t>Gestión de compras y prevención de doble compra</a:t>
                      </a:r>
                      <a:endParaRPr lang="es-MX" sz="3200">
                        <a:effectLst/>
                      </a:endParaRPr>
                    </a:p>
                  </a:txBody>
                  <a:tcPr marL="34896" marR="34896" marT="34896" marB="34896"/>
                </a:tc>
                <a:extLst>
                  <a:ext uri="{0D108BD9-81ED-4DB2-BD59-A6C34878D82A}">
                    <a16:rowId xmlns:a16="http://schemas.microsoft.com/office/drawing/2014/main" val="756669482"/>
                  </a:ext>
                </a:extLst>
              </a:tr>
              <a:tr h="174478">
                <a:tc>
                  <a:txBody>
                    <a:bodyPr/>
                    <a:lstStyle/>
                    <a:p>
                      <a:pPr algn="ctr" rtl="0" fontAlgn="t">
                        <a:buNone/>
                      </a:pPr>
                      <a:r>
                        <a:rPr lang="es-CO" sz="1800" b="0" u="none" strike="noStrike">
                          <a:solidFill>
                            <a:srgbClr val="000000"/>
                          </a:solidFill>
                          <a:effectLst/>
                        </a:rPr>
                        <a:t>Payment Service</a:t>
                      </a:r>
                      <a:endParaRPr lang="es-CO" sz="3200">
                        <a:effectLst/>
                      </a:endParaRPr>
                    </a:p>
                  </a:txBody>
                  <a:tcPr marL="34896" marR="34896" marT="34896" marB="34896"/>
                </a:tc>
                <a:tc>
                  <a:txBody>
                    <a:bodyPr/>
                    <a:lstStyle/>
                    <a:p>
                      <a:pPr algn="ctr" rtl="0" fontAlgn="t">
                        <a:buNone/>
                      </a:pPr>
                      <a:r>
                        <a:rPr lang="es-CO" sz="1800" b="0" u="none" strike="noStrike">
                          <a:solidFill>
                            <a:srgbClr val="000000"/>
                          </a:solidFill>
                          <a:effectLst/>
                        </a:rPr>
                        <a:t>Microservicio</a:t>
                      </a:r>
                      <a:endParaRPr lang="es-CO" sz="3200">
                        <a:effectLst/>
                      </a:endParaRPr>
                    </a:p>
                  </a:txBody>
                  <a:tcPr marL="34896" marR="34896" marT="34896" marB="34896"/>
                </a:tc>
                <a:tc>
                  <a:txBody>
                    <a:bodyPr/>
                    <a:lstStyle/>
                    <a:p>
                      <a:pPr algn="ctr" rtl="0" fontAlgn="t">
                        <a:buNone/>
                      </a:pPr>
                      <a:r>
                        <a:rPr lang="es-CO" sz="1800" b="0" u="none" strike="noStrike">
                          <a:solidFill>
                            <a:srgbClr val="000000"/>
                          </a:solidFill>
                          <a:effectLst/>
                        </a:rPr>
                        <a:t>Procesamiento de pagos</a:t>
                      </a:r>
                      <a:endParaRPr lang="es-CO" sz="3200">
                        <a:effectLst/>
                      </a:endParaRPr>
                    </a:p>
                  </a:txBody>
                  <a:tcPr marL="34896" marR="34896" marT="34896" marB="34896"/>
                </a:tc>
                <a:extLst>
                  <a:ext uri="{0D108BD9-81ED-4DB2-BD59-A6C34878D82A}">
                    <a16:rowId xmlns:a16="http://schemas.microsoft.com/office/drawing/2014/main" val="2780375541"/>
                  </a:ext>
                </a:extLst>
              </a:tr>
              <a:tr h="174478">
                <a:tc>
                  <a:txBody>
                    <a:bodyPr/>
                    <a:lstStyle/>
                    <a:p>
                      <a:pPr algn="ctr" rtl="0" fontAlgn="t">
                        <a:buNone/>
                      </a:pPr>
                      <a:r>
                        <a:rPr lang="es-CO" sz="1800" b="0" u="none" strike="noStrike">
                          <a:solidFill>
                            <a:srgbClr val="000000"/>
                          </a:solidFill>
                          <a:effectLst/>
                        </a:rPr>
                        <a:t>Notification Service</a:t>
                      </a:r>
                      <a:endParaRPr lang="es-CO" sz="3200">
                        <a:effectLst/>
                      </a:endParaRPr>
                    </a:p>
                  </a:txBody>
                  <a:tcPr marL="34896" marR="34896" marT="34896" marB="34896"/>
                </a:tc>
                <a:tc>
                  <a:txBody>
                    <a:bodyPr/>
                    <a:lstStyle/>
                    <a:p>
                      <a:pPr algn="ctr" rtl="0" fontAlgn="t">
                        <a:buNone/>
                      </a:pPr>
                      <a:r>
                        <a:rPr lang="es-CO" sz="1800" b="0" u="none" strike="noStrike" dirty="0">
                          <a:solidFill>
                            <a:srgbClr val="000000"/>
                          </a:solidFill>
                          <a:effectLst/>
                        </a:rPr>
                        <a:t>Microservicio</a:t>
                      </a:r>
                      <a:endParaRPr lang="es-CO" sz="3200" dirty="0">
                        <a:effectLst/>
                      </a:endParaRPr>
                    </a:p>
                  </a:txBody>
                  <a:tcPr marL="34896" marR="34896" marT="34896" marB="34896"/>
                </a:tc>
                <a:tc>
                  <a:txBody>
                    <a:bodyPr/>
                    <a:lstStyle/>
                    <a:p>
                      <a:pPr algn="ctr" rtl="0" fontAlgn="t">
                        <a:buNone/>
                      </a:pPr>
                      <a:r>
                        <a:rPr lang="es-CO" sz="1800" b="0" u="none" strike="noStrike">
                          <a:solidFill>
                            <a:srgbClr val="000000"/>
                          </a:solidFill>
                          <a:effectLst/>
                        </a:rPr>
                        <a:t>Envía notificaciones al usuario</a:t>
                      </a:r>
                      <a:endParaRPr lang="es-CO" sz="3200">
                        <a:effectLst/>
                      </a:endParaRPr>
                    </a:p>
                  </a:txBody>
                  <a:tcPr marL="34896" marR="34896" marT="34896" marB="34896"/>
                </a:tc>
                <a:extLst>
                  <a:ext uri="{0D108BD9-81ED-4DB2-BD59-A6C34878D82A}">
                    <a16:rowId xmlns:a16="http://schemas.microsoft.com/office/drawing/2014/main" val="2797383388"/>
                  </a:ext>
                </a:extLst>
              </a:tr>
              <a:tr h="174478">
                <a:tc>
                  <a:txBody>
                    <a:bodyPr/>
                    <a:lstStyle/>
                    <a:p>
                      <a:pPr algn="ctr" rtl="0" fontAlgn="t">
                        <a:buNone/>
                      </a:pPr>
                      <a:r>
                        <a:rPr lang="es-CO" sz="1800" b="0" u="none" strike="noStrike">
                          <a:solidFill>
                            <a:srgbClr val="000000"/>
                          </a:solidFill>
                          <a:effectLst/>
                        </a:rPr>
                        <a:t>Commission Service</a:t>
                      </a:r>
                      <a:endParaRPr lang="es-CO" sz="3200">
                        <a:effectLst/>
                      </a:endParaRPr>
                    </a:p>
                  </a:txBody>
                  <a:tcPr marL="34896" marR="34896" marT="34896" marB="34896"/>
                </a:tc>
                <a:tc>
                  <a:txBody>
                    <a:bodyPr/>
                    <a:lstStyle/>
                    <a:p>
                      <a:pPr algn="ctr" rtl="0" fontAlgn="t">
                        <a:buNone/>
                      </a:pPr>
                      <a:r>
                        <a:rPr lang="es-CO" sz="1800" b="0" u="none" strike="noStrike">
                          <a:solidFill>
                            <a:srgbClr val="000000"/>
                          </a:solidFill>
                          <a:effectLst/>
                        </a:rPr>
                        <a:t>Microservicio</a:t>
                      </a:r>
                      <a:endParaRPr lang="es-CO" sz="3200">
                        <a:effectLst/>
                      </a:endParaRPr>
                    </a:p>
                  </a:txBody>
                  <a:tcPr marL="34896" marR="34896" marT="34896" marB="34896"/>
                </a:tc>
                <a:tc>
                  <a:txBody>
                    <a:bodyPr/>
                    <a:lstStyle/>
                    <a:p>
                      <a:pPr algn="ctr" rtl="0" fontAlgn="t">
                        <a:buNone/>
                      </a:pPr>
                      <a:r>
                        <a:rPr lang="es-CO" sz="1800" b="0" u="none" strike="noStrike">
                          <a:solidFill>
                            <a:srgbClr val="000000"/>
                          </a:solidFill>
                          <a:effectLst/>
                        </a:rPr>
                        <a:t>Calcula y registra comisiones</a:t>
                      </a:r>
                      <a:endParaRPr lang="es-CO" sz="3200">
                        <a:effectLst/>
                      </a:endParaRPr>
                    </a:p>
                  </a:txBody>
                  <a:tcPr marL="34896" marR="34896" marT="34896" marB="34896"/>
                </a:tc>
                <a:extLst>
                  <a:ext uri="{0D108BD9-81ED-4DB2-BD59-A6C34878D82A}">
                    <a16:rowId xmlns:a16="http://schemas.microsoft.com/office/drawing/2014/main" val="3826704099"/>
                  </a:ext>
                </a:extLst>
              </a:tr>
              <a:tr h="174478">
                <a:tc>
                  <a:txBody>
                    <a:bodyPr/>
                    <a:lstStyle/>
                    <a:p>
                      <a:pPr algn="ctr" rtl="0" fontAlgn="t">
                        <a:buNone/>
                      </a:pPr>
                      <a:r>
                        <a:rPr lang="es-CO" sz="1800" b="0" u="none" strike="noStrike">
                          <a:solidFill>
                            <a:srgbClr val="000000"/>
                          </a:solidFill>
                          <a:effectLst/>
                        </a:rPr>
                        <a:t>Reporting Service</a:t>
                      </a:r>
                      <a:endParaRPr lang="es-CO" sz="3200">
                        <a:effectLst/>
                      </a:endParaRPr>
                    </a:p>
                  </a:txBody>
                  <a:tcPr marL="34896" marR="34896" marT="34896" marB="34896"/>
                </a:tc>
                <a:tc>
                  <a:txBody>
                    <a:bodyPr/>
                    <a:lstStyle/>
                    <a:p>
                      <a:pPr algn="ctr" rtl="0" fontAlgn="t">
                        <a:buNone/>
                      </a:pPr>
                      <a:r>
                        <a:rPr lang="es-CO" sz="1800" b="0" u="none" strike="noStrike">
                          <a:solidFill>
                            <a:srgbClr val="000000"/>
                          </a:solidFill>
                          <a:effectLst/>
                        </a:rPr>
                        <a:t>Microservicio</a:t>
                      </a:r>
                      <a:endParaRPr lang="es-CO" sz="3200">
                        <a:effectLst/>
                      </a:endParaRPr>
                    </a:p>
                  </a:txBody>
                  <a:tcPr marL="34896" marR="34896" marT="34896" marB="34896"/>
                </a:tc>
                <a:tc>
                  <a:txBody>
                    <a:bodyPr/>
                    <a:lstStyle/>
                    <a:p>
                      <a:pPr algn="ctr" rtl="0" fontAlgn="t">
                        <a:buNone/>
                      </a:pPr>
                      <a:r>
                        <a:rPr lang="es-MX" sz="1800" b="0" u="none" strike="noStrike" dirty="0">
                          <a:solidFill>
                            <a:srgbClr val="000000"/>
                          </a:solidFill>
                          <a:effectLst/>
                        </a:rPr>
                        <a:t>Genera informes operativos y financieros</a:t>
                      </a:r>
                      <a:endParaRPr lang="es-MX" sz="3200" dirty="0">
                        <a:effectLst/>
                      </a:endParaRPr>
                    </a:p>
                  </a:txBody>
                  <a:tcPr marL="34896" marR="34896" marT="34896" marB="34896"/>
                </a:tc>
                <a:extLst>
                  <a:ext uri="{0D108BD9-81ED-4DB2-BD59-A6C34878D82A}">
                    <a16:rowId xmlns:a16="http://schemas.microsoft.com/office/drawing/2014/main" val="1837400659"/>
                  </a:ext>
                </a:extLst>
              </a:tr>
              <a:tr h="268696">
                <a:tc>
                  <a:txBody>
                    <a:bodyPr/>
                    <a:lstStyle/>
                    <a:p>
                      <a:pPr algn="ctr" rtl="0" fontAlgn="t">
                        <a:buNone/>
                      </a:pPr>
                      <a:r>
                        <a:rPr lang="es-CO" sz="1800" b="0" u="none" strike="noStrike">
                          <a:solidFill>
                            <a:srgbClr val="000000"/>
                          </a:solidFill>
                          <a:effectLst/>
                        </a:rPr>
                        <a:t>Catalog Service</a:t>
                      </a:r>
                      <a:endParaRPr lang="es-CO" sz="3200">
                        <a:effectLst/>
                      </a:endParaRPr>
                    </a:p>
                  </a:txBody>
                  <a:tcPr marL="34896" marR="34896" marT="34896" marB="34896"/>
                </a:tc>
                <a:tc>
                  <a:txBody>
                    <a:bodyPr/>
                    <a:lstStyle/>
                    <a:p>
                      <a:pPr algn="ctr" rtl="0" fontAlgn="t">
                        <a:buNone/>
                      </a:pPr>
                      <a:r>
                        <a:rPr lang="es-CO" sz="1800" b="0" u="none" strike="noStrike">
                          <a:solidFill>
                            <a:srgbClr val="000000"/>
                          </a:solidFill>
                          <a:effectLst/>
                        </a:rPr>
                        <a:t>Microservicio</a:t>
                      </a:r>
                      <a:endParaRPr lang="es-CO" sz="3200">
                        <a:effectLst/>
                      </a:endParaRPr>
                    </a:p>
                  </a:txBody>
                  <a:tcPr marL="34896" marR="34896" marT="34896" marB="34896"/>
                </a:tc>
                <a:tc>
                  <a:txBody>
                    <a:bodyPr/>
                    <a:lstStyle/>
                    <a:p>
                      <a:pPr algn="ctr" rtl="0" fontAlgn="t">
                        <a:buNone/>
                      </a:pPr>
                      <a:r>
                        <a:rPr lang="es-MX" sz="1800" b="0" u="none" strike="noStrike">
                          <a:solidFill>
                            <a:srgbClr val="000000"/>
                          </a:solidFill>
                          <a:effectLst/>
                        </a:rPr>
                        <a:t>Consulta y actualización de disponibilidad de tiquetes</a:t>
                      </a:r>
                      <a:endParaRPr lang="es-MX" sz="3200">
                        <a:effectLst/>
                      </a:endParaRPr>
                    </a:p>
                  </a:txBody>
                  <a:tcPr marL="34896" marR="34896" marT="34896" marB="34896"/>
                </a:tc>
                <a:extLst>
                  <a:ext uri="{0D108BD9-81ED-4DB2-BD59-A6C34878D82A}">
                    <a16:rowId xmlns:a16="http://schemas.microsoft.com/office/drawing/2014/main" val="3138853282"/>
                  </a:ext>
                </a:extLst>
              </a:tr>
              <a:tr h="268696">
                <a:tc>
                  <a:txBody>
                    <a:bodyPr/>
                    <a:lstStyle/>
                    <a:p>
                      <a:pPr algn="ctr" rtl="0" fontAlgn="t">
                        <a:buNone/>
                      </a:pPr>
                      <a:r>
                        <a:rPr lang="es-CO" sz="1800" b="0" u="none" strike="noStrike">
                          <a:solidFill>
                            <a:srgbClr val="000000"/>
                          </a:solidFill>
                          <a:effectLst/>
                        </a:rPr>
                        <a:t>Administrative Service</a:t>
                      </a:r>
                      <a:endParaRPr lang="es-CO" sz="3200">
                        <a:effectLst/>
                      </a:endParaRPr>
                    </a:p>
                  </a:txBody>
                  <a:tcPr marL="34896" marR="34896" marT="34896" marB="34896"/>
                </a:tc>
                <a:tc>
                  <a:txBody>
                    <a:bodyPr/>
                    <a:lstStyle/>
                    <a:p>
                      <a:pPr algn="ctr" rtl="0" fontAlgn="t">
                        <a:buNone/>
                      </a:pPr>
                      <a:r>
                        <a:rPr lang="es-CO" sz="1800" b="0" u="none" strike="noStrike">
                          <a:solidFill>
                            <a:srgbClr val="000000"/>
                          </a:solidFill>
                          <a:effectLst/>
                        </a:rPr>
                        <a:t>Microservicio</a:t>
                      </a:r>
                      <a:endParaRPr lang="es-CO" sz="3200">
                        <a:effectLst/>
                      </a:endParaRPr>
                    </a:p>
                  </a:txBody>
                  <a:tcPr marL="34896" marR="34896" marT="34896" marB="34896"/>
                </a:tc>
                <a:tc>
                  <a:txBody>
                    <a:bodyPr/>
                    <a:lstStyle/>
                    <a:p>
                      <a:pPr algn="ctr" rtl="0" fontAlgn="t">
                        <a:buNone/>
                      </a:pPr>
                      <a:r>
                        <a:rPr lang="es-MX" sz="1800" b="0" u="none" strike="noStrike">
                          <a:solidFill>
                            <a:srgbClr val="000000"/>
                          </a:solidFill>
                          <a:effectLst/>
                        </a:rPr>
                        <a:t>Herramientas para soporte y administración manual</a:t>
                      </a:r>
                      <a:endParaRPr lang="es-MX" sz="3200">
                        <a:effectLst/>
                      </a:endParaRPr>
                    </a:p>
                  </a:txBody>
                  <a:tcPr marL="34896" marR="34896" marT="34896" marB="34896"/>
                </a:tc>
                <a:extLst>
                  <a:ext uri="{0D108BD9-81ED-4DB2-BD59-A6C34878D82A}">
                    <a16:rowId xmlns:a16="http://schemas.microsoft.com/office/drawing/2014/main" val="2276101393"/>
                  </a:ext>
                </a:extLst>
              </a:tr>
              <a:tr h="268696">
                <a:tc>
                  <a:txBody>
                    <a:bodyPr/>
                    <a:lstStyle/>
                    <a:p>
                      <a:pPr algn="ctr" rtl="0" fontAlgn="t">
                        <a:buNone/>
                      </a:pPr>
                      <a:r>
                        <a:rPr lang="es-CO" sz="1800" b="0" u="none" strike="noStrike">
                          <a:solidFill>
                            <a:srgbClr val="000000"/>
                          </a:solidFill>
                          <a:effectLst/>
                        </a:rPr>
                        <a:t>Amazon ElasticCache (Redis)</a:t>
                      </a:r>
                      <a:endParaRPr lang="es-CO" sz="3200">
                        <a:effectLst/>
                      </a:endParaRPr>
                    </a:p>
                  </a:txBody>
                  <a:tcPr marL="34896" marR="34896" marT="34896" marB="34896"/>
                </a:tc>
                <a:tc>
                  <a:txBody>
                    <a:bodyPr/>
                    <a:lstStyle/>
                    <a:p>
                      <a:pPr algn="ctr" rtl="0" fontAlgn="t">
                        <a:buNone/>
                      </a:pPr>
                      <a:r>
                        <a:rPr lang="es-CO" sz="1800" b="0" u="none" strike="noStrike">
                          <a:solidFill>
                            <a:srgbClr val="000000"/>
                          </a:solidFill>
                          <a:effectLst/>
                        </a:rPr>
                        <a:t>Caché distribuido</a:t>
                      </a:r>
                      <a:endParaRPr lang="es-CO" sz="3200">
                        <a:effectLst/>
                      </a:endParaRPr>
                    </a:p>
                  </a:txBody>
                  <a:tcPr marL="34896" marR="34896" marT="34896" marB="34896"/>
                </a:tc>
                <a:tc>
                  <a:txBody>
                    <a:bodyPr/>
                    <a:lstStyle/>
                    <a:p>
                      <a:pPr algn="ctr" rtl="0" fontAlgn="t">
                        <a:buNone/>
                      </a:pPr>
                      <a:r>
                        <a:rPr lang="es-MX" sz="1800" b="0" u="none" strike="noStrike">
                          <a:solidFill>
                            <a:srgbClr val="000000"/>
                          </a:solidFill>
                          <a:effectLst/>
                        </a:rPr>
                        <a:t>Cacheo de datos de catálogo para mejorar rendimiento</a:t>
                      </a:r>
                      <a:endParaRPr lang="es-MX" sz="3200">
                        <a:effectLst/>
                      </a:endParaRPr>
                    </a:p>
                  </a:txBody>
                  <a:tcPr marL="34896" marR="34896" marT="34896" marB="34896"/>
                </a:tc>
                <a:extLst>
                  <a:ext uri="{0D108BD9-81ED-4DB2-BD59-A6C34878D82A}">
                    <a16:rowId xmlns:a16="http://schemas.microsoft.com/office/drawing/2014/main" val="2839779108"/>
                  </a:ext>
                </a:extLst>
              </a:tr>
              <a:tr h="268696">
                <a:tc>
                  <a:txBody>
                    <a:bodyPr/>
                    <a:lstStyle/>
                    <a:p>
                      <a:pPr algn="ctr" rtl="0" fontAlgn="t">
                        <a:buNone/>
                      </a:pPr>
                      <a:r>
                        <a:rPr lang="es-CO" sz="1800" b="0" u="none" strike="noStrike">
                          <a:solidFill>
                            <a:srgbClr val="000000"/>
                          </a:solidFill>
                          <a:effectLst/>
                        </a:rPr>
                        <a:t>Amazon RDS</a:t>
                      </a:r>
                      <a:endParaRPr lang="es-CO" sz="3200">
                        <a:effectLst/>
                      </a:endParaRPr>
                    </a:p>
                  </a:txBody>
                  <a:tcPr marL="34896" marR="34896" marT="34896" marB="34896"/>
                </a:tc>
                <a:tc>
                  <a:txBody>
                    <a:bodyPr/>
                    <a:lstStyle/>
                    <a:p>
                      <a:pPr algn="ctr" rtl="0" fontAlgn="t">
                        <a:buNone/>
                      </a:pPr>
                      <a:r>
                        <a:rPr lang="es-CO" sz="1800" b="0" u="none" strike="noStrike">
                          <a:solidFill>
                            <a:srgbClr val="000000"/>
                          </a:solidFill>
                          <a:effectLst/>
                        </a:rPr>
                        <a:t>Base de datos relacional</a:t>
                      </a:r>
                      <a:endParaRPr lang="es-CO" sz="3200">
                        <a:effectLst/>
                      </a:endParaRPr>
                    </a:p>
                  </a:txBody>
                  <a:tcPr marL="34896" marR="34896" marT="34896" marB="34896"/>
                </a:tc>
                <a:tc>
                  <a:txBody>
                    <a:bodyPr/>
                    <a:lstStyle/>
                    <a:p>
                      <a:pPr algn="ctr" rtl="0" fontAlgn="t">
                        <a:buNone/>
                      </a:pPr>
                      <a:r>
                        <a:rPr lang="es-MX" sz="1800" b="0" u="none" strike="noStrike" dirty="0">
                          <a:solidFill>
                            <a:srgbClr val="000000"/>
                          </a:solidFill>
                          <a:effectLst/>
                        </a:rPr>
                        <a:t>Persistencia estructurada de información crítica</a:t>
                      </a:r>
                      <a:endParaRPr lang="es-MX" sz="3200" dirty="0">
                        <a:effectLst/>
                      </a:endParaRPr>
                    </a:p>
                  </a:txBody>
                  <a:tcPr marL="34896" marR="34896" marT="34896" marB="34896"/>
                </a:tc>
                <a:extLst>
                  <a:ext uri="{0D108BD9-81ED-4DB2-BD59-A6C34878D82A}">
                    <a16:rowId xmlns:a16="http://schemas.microsoft.com/office/drawing/2014/main" val="332349145"/>
                  </a:ext>
                </a:extLst>
              </a:tr>
              <a:tr h="268696">
                <a:tc>
                  <a:txBody>
                    <a:bodyPr/>
                    <a:lstStyle/>
                    <a:p>
                      <a:pPr algn="ctr" rtl="0" fontAlgn="t">
                        <a:buNone/>
                      </a:pPr>
                      <a:r>
                        <a:rPr lang="es-CO" sz="1800" b="0" u="none" strike="noStrike">
                          <a:solidFill>
                            <a:srgbClr val="000000"/>
                          </a:solidFill>
                          <a:effectLst/>
                        </a:rPr>
                        <a:t>Amazon SNS</a:t>
                      </a:r>
                      <a:endParaRPr lang="es-CO" sz="3200">
                        <a:effectLst/>
                      </a:endParaRPr>
                    </a:p>
                  </a:txBody>
                  <a:tcPr marL="34896" marR="34896" marT="34896" marB="34896"/>
                </a:tc>
                <a:tc>
                  <a:txBody>
                    <a:bodyPr/>
                    <a:lstStyle/>
                    <a:p>
                      <a:pPr algn="ctr" rtl="0" fontAlgn="t">
                        <a:buNone/>
                      </a:pPr>
                      <a:r>
                        <a:rPr lang="es-CO" sz="1800" b="0" u="none" strike="noStrike">
                          <a:solidFill>
                            <a:srgbClr val="000000"/>
                          </a:solidFill>
                          <a:effectLst/>
                        </a:rPr>
                        <a:t>Servicio de notificaciones</a:t>
                      </a:r>
                      <a:endParaRPr lang="es-CO" sz="3200">
                        <a:effectLst/>
                      </a:endParaRPr>
                    </a:p>
                  </a:txBody>
                  <a:tcPr marL="34896" marR="34896" marT="34896" marB="34896"/>
                </a:tc>
                <a:tc>
                  <a:txBody>
                    <a:bodyPr/>
                    <a:lstStyle/>
                    <a:p>
                      <a:pPr algn="ctr" rtl="0" fontAlgn="t">
                        <a:buNone/>
                      </a:pPr>
                      <a:r>
                        <a:rPr lang="es-MX" sz="1800" b="0" u="none" strike="noStrike" dirty="0">
                          <a:solidFill>
                            <a:srgbClr val="000000"/>
                          </a:solidFill>
                          <a:effectLst/>
                        </a:rPr>
                        <a:t>Emite eventos de notificación en tiempo real</a:t>
                      </a:r>
                      <a:endParaRPr lang="es-MX" sz="3200" dirty="0">
                        <a:effectLst/>
                      </a:endParaRPr>
                    </a:p>
                  </a:txBody>
                  <a:tcPr marL="34896" marR="34896" marT="34896" marB="34896"/>
                </a:tc>
                <a:extLst>
                  <a:ext uri="{0D108BD9-81ED-4DB2-BD59-A6C34878D82A}">
                    <a16:rowId xmlns:a16="http://schemas.microsoft.com/office/drawing/2014/main" val="243571020"/>
                  </a:ext>
                </a:extLst>
              </a:tr>
              <a:tr h="268696">
                <a:tc>
                  <a:txBody>
                    <a:bodyPr/>
                    <a:lstStyle/>
                    <a:p>
                      <a:pPr algn="ctr" rtl="0" fontAlgn="t">
                        <a:buNone/>
                      </a:pPr>
                      <a:r>
                        <a:rPr lang="es-CO" sz="1800" b="0" u="none" strike="noStrike">
                          <a:solidFill>
                            <a:srgbClr val="000000"/>
                          </a:solidFill>
                          <a:effectLst/>
                        </a:rPr>
                        <a:t>Amazon SQS</a:t>
                      </a:r>
                      <a:endParaRPr lang="es-CO" sz="3200">
                        <a:effectLst/>
                      </a:endParaRPr>
                    </a:p>
                  </a:txBody>
                  <a:tcPr marL="34896" marR="34896" marT="34896" marB="34896"/>
                </a:tc>
                <a:tc>
                  <a:txBody>
                    <a:bodyPr/>
                    <a:lstStyle/>
                    <a:p>
                      <a:pPr algn="ctr" rtl="0" fontAlgn="t">
                        <a:buNone/>
                      </a:pPr>
                      <a:r>
                        <a:rPr lang="es-CO" sz="1800" b="0" u="none" strike="noStrike">
                          <a:solidFill>
                            <a:srgbClr val="000000"/>
                          </a:solidFill>
                          <a:effectLst/>
                        </a:rPr>
                        <a:t>Servicio de colas asincrónicas</a:t>
                      </a:r>
                      <a:endParaRPr lang="es-CO" sz="3200">
                        <a:effectLst/>
                      </a:endParaRPr>
                    </a:p>
                  </a:txBody>
                  <a:tcPr marL="34896" marR="34896" marT="34896" marB="34896"/>
                </a:tc>
                <a:tc>
                  <a:txBody>
                    <a:bodyPr/>
                    <a:lstStyle/>
                    <a:p>
                      <a:pPr algn="ctr" rtl="0" fontAlgn="t">
                        <a:buNone/>
                      </a:pPr>
                      <a:r>
                        <a:rPr lang="es-CO" sz="1800" b="0" u="none" strike="noStrike">
                          <a:solidFill>
                            <a:srgbClr val="000000"/>
                          </a:solidFill>
                          <a:effectLst/>
                        </a:rPr>
                        <a:t>Manejo de eventos desacoplados entre servicios</a:t>
                      </a:r>
                      <a:endParaRPr lang="es-CO" sz="3200">
                        <a:effectLst/>
                      </a:endParaRPr>
                    </a:p>
                  </a:txBody>
                  <a:tcPr marL="34896" marR="34896" marT="34896" marB="34896"/>
                </a:tc>
                <a:extLst>
                  <a:ext uri="{0D108BD9-81ED-4DB2-BD59-A6C34878D82A}">
                    <a16:rowId xmlns:a16="http://schemas.microsoft.com/office/drawing/2014/main" val="3316558173"/>
                  </a:ext>
                </a:extLst>
              </a:tr>
              <a:tr h="268696">
                <a:tc>
                  <a:txBody>
                    <a:bodyPr/>
                    <a:lstStyle/>
                    <a:p>
                      <a:pPr algn="ctr" rtl="0" fontAlgn="t">
                        <a:buNone/>
                      </a:pPr>
                      <a:r>
                        <a:rPr lang="es-CO" sz="1800" b="0" u="none" strike="noStrike">
                          <a:solidFill>
                            <a:srgbClr val="000000"/>
                          </a:solidFill>
                          <a:effectLst/>
                        </a:rPr>
                        <a:t>Amazon CloudWatch</a:t>
                      </a:r>
                      <a:endParaRPr lang="es-CO" sz="3200">
                        <a:effectLst/>
                      </a:endParaRPr>
                    </a:p>
                  </a:txBody>
                  <a:tcPr marL="34896" marR="34896" marT="34896" marB="34896"/>
                </a:tc>
                <a:tc>
                  <a:txBody>
                    <a:bodyPr/>
                    <a:lstStyle/>
                    <a:p>
                      <a:pPr algn="ctr" rtl="0" fontAlgn="t">
                        <a:buNone/>
                      </a:pPr>
                      <a:r>
                        <a:rPr lang="es-CO" sz="1800" b="0" u="none" strike="noStrike">
                          <a:solidFill>
                            <a:srgbClr val="000000"/>
                          </a:solidFill>
                          <a:effectLst/>
                        </a:rPr>
                        <a:t>Monitoreo</a:t>
                      </a:r>
                      <a:endParaRPr lang="es-CO" sz="3200">
                        <a:effectLst/>
                      </a:endParaRPr>
                    </a:p>
                  </a:txBody>
                  <a:tcPr marL="34896" marR="34896" marT="34896" marB="34896"/>
                </a:tc>
                <a:tc>
                  <a:txBody>
                    <a:bodyPr/>
                    <a:lstStyle/>
                    <a:p>
                      <a:pPr algn="ctr" rtl="0" fontAlgn="t">
                        <a:buNone/>
                      </a:pPr>
                      <a:r>
                        <a:rPr lang="es-MX" sz="1800" b="0" u="none" strike="noStrike" dirty="0">
                          <a:solidFill>
                            <a:srgbClr val="000000"/>
                          </a:solidFill>
                          <a:effectLst/>
                        </a:rPr>
                        <a:t>Métricas, logs y alertas para </a:t>
                      </a:r>
                      <a:r>
                        <a:rPr lang="es-MX" sz="1800" b="0" u="none" strike="noStrike" dirty="0" err="1">
                          <a:solidFill>
                            <a:srgbClr val="000000"/>
                          </a:solidFill>
                          <a:effectLst/>
                        </a:rPr>
                        <a:t>observabilidad</a:t>
                      </a:r>
                      <a:r>
                        <a:rPr lang="es-MX" sz="1800" b="0" u="none" strike="noStrike" dirty="0">
                          <a:solidFill>
                            <a:srgbClr val="000000"/>
                          </a:solidFill>
                          <a:effectLst/>
                        </a:rPr>
                        <a:t> del sistema</a:t>
                      </a:r>
                      <a:endParaRPr lang="es-MX" sz="3200" dirty="0">
                        <a:effectLst/>
                      </a:endParaRPr>
                    </a:p>
                  </a:txBody>
                  <a:tcPr marL="34896" marR="34896" marT="34896" marB="34896"/>
                </a:tc>
                <a:extLst>
                  <a:ext uri="{0D108BD9-81ED-4DB2-BD59-A6C34878D82A}">
                    <a16:rowId xmlns:a16="http://schemas.microsoft.com/office/drawing/2014/main" val="3147829941"/>
                  </a:ext>
                </a:extLst>
              </a:tr>
            </a:tbl>
          </a:graphicData>
        </a:graphic>
      </p:graphicFrame>
      <p:sp>
        <p:nvSpPr>
          <p:cNvPr id="5" name="Rectangle 1">
            <a:extLst>
              <a:ext uri="{FF2B5EF4-FFF2-40B4-BE49-F238E27FC236}">
                <a16:creationId xmlns:a16="http://schemas.microsoft.com/office/drawing/2014/main" id="{519AE546-60D4-B3F4-0141-87B97DDC59B8}"/>
              </a:ext>
            </a:extLst>
          </p:cNvPr>
          <p:cNvSpPr>
            <a:spLocks noChangeArrowheads="1"/>
          </p:cNvSpPr>
          <p:nvPr/>
        </p:nvSpPr>
        <p:spPr bwMode="auto">
          <a:xfrm>
            <a:off x="2938463" y="160020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Tree>
    <p:extLst>
      <p:ext uri="{BB962C8B-B14F-4D97-AF65-F5344CB8AC3E}">
        <p14:creationId xmlns:p14="http://schemas.microsoft.com/office/powerpoint/2010/main" val="2227028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737D0947-CDDD-BE41-0D25-557B098A8F7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D0D7DFB-F9B2-8B86-DFDD-2DCF410E23C6}"/>
              </a:ext>
            </a:extLst>
          </p:cNvPr>
          <p:cNvSpPr/>
          <p:nvPr/>
        </p:nvSpPr>
        <p:spPr>
          <a:xfrm rot="-6501204">
            <a:off x="-4899086" y="-8147683"/>
            <a:ext cx="9798172" cy="13143890"/>
          </a:xfrm>
          <a:custGeom>
            <a:avLst/>
            <a:gdLst/>
            <a:ahLst/>
            <a:cxnLst/>
            <a:rect l="l" t="t" r="r" b="b"/>
            <a:pathLst>
              <a:path w="9798172" h="13143890">
                <a:moveTo>
                  <a:pt x="0" y="0"/>
                </a:moveTo>
                <a:lnTo>
                  <a:pt x="9798172" y="0"/>
                </a:lnTo>
                <a:lnTo>
                  <a:pt x="9798172" y="13143889"/>
                </a:lnTo>
                <a:lnTo>
                  <a:pt x="0" y="13143889"/>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3" name="Freeform 3">
            <a:extLst>
              <a:ext uri="{FF2B5EF4-FFF2-40B4-BE49-F238E27FC236}">
                <a16:creationId xmlns:a16="http://schemas.microsoft.com/office/drawing/2014/main" id="{56779A16-EA20-A212-E3C5-F61BD114342D}"/>
              </a:ext>
            </a:extLst>
          </p:cNvPr>
          <p:cNvSpPr/>
          <p:nvPr/>
        </p:nvSpPr>
        <p:spPr>
          <a:xfrm rot="-8798399">
            <a:off x="11434890" y="2417332"/>
            <a:ext cx="9798172" cy="13143890"/>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s-CO" noProof="0" dirty="0"/>
          </a:p>
        </p:txBody>
      </p:sp>
      <p:sp>
        <p:nvSpPr>
          <p:cNvPr id="4" name="Freeform 4">
            <a:extLst>
              <a:ext uri="{FF2B5EF4-FFF2-40B4-BE49-F238E27FC236}">
                <a16:creationId xmlns:a16="http://schemas.microsoft.com/office/drawing/2014/main" id="{DDA0C805-35FE-0B1C-160F-ABD7C60B46D5}"/>
              </a:ext>
            </a:extLst>
          </p:cNvPr>
          <p:cNvSpPr/>
          <p:nvPr/>
        </p:nvSpPr>
        <p:spPr>
          <a:xfrm rot="-10301337">
            <a:off x="9883234" y="-2150579"/>
            <a:ext cx="12901483" cy="11165647"/>
          </a:xfrm>
          <a:custGeom>
            <a:avLst/>
            <a:gdLst/>
            <a:ahLst/>
            <a:cxnLst/>
            <a:rect l="l" t="t" r="r" b="b"/>
            <a:pathLst>
              <a:path w="12901483" h="11165647">
                <a:moveTo>
                  <a:pt x="0" y="0"/>
                </a:moveTo>
                <a:lnTo>
                  <a:pt x="12901483" y="0"/>
                </a:lnTo>
                <a:lnTo>
                  <a:pt x="12901483" y="11165647"/>
                </a:lnTo>
                <a:lnTo>
                  <a:pt x="0" y="11165647"/>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s-CO" noProof="0" dirty="0"/>
          </a:p>
        </p:txBody>
      </p:sp>
      <p:sp>
        <p:nvSpPr>
          <p:cNvPr id="5" name="Freeform 5">
            <a:extLst>
              <a:ext uri="{FF2B5EF4-FFF2-40B4-BE49-F238E27FC236}">
                <a16:creationId xmlns:a16="http://schemas.microsoft.com/office/drawing/2014/main" id="{180B0BEB-68AB-2D70-5617-7777048C28D3}"/>
              </a:ext>
            </a:extLst>
          </p:cNvPr>
          <p:cNvSpPr/>
          <p:nvPr/>
        </p:nvSpPr>
        <p:spPr>
          <a:xfrm rot="458160">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s-CO" noProof="0" dirty="0"/>
          </a:p>
        </p:txBody>
      </p:sp>
      <p:sp>
        <p:nvSpPr>
          <p:cNvPr id="6" name="TextBox 6">
            <a:extLst>
              <a:ext uri="{FF2B5EF4-FFF2-40B4-BE49-F238E27FC236}">
                <a16:creationId xmlns:a16="http://schemas.microsoft.com/office/drawing/2014/main" id="{A5F0A482-C57C-DCA0-BCA2-7CA76689EB07}"/>
              </a:ext>
            </a:extLst>
          </p:cNvPr>
          <p:cNvSpPr txBox="1"/>
          <p:nvPr/>
        </p:nvSpPr>
        <p:spPr>
          <a:xfrm>
            <a:off x="4196244" y="4444589"/>
            <a:ext cx="7168025" cy="1397819"/>
          </a:xfrm>
          <a:prstGeom prst="rect">
            <a:avLst/>
          </a:prstGeom>
        </p:spPr>
        <p:txBody>
          <a:bodyPr wrap="square" lIns="0" tIns="0" rIns="0" bIns="0" rtlCol="0" anchor="t">
            <a:spAutoFit/>
          </a:bodyPr>
          <a:lstStyle/>
          <a:p>
            <a:pPr algn="l">
              <a:lnSpc>
                <a:spcPts val="10726"/>
              </a:lnSpc>
            </a:pPr>
            <a:r>
              <a:rPr lang="es-CO" sz="11500" b="1" spc="720" noProof="0" dirty="0">
                <a:solidFill>
                  <a:srgbClr val="152540"/>
                </a:solidFill>
                <a:latin typeface="Glacial Indifference Bold"/>
                <a:ea typeface="Glacial Indifference Bold"/>
                <a:cs typeface="Glacial Indifference Bold"/>
                <a:sym typeface="Glacial Indifference Bold"/>
              </a:rPr>
              <a:t>GRACIAS</a:t>
            </a:r>
          </a:p>
        </p:txBody>
      </p:sp>
    </p:spTree>
    <p:extLst>
      <p:ext uri="{BB962C8B-B14F-4D97-AF65-F5344CB8AC3E}">
        <p14:creationId xmlns:p14="http://schemas.microsoft.com/office/powerpoint/2010/main" val="1663862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C4810753-5E4F-3689-18EA-587F49580BDA}"/>
              </a:ext>
            </a:extLst>
          </p:cNvPr>
          <p:cNvSpPr/>
          <p:nvPr/>
        </p:nvSpPr>
        <p:spPr>
          <a:xfrm>
            <a:off x="0" y="0"/>
            <a:ext cx="18288000" cy="10287000"/>
          </a:xfrm>
          <a:prstGeom prst="rect">
            <a:avLst/>
          </a:prstGeom>
          <a:solidFill>
            <a:srgbClr val="D8D9D9"/>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3" name="TextBox 3"/>
          <p:cNvSpPr txBox="1"/>
          <p:nvPr/>
        </p:nvSpPr>
        <p:spPr>
          <a:xfrm>
            <a:off x="689955" y="2110059"/>
            <a:ext cx="9071672" cy="7462812"/>
          </a:xfrm>
          <a:prstGeom prst="rect">
            <a:avLst/>
          </a:prstGeom>
        </p:spPr>
        <p:txBody>
          <a:bodyPr wrap="square" lIns="0" tIns="0" rIns="0" bIns="0" rtlCol="0" anchor="t">
            <a:spAutoFit/>
          </a:bodyPr>
          <a:lstStyle/>
          <a:p>
            <a:pPr algn="just" rtl="0">
              <a:buNone/>
            </a:pPr>
            <a:r>
              <a:rPr lang="es-MX" sz="2694" u="none" strike="noStrike" spc="59" noProof="0" dirty="0">
                <a:solidFill>
                  <a:srgbClr val="152540"/>
                </a:solidFill>
                <a:latin typeface="Glacial Indifference"/>
                <a:ea typeface="Glacial Indifference"/>
                <a:cs typeface="Glacial Indifference"/>
                <a:sym typeface="Glacial Indifference"/>
              </a:rPr>
              <a:t>El sistema Servidor de tiquetes surge como una solución intermediaria orientada a facilitar la distribución y venta de tiquetes de eventos a través de revendedores, proporcionando una API robusta, escalable y confiable. Su objetivo principal es ofrecer a los revendedores una plataforma centralizada para consultar la disponibilidad de tiquetes, realizar compras seguras sin riesgo de duplicidad, y recibir notificaciones en tiempo real sobre cambios de estado relevantes. Además, se contempla una interfaz administrativa para gestión interna, un sistema de comisiones por ventas, y una arquitectura capaz de adaptarse a regulaciones legales específicas por país. Esta plataforma busca también reducir la carga técnica de los revendedores al ofrecer opciones de hosting integradas, permitiendo que cada actor del ecosistema se enfoque en maximizar su alcance comercial y operatividad sin preocuparse por los aspectos técnicos de fondo.</a:t>
            </a:r>
            <a:endParaRPr lang="es-CO" sz="2694" u="none" strike="noStrike" spc="59" noProof="0" dirty="0">
              <a:solidFill>
                <a:srgbClr val="152540"/>
              </a:solidFill>
              <a:latin typeface="Glacial Indifference"/>
              <a:ea typeface="Glacial Indifference"/>
              <a:cs typeface="Glacial Indifference"/>
              <a:sym typeface="Glacial Indifference"/>
            </a:endParaRPr>
          </a:p>
        </p:txBody>
      </p:sp>
      <p:sp>
        <p:nvSpPr>
          <p:cNvPr id="4" name="TextBox 4"/>
          <p:cNvSpPr txBox="1"/>
          <p:nvPr/>
        </p:nvSpPr>
        <p:spPr>
          <a:xfrm>
            <a:off x="5956833" y="327601"/>
            <a:ext cx="5781515" cy="1259324"/>
          </a:xfrm>
          <a:prstGeom prst="rect">
            <a:avLst/>
          </a:prstGeom>
        </p:spPr>
        <p:txBody>
          <a:bodyPr lIns="0" tIns="0" rIns="0" bIns="0" rtlCol="0" anchor="t">
            <a:spAutoFit/>
          </a:bodyPr>
          <a:lstStyle/>
          <a:p>
            <a:pPr algn="l">
              <a:lnSpc>
                <a:spcPts val="10258"/>
              </a:lnSpc>
            </a:pPr>
            <a:r>
              <a:rPr lang="es-CO" sz="7327" b="1" spc="688" noProof="0" dirty="0">
                <a:solidFill>
                  <a:srgbClr val="152540"/>
                </a:solidFill>
                <a:latin typeface="Glacial Indifference Bold"/>
                <a:ea typeface="Glacial Indifference Bold"/>
                <a:cs typeface="Glacial Indifference Bold"/>
                <a:sym typeface="Glacial Indifference Bold"/>
              </a:rPr>
              <a:t>CONTEXTO</a:t>
            </a:r>
          </a:p>
        </p:txBody>
      </p:sp>
      <p:sp>
        <p:nvSpPr>
          <p:cNvPr id="5" name="Freeform 5"/>
          <p:cNvSpPr/>
          <p:nvPr/>
        </p:nvSpPr>
        <p:spPr>
          <a:xfrm rot="-2047318">
            <a:off x="-3941200" y="7155783"/>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6" name="Freeform 6"/>
          <p:cNvSpPr/>
          <p:nvPr/>
        </p:nvSpPr>
        <p:spPr>
          <a:xfrm rot="10330417">
            <a:off x="12083509" y="-4554124"/>
            <a:ext cx="12901483" cy="11165647"/>
          </a:xfrm>
          <a:custGeom>
            <a:avLst/>
            <a:gdLst/>
            <a:ahLst/>
            <a:cxnLst/>
            <a:rect l="l" t="t" r="r" b="b"/>
            <a:pathLst>
              <a:path w="12901483" h="11165647">
                <a:moveTo>
                  <a:pt x="0" y="0"/>
                </a:moveTo>
                <a:lnTo>
                  <a:pt x="12901483" y="0"/>
                </a:lnTo>
                <a:lnTo>
                  <a:pt x="12901483" y="11165648"/>
                </a:lnTo>
                <a:lnTo>
                  <a:pt x="0" y="11165648"/>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p:cNvSpPr/>
          <p:nvPr/>
        </p:nvSpPr>
        <p:spPr>
          <a:xfrm rot="-6501204">
            <a:off x="-7156511" y="-8421330"/>
            <a:ext cx="9798172" cy="13143890"/>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s-CO" noProof="0" dirty="0"/>
          </a:p>
        </p:txBody>
      </p:sp>
      <p:pic>
        <p:nvPicPr>
          <p:cNvPr id="9" name="Imagen 8" descr="Diagrama&#10;&#10;El contenido generado por IA puede ser incorrecto.">
            <a:extLst>
              <a:ext uri="{FF2B5EF4-FFF2-40B4-BE49-F238E27FC236}">
                <a16:creationId xmlns:a16="http://schemas.microsoft.com/office/drawing/2014/main" id="{E237C534-7B59-486D-6B13-385AD5EBA4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44632" y="2125840"/>
            <a:ext cx="7228001" cy="722800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632555-A1FF-5F95-E3C8-93044A2FD00F}"/>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1B0AA802-A0B3-0942-A4FC-55ABB9918B7E}"/>
              </a:ext>
            </a:extLst>
          </p:cNvPr>
          <p:cNvSpPr/>
          <p:nvPr/>
        </p:nvSpPr>
        <p:spPr>
          <a:xfrm>
            <a:off x="0" y="0"/>
            <a:ext cx="18288000" cy="10287000"/>
          </a:xfrm>
          <a:prstGeom prst="rect">
            <a:avLst/>
          </a:prstGeom>
          <a:solidFill>
            <a:srgbClr val="D8D9D9"/>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4" name="TextBox 4">
            <a:extLst>
              <a:ext uri="{FF2B5EF4-FFF2-40B4-BE49-F238E27FC236}">
                <a16:creationId xmlns:a16="http://schemas.microsoft.com/office/drawing/2014/main" id="{3C59B3E9-A6AE-FA73-8717-6149F3A18F14}"/>
              </a:ext>
            </a:extLst>
          </p:cNvPr>
          <p:cNvSpPr txBox="1"/>
          <p:nvPr/>
        </p:nvSpPr>
        <p:spPr>
          <a:xfrm>
            <a:off x="2654799" y="1250855"/>
            <a:ext cx="12978402" cy="1225592"/>
          </a:xfrm>
          <a:prstGeom prst="rect">
            <a:avLst/>
          </a:prstGeom>
        </p:spPr>
        <p:txBody>
          <a:bodyPr wrap="square" lIns="0" tIns="0" rIns="0" bIns="0" rtlCol="0" anchor="t">
            <a:spAutoFit/>
          </a:bodyPr>
          <a:lstStyle/>
          <a:p>
            <a:pPr marL="0" marR="0" lvl="0" indent="0" algn="l" defTabSz="914400" rtl="0" eaLnBrk="1" fontAlgn="auto" latinLnBrk="0" hangingPunct="1">
              <a:lnSpc>
                <a:spcPts val="10258"/>
              </a:lnSpc>
              <a:spcBef>
                <a:spcPts val="0"/>
              </a:spcBef>
              <a:spcAft>
                <a:spcPts val="0"/>
              </a:spcAft>
              <a:buClrTx/>
              <a:buSzTx/>
              <a:buFontTx/>
              <a:buNone/>
              <a:tabLst/>
              <a:defRPr/>
            </a:pPr>
            <a:r>
              <a:rPr kumimoji="0" lang="es-CO" sz="70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REQUISITOS FUNCIONALES</a:t>
            </a:r>
          </a:p>
        </p:txBody>
      </p:sp>
      <p:sp>
        <p:nvSpPr>
          <p:cNvPr id="5" name="Freeform 5">
            <a:extLst>
              <a:ext uri="{FF2B5EF4-FFF2-40B4-BE49-F238E27FC236}">
                <a16:creationId xmlns:a16="http://schemas.microsoft.com/office/drawing/2014/main" id="{07841688-CD5B-D7D9-AB92-3480702A183E}"/>
              </a:ext>
            </a:extLst>
          </p:cNvPr>
          <p:cNvSpPr/>
          <p:nvPr/>
        </p:nvSpPr>
        <p:spPr>
          <a:xfrm rot="20682368">
            <a:off x="-2025492" y="7610416"/>
            <a:ext cx="5503332" cy="4762884"/>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reeform 6">
            <a:extLst>
              <a:ext uri="{FF2B5EF4-FFF2-40B4-BE49-F238E27FC236}">
                <a16:creationId xmlns:a16="http://schemas.microsoft.com/office/drawing/2014/main" id="{1317081F-2FE9-CDD7-1ECC-F14D76C7D4A0}"/>
              </a:ext>
            </a:extLst>
          </p:cNvPr>
          <p:cNvSpPr/>
          <p:nvPr/>
        </p:nvSpPr>
        <p:spPr>
          <a:xfrm rot="11103181">
            <a:off x="13967606" y="-2181860"/>
            <a:ext cx="6956119" cy="6020205"/>
          </a:xfrm>
          <a:custGeom>
            <a:avLst/>
            <a:gdLst/>
            <a:ahLst/>
            <a:cxnLst/>
            <a:rect l="l" t="t" r="r" b="b"/>
            <a:pathLst>
              <a:path w="12901483" h="11165647">
                <a:moveTo>
                  <a:pt x="0" y="0"/>
                </a:moveTo>
                <a:lnTo>
                  <a:pt x="12901483" y="0"/>
                </a:lnTo>
                <a:lnTo>
                  <a:pt x="12901483" y="11165648"/>
                </a:lnTo>
                <a:lnTo>
                  <a:pt x="0" y="11165648"/>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Freeform 7">
            <a:extLst>
              <a:ext uri="{FF2B5EF4-FFF2-40B4-BE49-F238E27FC236}">
                <a16:creationId xmlns:a16="http://schemas.microsoft.com/office/drawing/2014/main" id="{D8696A13-1C45-556E-3F0C-3E7AC5626487}"/>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graphicFrame>
        <p:nvGraphicFramePr>
          <p:cNvPr id="9" name="Tabla 8">
            <a:extLst>
              <a:ext uri="{FF2B5EF4-FFF2-40B4-BE49-F238E27FC236}">
                <a16:creationId xmlns:a16="http://schemas.microsoft.com/office/drawing/2014/main" id="{4C79182A-041C-A972-C6B4-5463406B2AB6}"/>
              </a:ext>
            </a:extLst>
          </p:cNvPr>
          <p:cNvGraphicFramePr>
            <a:graphicFrameLocks noGrp="1"/>
          </p:cNvGraphicFramePr>
          <p:nvPr>
            <p:extLst>
              <p:ext uri="{D42A27DB-BD31-4B8C-83A1-F6EECF244321}">
                <p14:modId xmlns:p14="http://schemas.microsoft.com/office/powerpoint/2010/main" val="89235388"/>
              </p:ext>
            </p:extLst>
          </p:nvPr>
        </p:nvGraphicFramePr>
        <p:xfrm>
          <a:off x="1728198" y="2980759"/>
          <a:ext cx="14831604" cy="5815872"/>
        </p:xfrm>
        <a:graphic>
          <a:graphicData uri="http://schemas.openxmlformats.org/drawingml/2006/table">
            <a:tbl>
              <a:tblPr firstRow="1" bandRow="1">
                <a:tableStyleId>{0505E3EF-67EA-436B-97B2-0124C06EBD24}</a:tableStyleId>
              </a:tblPr>
              <a:tblGrid>
                <a:gridCol w="2591459">
                  <a:extLst>
                    <a:ext uri="{9D8B030D-6E8A-4147-A177-3AD203B41FA5}">
                      <a16:colId xmlns:a16="http://schemas.microsoft.com/office/drawing/2014/main" val="2397876962"/>
                    </a:ext>
                  </a:extLst>
                </a:gridCol>
                <a:gridCol w="3657600">
                  <a:extLst>
                    <a:ext uri="{9D8B030D-6E8A-4147-A177-3AD203B41FA5}">
                      <a16:colId xmlns:a16="http://schemas.microsoft.com/office/drawing/2014/main" val="3832847364"/>
                    </a:ext>
                  </a:extLst>
                </a:gridCol>
                <a:gridCol w="4874644">
                  <a:extLst>
                    <a:ext uri="{9D8B030D-6E8A-4147-A177-3AD203B41FA5}">
                      <a16:colId xmlns:a16="http://schemas.microsoft.com/office/drawing/2014/main" val="2243068901"/>
                    </a:ext>
                  </a:extLst>
                </a:gridCol>
                <a:gridCol w="3707901">
                  <a:extLst>
                    <a:ext uri="{9D8B030D-6E8A-4147-A177-3AD203B41FA5}">
                      <a16:colId xmlns:a16="http://schemas.microsoft.com/office/drawing/2014/main" val="3382976668"/>
                    </a:ext>
                  </a:extLst>
                </a:gridCol>
              </a:tblGrid>
              <a:tr h="969312">
                <a:tc>
                  <a:txBody>
                    <a:bodyPr/>
                    <a:lstStyle/>
                    <a:p>
                      <a:pPr algn="ctr" rtl="0" fontAlgn="t">
                        <a:buNone/>
                      </a:pPr>
                      <a:r>
                        <a:rPr lang="es-CO" sz="1800" b="1" u="none" strike="noStrike" dirty="0">
                          <a:solidFill>
                            <a:srgbClr val="000000"/>
                          </a:solidFill>
                          <a:effectLst/>
                        </a:rPr>
                        <a:t>ID</a:t>
                      </a:r>
                      <a:endParaRPr lang="es-CO" sz="1800" dirty="0">
                        <a:effectLst/>
                      </a:endParaRPr>
                    </a:p>
                  </a:txBody>
                  <a:tcPr marL="63500" marR="63500" marT="63500" marB="63500" anchor="ctr">
                    <a:solidFill>
                      <a:srgbClr val="92D050"/>
                    </a:solidFill>
                  </a:tcPr>
                </a:tc>
                <a:tc>
                  <a:txBody>
                    <a:bodyPr/>
                    <a:lstStyle/>
                    <a:p>
                      <a:pPr algn="ctr" rtl="0" fontAlgn="t">
                        <a:buNone/>
                      </a:pPr>
                      <a:r>
                        <a:rPr lang="es-CO" sz="1800" b="1" u="none" strike="noStrike" dirty="0">
                          <a:solidFill>
                            <a:srgbClr val="000000"/>
                          </a:solidFill>
                          <a:effectLst/>
                        </a:rPr>
                        <a:t>Descripción</a:t>
                      </a:r>
                      <a:endParaRPr lang="es-CO" sz="1800" dirty="0">
                        <a:effectLst/>
                      </a:endParaRPr>
                    </a:p>
                  </a:txBody>
                  <a:tcPr marL="63500" marR="63500" marT="63500" marB="63500" anchor="ctr">
                    <a:solidFill>
                      <a:srgbClr val="92D050"/>
                    </a:solidFill>
                  </a:tcPr>
                </a:tc>
                <a:tc>
                  <a:txBody>
                    <a:bodyPr/>
                    <a:lstStyle/>
                    <a:p>
                      <a:pPr algn="ctr" rtl="0" fontAlgn="t">
                        <a:buNone/>
                      </a:pPr>
                      <a:r>
                        <a:rPr lang="es-CO" sz="1800" b="1" u="none" strike="noStrike" dirty="0">
                          <a:solidFill>
                            <a:srgbClr val="000000"/>
                          </a:solidFill>
                          <a:effectLst/>
                        </a:rPr>
                        <a:t>Detalles</a:t>
                      </a:r>
                      <a:endParaRPr lang="es-CO" sz="1800" dirty="0">
                        <a:effectLst/>
                      </a:endParaRPr>
                    </a:p>
                  </a:txBody>
                  <a:tcPr marL="63500" marR="63500" marT="63500" marB="63500" anchor="ctr">
                    <a:solidFill>
                      <a:srgbClr val="92D050"/>
                    </a:solidFill>
                  </a:tcPr>
                </a:tc>
                <a:tc>
                  <a:txBody>
                    <a:bodyPr/>
                    <a:lstStyle/>
                    <a:p>
                      <a:pPr algn="ctr" rtl="0" fontAlgn="t">
                        <a:buNone/>
                      </a:pPr>
                      <a:r>
                        <a:rPr lang="es-CO" sz="1800" b="1" u="none" strike="noStrike" dirty="0">
                          <a:solidFill>
                            <a:srgbClr val="000000"/>
                          </a:solidFill>
                          <a:effectLst/>
                        </a:rPr>
                        <a:t>Interesados</a:t>
                      </a:r>
                      <a:endParaRPr lang="es-CO" sz="1800" dirty="0">
                        <a:effectLst/>
                      </a:endParaRPr>
                    </a:p>
                  </a:txBody>
                  <a:tcPr marL="63500" marR="63500" marT="63500" marB="63500" anchor="ctr">
                    <a:solidFill>
                      <a:srgbClr val="92D050"/>
                    </a:solidFill>
                  </a:tcPr>
                </a:tc>
                <a:extLst>
                  <a:ext uri="{0D108BD9-81ED-4DB2-BD59-A6C34878D82A}">
                    <a16:rowId xmlns:a16="http://schemas.microsoft.com/office/drawing/2014/main" val="3377063911"/>
                  </a:ext>
                </a:extLst>
              </a:tr>
              <a:tr h="969312">
                <a:tc>
                  <a:txBody>
                    <a:bodyPr/>
                    <a:lstStyle/>
                    <a:p>
                      <a:pPr rtl="0" fontAlgn="t">
                        <a:buNone/>
                      </a:pPr>
                      <a:r>
                        <a:rPr lang="es-CO" sz="1800" b="0" i="0" u="none" strike="noStrike">
                          <a:solidFill>
                            <a:srgbClr val="000000"/>
                          </a:solidFill>
                          <a:effectLst/>
                          <a:latin typeface="Times New Roman" panose="02020603050405020304" pitchFamily="18" charset="0"/>
                        </a:rPr>
                        <a:t>RF-01</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Consulta de tiquetes disponibles</a:t>
                      </a:r>
                      <a:endParaRPr lang="es-CO"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El sistema debe permitir a los revendedores obtener la lista actualizada de tiquetes disponibles para un evento específico.</a:t>
                      </a:r>
                      <a:endParaRPr lang="es-MX"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Revendedores, Equipo de desarrollo, Usuarios finales</a:t>
                      </a:r>
                      <a:endParaRPr lang="es-MX" sz="3200">
                        <a:effectLst/>
                      </a:endParaRPr>
                    </a:p>
                  </a:txBody>
                  <a:tcPr marL="63500" marR="63500" marT="63500" marB="63500"/>
                </a:tc>
                <a:extLst>
                  <a:ext uri="{0D108BD9-81ED-4DB2-BD59-A6C34878D82A}">
                    <a16:rowId xmlns:a16="http://schemas.microsoft.com/office/drawing/2014/main" val="3784190673"/>
                  </a:ext>
                </a:extLst>
              </a:tr>
              <a:tr h="969312">
                <a:tc>
                  <a:txBody>
                    <a:bodyPr/>
                    <a:lstStyle/>
                    <a:p>
                      <a:pPr rtl="0" fontAlgn="t">
                        <a:buNone/>
                      </a:pPr>
                      <a:r>
                        <a:rPr lang="es-CO" sz="1800" b="0" i="0" u="none" strike="noStrike">
                          <a:solidFill>
                            <a:srgbClr val="000000"/>
                          </a:solidFill>
                          <a:effectLst/>
                          <a:latin typeface="Times New Roman" panose="02020603050405020304" pitchFamily="18" charset="0"/>
                        </a:rPr>
                        <a:t>RF-02</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Compra segura de tiquetes</a:t>
                      </a:r>
                      <a:endParaRPr lang="es-CO"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El sistema debe garantizar que cada tiquete se pueda comprar una sola vez, incluso en escenarios de alta concurrencia.</a:t>
                      </a:r>
                      <a:endParaRPr lang="es-MX"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Revendedores, Usuarios finales, Equipo de desarrollo, Seguridad</a:t>
                      </a:r>
                      <a:endParaRPr lang="es-MX" sz="3200">
                        <a:effectLst/>
                      </a:endParaRPr>
                    </a:p>
                  </a:txBody>
                  <a:tcPr marL="63500" marR="63500" marT="63500" marB="63500"/>
                </a:tc>
                <a:extLst>
                  <a:ext uri="{0D108BD9-81ED-4DB2-BD59-A6C34878D82A}">
                    <a16:rowId xmlns:a16="http://schemas.microsoft.com/office/drawing/2014/main" val="2831257592"/>
                  </a:ext>
                </a:extLst>
              </a:tr>
              <a:tr h="969312">
                <a:tc>
                  <a:txBody>
                    <a:bodyPr/>
                    <a:lstStyle/>
                    <a:p>
                      <a:pPr rtl="0" fontAlgn="t">
                        <a:buNone/>
                      </a:pPr>
                      <a:r>
                        <a:rPr lang="es-CO" sz="1800" b="0" i="0" u="none" strike="noStrike">
                          <a:solidFill>
                            <a:srgbClr val="000000"/>
                          </a:solidFill>
                          <a:effectLst/>
                          <a:latin typeface="Times New Roman" panose="02020603050405020304" pitchFamily="18" charset="0"/>
                        </a:rPr>
                        <a:t>RF-03</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Notificaciones en tiempo real</a:t>
                      </a:r>
                      <a:endParaRPr lang="es-CO"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El sistema debe enviar notificaciones a los usuarios cuando un tiquete que están observando ha sido comprado por otro.</a:t>
                      </a:r>
                      <a:endParaRPr lang="es-MX"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Usuarios finales, Revendedores, Equipo de desarrollo</a:t>
                      </a:r>
                      <a:endParaRPr lang="es-MX" sz="3200">
                        <a:effectLst/>
                      </a:endParaRPr>
                    </a:p>
                  </a:txBody>
                  <a:tcPr marL="63500" marR="63500" marT="63500" marB="63500"/>
                </a:tc>
                <a:extLst>
                  <a:ext uri="{0D108BD9-81ED-4DB2-BD59-A6C34878D82A}">
                    <a16:rowId xmlns:a16="http://schemas.microsoft.com/office/drawing/2014/main" val="3293755204"/>
                  </a:ext>
                </a:extLst>
              </a:tr>
              <a:tr h="969312">
                <a:tc>
                  <a:txBody>
                    <a:bodyPr/>
                    <a:lstStyle/>
                    <a:p>
                      <a:pPr rtl="0" fontAlgn="t">
                        <a:buNone/>
                      </a:pPr>
                      <a:r>
                        <a:rPr lang="es-CO" sz="1800" b="0" i="0" u="none" strike="noStrike">
                          <a:solidFill>
                            <a:srgbClr val="000000"/>
                          </a:solidFill>
                          <a:effectLst/>
                          <a:latin typeface="Times New Roman" panose="02020603050405020304" pitchFamily="18" charset="0"/>
                        </a:rPr>
                        <a:t>RF-04</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Panel administrativo interno</a:t>
                      </a:r>
                      <a:endParaRPr lang="es-CO"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El sistema debe incluir una interfaz para que el administrador brinde soporte técnico, gestione eventos y consulte datos del sistema.</a:t>
                      </a:r>
                      <a:endParaRPr lang="es-MX"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Administradores, Soporte técnico, Equipo de desarrollo</a:t>
                      </a:r>
                      <a:endParaRPr lang="es-CO" sz="3200">
                        <a:effectLst/>
                      </a:endParaRPr>
                    </a:p>
                  </a:txBody>
                  <a:tcPr marL="63500" marR="63500" marT="63500" marB="63500"/>
                </a:tc>
                <a:extLst>
                  <a:ext uri="{0D108BD9-81ED-4DB2-BD59-A6C34878D82A}">
                    <a16:rowId xmlns:a16="http://schemas.microsoft.com/office/drawing/2014/main" val="3268018733"/>
                  </a:ext>
                </a:extLst>
              </a:tr>
              <a:tr h="969312">
                <a:tc>
                  <a:txBody>
                    <a:bodyPr/>
                    <a:lstStyle/>
                    <a:p>
                      <a:pPr rtl="0" fontAlgn="t">
                        <a:buNone/>
                      </a:pPr>
                      <a:r>
                        <a:rPr lang="es-CO" sz="1800" b="0" i="0" u="none" strike="noStrike">
                          <a:solidFill>
                            <a:srgbClr val="000000"/>
                          </a:solidFill>
                          <a:effectLst/>
                          <a:latin typeface="Times New Roman" panose="02020603050405020304" pitchFamily="18" charset="0"/>
                        </a:rPr>
                        <a:t>RF-05</a:t>
                      </a:r>
                      <a:endParaRPr lang="es-CO"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Generación de reportes financieros por revendedor</a:t>
                      </a:r>
                      <a:endParaRPr lang="es-MX"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El sistema debe generar reportes detallados para que cada revendedor vea ingresos, ventas realizadas y comisiones acumuladas.</a:t>
                      </a:r>
                      <a:endParaRPr lang="es-MX" sz="3200">
                        <a:effectLst/>
                      </a:endParaRPr>
                    </a:p>
                  </a:txBody>
                  <a:tcPr marL="63500" marR="63500" marT="63500" marB="63500"/>
                </a:tc>
                <a:tc>
                  <a:txBody>
                    <a:bodyPr/>
                    <a:lstStyle/>
                    <a:p>
                      <a:pPr rtl="0" fontAlgn="t">
                        <a:buNone/>
                      </a:pPr>
                      <a:r>
                        <a:rPr lang="es-CO" sz="1800" b="0" i="0" u="none" strike="noStrike" dirty="0">
                          <a:solidFill>
                            <a:srgbClr val="000000"/>
                          </a:solidFill>
                          <a:effectLst/>
                          <a:latin typeface="Times New Roman" panose="02020603050405020304" pitchFamily="18" charset="0"/>
                        </a:rPr>
                        <a:t>Revendedores, Administradores, Equipo de desarrollo, Soporte técnico</a:t>
                      </a:r>
                      <a:endParaRPr lang="es-CO" sz="3200" dirty="0">
                        <a:effectLst/>
                      </a:endParaRPr>
                    </a:p>
                  </a:txBody>
                  <a:tcPr marL="63500" marR="63500" marT="63500" marB="63500"/>
                </a:tc>
                <a:extLst>
                  <a:ext uri="{0D108BD9-81ED-4DB2-BD59-A6C34878D82A}">
                    <a16:rowId xmlns:a16="http://schemas.microsoft.com/office/drawing/2014/main" val="2556790955"/>
                  </a:ext>
                </a:extLst>
              </a:tr>
            </a:tbl>
          </a:graphicData>
        </a:graphic>
      </p:graphicFrame>
      <p:sp>
        <p:nvSpPr>
          <p:cNvPr id="10" name="Freeform 7">
            <a:extLst>
              <a:ext uri="{FF2B5EF4-FFF2-40B4-BE49-F238E27FC236}">
                <a16:creationId xmlns:a16="http://schemas.microsoft.com/office/drawing/2014/main" id="{1D36BE33-1B32-6219-9B1A-CED8C9138178}"/>
              </a:ext>
            </a:extLst>
          </p:cNvPr>
          <p:cNvSpPr/>
          <p:nvPr/>
        </p:nvSpPr>
        <p:spPr>
          <a:xfrm rot="13568729">
            <a:off x="15838456" y="7501726"/>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09771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10C090-0992-FA49-1AC2-59F0A846CC2E}"/>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2373D31E-6977-97B5-950A-88A16233CA84}"/>
              </a:ext>
            </a:extLst>
          </p:cNvPr>
          <p:cNvSpPr/>
          <p:nvPr/>
        </p:nvSpPr>
        <p:spPr>
          <a:xfrm>
            <a:off x="0" y="0"/>
            <a:ext cx="18288000" cy="10287000"/>
          </a:xfrm>
          <a:prstGeom prst="rect">
            <a:avLst/>
          </a:prstGeom>
          <a:solidFill>
            <a:srgbClr val="D8D9D9"/>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4" name="TextBox 4">
            <a:extLst>
              <a:ext uri="{FF2B5EF4-FFF2-40B4-BE49-F238E27FC236}">
                <a16:creationId xmlns:a16="http://schemas.microsoft.com/office/drawing/2014/main" id="{7DD7AC0D-5380-EA5A-4100-F245638FF3E7}"/>
              </a:ext>
            </a:extLst>
          </p:cNvPr>
          <p:cNvSpPr txBox="1"/>
          <p:nvPr/>
        </p:nvSpPr>
        <p:spPr>
          <a:xfrm>
            <a:off x="1770403" y="1250855"/>
            <a:ext cx="14831604" cy="1215076"/>
          </a:xfrm>
          <a:prstGeom prst="rect">
            <a:avLst/>
          </a:prstGeom>
        </p:spPr>
        <p:txBody>
          <a:bodyPr wrap="square" lIns="0" tIns="0" rIns="0" bIns="0" rtlCol="0" anchor="t">
            <a:spAutoFit/>
          </a:bodyPr>
          <a:lstStyle/>
          <a:p>
            <a:pPr marL="0" marR="0" lvl="0" indent="0" algn="ctr" defTabSz="914400" rtl="0" eaLnBrk="1" fontAlgn="auto" latinLnBrk="0" hangingPunct="1">
              <a:lnSpc>
                <a:spcPts val="10258"/>
              </a:lnSpc>
              <a:spcBef>
                <a:spcPts val="0"/>
              </a:spcBef>
              <a:spcAft>
                <a:spcPts val="0"/>
              </a:spcAft>
              <a:buClrTx/>
              <a:buSzTx/>
              <a:buFontTx/>
              <a:buNone/>
              <a:tabLst/>
              <a:defRPr/>
            </a:pPr>
            <a:r>
              <a:rPr kumimoji="0" lang="es-CO" sz="70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REQUISITOS NO FUNCIONALES</a:t>
            </a:r>
          </a:p>
        </p:txBody>
      </p:sp>
      <p:sp>
        <p:nvSpPr>
          <p:cNvPr id="5" name="Freeform 5">
            <a:extLst>
              <a:ext uri="{FF2B5EF4-FFF2-40B4-BE49-F238E27FC236}">
                <a16:creationId xmlns:a16="http://schemas.microsoft.com/office/drawing/2014/main" id="{B7B64F3D-D728-086B-0898-86112E01CA70}"/>
              </a:ext>
            </a:extLst>
          </p:cNvPr>
          <p:cNvSpPr/>
          <p:nvPr/>
        </p:nvSpPr>
        <p:spPr>
          <a:xfrm rot="16200000">
            <a:off x="13749655" y="7026159"/>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reeform 6">
            <a:extLst>
              <a:ext uri="{FF2B5EF4-FFF2-40B4-BE49-F238E27FC236}">
                <a16:creationId xmlns:a16="http://schemas.microsoft.com/office/drawing/2014/main" id="{F066F143-42CE-E8BE-8D56-E03EDDC6BC92}"/>
              </a:ext>
            </a:extLst>
          </p:cNvPr>
          <p:cNvSpPr/>
          <p:nvPr/>
        </p:nvSpPr>
        <p:spPr>
          <a:xfrm rot="4622386">
            <a:off x="-6450742" y="-5854823"/>
            <a:ext cx="12901483" cy="11165647"/>
          </a:xfrm>
          <a:custGeom>
            <a:avLst/>
            <a:gdLst/>
            <a:ahLst/>
            <a:cxnLst/>
            <a:rect l="l" t="t" r="r" b="b"/>
            <a:pathLst>
              <a:path w="12901483" h="11165647">
                <a:moveTo>
                  <a:pt x="0" y="0"/>
                </a:moveTo>
                <a:lnTo>
                  <a:pt x="12901483" y="0"/>
                </a:lnTo>
                <a:lnTo>
                  <a:pt x="12901483" y="11165648"/>
                </a:lnTo>
                <a:lnTo>
                  <a:pt x="0" y="11165648"/>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Freeform 7">
            <a:extLst>
              <a:ext uri="{FF2B5EF4-FFF2-40B4-BE49-F238E27FC236}">
                <a16:creationId xmlns:a16="http://schemas.microsoft.com/office/drawing/2014/main" id="{32B03A3E-77B6-6699-E7EA-39C4AFC45E96}"/>
              </a:ext>
            </a:extLst>
          </p:cNvPr>
          <p:cNvSpPr/>
          <p:nvPr/>
        </p:nvSpPr>
        <p:spPr>
          <a:xfrm rot="16200000">
            <a:off x="15388859" y="-6571946"/>
            <a:ext cx="9798172" cy="13143890"/>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graphicFrame>
        <p:nvGraphicFramePr>
          <p:cNvPr id="9" name="Tabla 8">
            <a:extLst>
              <a:ext uri="{FF2B5EF4-FFF2-40B4-BE49-F238E27FC236}">
                <a16:creationId xmlns:a16="http://schemas.microsoft.com/office/drawing/2014/main" id="{7966878D-7312-66D0-64EE-82B8A5F78F54}"/>
              </a:ext>
            </a:extLst>
          </p:cNvPr>
          <p:cNvGraphicFramePr>
            <a:graphicFrameLocks noGrp="1"/>
          </p:cNvGraphicFramePr>
          <p:nvPr>
            <p:extLst>
              <p:ext uri="{D42A27DB-BD31-4B8C-83A1-F6EECF244321}">
                <p14:modId xmlns:p14="http://schemas.microsoft.com/office/powerpoint/2010/main" val="3893090595"/>
              </p:ext>
            </p:extLst>
          </p:nvPr>
        </p:nvGraphicFramePr>
        <p:xfrm>
          <a:off x="1702299" y="2980759"/>
          <a:ext cx="14967813" cy="5815872"/>
        </p:xfrm>
        <a:graphic>
          <a:graphicData uri="http://schemas.openxmlformats.org/drawingml/2006/table">
            <a:tbl>
              <a:tblPr firstRow="1" bandRow="1">
                <a:tableStyleId>{0505E3EF-67EA-436B-97B2-0124C06EBD24}</a:tableStyleId>
              </a:tblPr>
              <a:tblGrid>
                <a:gridCol w="1319802">
                  <a:extLst>
                    <a:ext uri="{9D8B030D-6E8A-4147-A177-3AD203B41FA5}">
                      <a16:colId xmlns:a16="http://schemas.microsoft.com/office/drawing/2014/main" val="2397876962"/>
                    </a:ext>
                  </a:extLst>
                </a:gridCol>
                <a:gridCol w="2971800">
                  <a:extLst>
                    <a:ext uri="{9D8B030D-6E8A-4147-A177-3AD203B41FA5}">
                      <a16:colId xmlns:a16="http://schemas.microsoft.com/office/drawing/2014/main" val="3832847364"/>
                    </a:ext>
                  </a:extLst>
                </a:gridCol>
                <a:gridCol w="4216690">
                  <a:extLst>
                    <a:ext uri="{9D8B030D-6E8A-4147-A177-3AD203B41FA5}">
                      <a16:colId xmlns:a16="http://schemas.microsoft.com/office/drawing/2014/main" val="2243068901"/>
                    </a:ext>
                  </a:extLst>
                </a:gridCol>
                <a:gridCol w="3668826">
                  <a:extLst>
                    <a:ext uri="{9D8B030D-6E8A-4147-A177-3AD203B41FA5}">
                      <a16:colId xmlns:a16="http://schemas.microsoft.com/office/drawing/2014/main" val="2152171090"/>
                    </a:ext>
                  </a:extLst>
                </a:gridCol>
                <a:gridCol w="2790695">
                  <a:extLst>
                    <a:ext uri="{9D8B030D-6E8A-4147-A177-3AD203B41FA5}">
                      <a16:colId xmlns:a16="http://schemas.microsoft.com/office/drawing/2014/main" val="3382976668"/>
                    </a:ext>
                  </a:extLst>
                </a:gridCol>
              </a:tblGrid>
              <a:tr h="969312">
                <a:tc>
                  <a:txBody>
                    <a:bodyPr/>
                    <a:lstStyle/>
                    <a:p>
                      <a:pPr algn="ctr" rtl="0" fontAlgn="t">
                        <a:buNone/>
                      </a:pPr>
                      <a:r>
                        <a:rPr lang="es-CO" sz="1800" b="1" u="none" strike="noStrike" dirty="0">
                          <a:solidFill>
                            <a:srgbClr val="000000"/>
                          </a:solidFill>
                          <a:effectLst/>
                        </a:rPr>
                        <a:t>ID</a:t>
                      </a:r>
                      <a:endParaRPr lang="es-CO" sz="1800" dirty="0">
                        <a:effectLst/>
                      </a:endParaRPr>
                    </a:p>
                  </a:txBody>
                  <a:tcPr marL="63500" marR="63500" marT="63500" marB="63500" anchor="ctr">
                    <a:solidFill>
                      <a:srgbClr val="92D050"/>
                    </a:solidFill>
                  </a:tcPr>
                </a:tc>
                <a:tc>
                  <a:txBody>
                    <a:bodyPr/>
                    <a:lstStyle/>
                    <a:p>
                      <a:pPr algn="ctr" rtl="0" fontAlgn="t">
                        <a:buNone/>
                      </a:pPr>
                      <a:r>
                        <a:rPr lang="es-CO" sz="1800" b="1" u="none" strike="noStrike" dirty="0">
                          <a:solidFill>
                            <a:srgbClr val="000000"/>
                          </a:solidFill>
                          <a:effectLst/>
                        </a:rPr>
                        <a:t>Descripción</a:t>
                      </a:r>
                      <a:endParaRPr lang="es-CO" sz="1800" dirty="0">
                        <a:effectLst/>
                      </a:endParaRPr>
                    </a:p>
                  </a:txBody>
                  <a:tcPr marL="63500" marR="63500" marT="63500" marB="63500" anchor="ctr">
                    <a:solidFill>
                      <a:srgbClr val="92D050"/>
                    </a:solidFill>
                  </a:tcPr>
                </a:tc>
                <a:tc>
                  <a:txBody>
                    <a:bodyPr/>
                    <a:lstStyle/>
                    <a:p>
                      <a:pPr algn="ctr" rtl="0" fontAlgn="t">
                        <a:buNone/>
                      </a:pPr>
                      <a:r>
                        <a:rPr lang="es-CO" sz="1800" b="1" u="none" strike="noStrike" dirty="0">
                          <a:solidFill>
                            <a:srgbClr val="000000"/>
                          </a:solidFill>
                          <a:effectLst/>
                        </a:rPr>
                        <a:t>Detalles</a:t>
                      </a:r>
                      <a:endParaRPr lang="es-CO" sz="1800" dirty="0">
                        <a:effectLst/>
                      </a:endParaRPr>
                    </a:p>
                  </a:txBody>
                  <a:tcPr marL="63500" marR="63500" marT="63500" marB="63500" anchor="ctr">
                    <a:solidFill>
                      <a:srgbClr val="92D050"/>
                    </a:solidFill>
                  </a:tcPr>
                </a:tc>
                <a:tc>
                  <a:txBody>
                    <a:bodyPr/>
                    <a:lstStyle/>
                    <a:p>
                      <a:pPr algn="ctr" rtl="0" fontAlgn="t">
                        <a:buNone/>
                      </a:pPr>
                      <a:r>
                        <a:rPr lang="es-CO" sz="1800" b="1" u="none" strike="noStrike" dirty="0">
                          <a:solidFill>
                            <a:srgbClr val="000000"/>
                          </a:solidFill>
                          <a:effectLst/>
                        </a:rPr>
                        <a:t>Métrica</a:t>
                      </a:r>
                      <a:endParaRPr lang="es-CO" sz="1800" dirty="0">
                        <a:effectLst/>
                      </a:endParaRPr>
                    </a:p>
                  </a:txBody>
                  <a:tcPr marL="63500" marR="63500" marT="63500" marB="63500" anchor="ctr">
                    <a:solidFill>
                      <a:srgbClr val="92D050"/>
                    </a:solidFill>
                  </a:tcPr>
                </a:tc>
                <a:tc>
                  <a:txBody>
                    <a:bodyPr/>
                    <a:lstStyle/>
                    <a:p>
                      <a:pPr algn="ctr" rtl="0" fontAlgn="t">
                        <a:buNone/>
                      </a:pPr>
                      <a:r>
                        <a:rPr lang="es-CO" sz="1800" b="1" u="none" strike="noStrike" dirty="0">
                          <a:solidFill>
                            <a:srgbClr val="000000"/>
                          </a:solidFill>
                          <a:effectLst/>
                        </a:rPr>
                        <a:t>Interesados</a:t>
                      </a:r>
                      <a:endParaRPr lang="es-CO" sz="1800" dirty="0">
                        <a:effectLst/>
                      </a:endParaRPr>
                    </a:p>
                  </a:txBody>
                  <a:tcPr marL="63500" marR="63500" marT="63500" marB="63500" anchor="ctr">
                    <a:solidFill>
                      <a:srgbClr val="92D050"/>
                    </a:solidFill>
                  </a:tcPr>
                </a:tc>
                <a:extLst>
                  <a:ext uri="{0D108BD9-81ED-4DB2-BD59-A6C34878D82A}">
                    <a16:rowId xmlns:a16="http://schemas.microsoft.com/office/drawing/2014/main" val="3377063911"/>
                  </a:ext>
                </a:extLst>
              </a:tr>
              <a:tr h="969312">
                <a:tc>
                  <a:txBody>
                    <a:bodyPr/>
                    <a:lstStyle/>
                    <a:p>
                      <a:pPr rtl="0" fontAlgn="t">
                        <a:buNone/>
                      </a:pPr>
                      <a:r>
                        <a:rPr lang="es-CO" sz="1800" b="0" i="0" u="none" strike="noStrike">
                          <a:solidFill>
                            <a:srgbClr val="000000"/>
                          </a:solidFill>
                          <a:effectLst/>
                          <a:latin typeface="Times New Roman" panose="02020603050405020304" pitchFamily="18" charset="0"/>
                        </a:rPr>
                        <a:t>RNF-01</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Alta disponibilidad</a:t>
                      </a:r>
                      <a:endParaRPr lang="es-CO"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El sistema debe estar disponible en todo momento, especialmente durante eventos con alta demanda.</a:t>
                      </a:r>
                      <a:endParaRPr lang="es-MX"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Uptime ≥ 99.9% mensual</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Revendedores, Usuarios finales, Administradores, Infraestructura</a:t>
                      </a:r>
                      <a:endParaRPr lang="es-CO" sz="3200">
                        <a:effectLst/>
                      </a:endParaRPr>
                    </a:p>
                  </a:txBody>
                  <a:tcPr marL="63500" marR="63500" marT="63500" marB="63500"/>
                </a:tc>
                <a:extLst>
                  <a:ext uri="{0D108BD9-81ED-4DB2-BD59-A6C34878D82A}">
                    <a16:rowId xmlns:a16="http://schemas.microsoft.com/office/drawing/2014/main" val="3784190673"/>
                  </a:ext>
                </a:extLst>
              </a:tr>
              <a:tr h="969312">
                <a:tc>
                  <a:txBody>
                    <a:bodyPr/>
                    <a:lstStyle/>
                    <a:p>
                      <a:pPr rtl="0" fontAlgn="t">
                        <a:buNone/>
                      </a:pPr>
                      <a:r>
                        <a:rPr lang="es-CO" sz="1800" b="0" i="0" u="none" strike="noStrike">
                          <a:solidFill>
                            <a:srgbClr val="000000"/>
                          </a:solidFill>
                          <a:effectLst/>
                          <a:latin typeface="Times New Roman" panose="02020603050405020304" pitchFamily="18" charset="0"/>
                        </a:rPr>
                        <a:t>RNF-02</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Escalabilidad</a:t>
                      </a:r>
                      <a:endParaRPr lang="es-CO"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El sistema debe manejar desde miles hasta millones de usuarios simultáneamente sin degradación.</a:t>
                      </a:r>
                      <a:endParaRPr lang="es-MX"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Soportar al menos 10,000 solicitudes por segundo sin pérdida de rendimiento</a:t>
                      </a:r>
                      <a:endParaRPr lang="es-MX"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Equipo de desarrollo, Infraestructura, Administradores</a:t>
                      </a:r>
                      <a:endParaRPr lang="es-MX" sz="3200">
                        <a:effectLst/>
                      </a:endParaRPr>
                    </a:p>
                  </a:txBody>
                  <a:tcPr marL="63500" marR="63500" marT="63500" marB="63500"/>
                </a:tc>
                <a:extLst>
                  <a:ext uri="{0D108BD9-81ED-4DB2-BD59-A6C34878D82A}">
                    <a16:rowId xmlns:a16="http://schemas.microsoft.com/office/drawing/2014/main" val="2831257592"/>
                  </a:ext>
                </a:extLst>
              </a:tr>
              <a:tr h="969312">
                <a:tc>
                  <a:txBody>
                    <a:bodyPr/>
                    <a:lstStyle/>
                    <a:p>
                      <a:pPr rtl="0" fontAlgn="t">
                        <a:buNone/>
                      </a:pPr>
                      <a:r>
                        <a:rPr lang="es-CO" sz="1800" b="0" i="0" u="none" strike="noStrike">
                          <a:solidFill>
                            <a:srgbClr val="000000"/>
                          </a:solidFill>
                          <a:effectLst/>
                          <a:latin typeface="Times New Roman" panose="02020603050405020304" pitchFamily="18" charset="0"/>
                        </a:rPr>
                        <a:t>RNF-03</a:t>
                      </a:r>
                      <a:endParaRPr lang="es-CO"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Seguridad y prevención de fraudes</a:t>
                      </a:r>
                      <a:endParaRPr lang="es-MX"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El sistema debe prevenir compras duplicadas y detectar patrones de fraude en pagos.</a:t>
                      </a:r>
                      <a:endParaRPr lang="es-MX"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100% de prevención de doble compra, alertas de fraude ≤ 5 min posterior a la detección</a:t>
                      </a:r>
                      <a:endParaRPr lang="es-MX"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Equipo de seguridad, Administradores, Revendedores</a:t>
                      </a:r>
                      <a:endParaRPr lang="es-CO" sz="3200">
                        <a:effectLst/>
                      </a:endParaRPr>
                    </a:p>
                  </a:txBody>
                  <a:tcPr marL="63500" marR="63500" marT="63500" marB="63500"/>
                </a:tc>
                <a:extLst>
                  <a:ext uri="{0D108BD9-81ED-4DB2-BD59-A6C34878D82A}">
                    <a16:rowId xmlns:a16="http://schemas.microsoft.com/office/drawing/2014/main" val="3293755204"/>
                  </a:ext>
                </a:extLst>
              </a:tr>
              <a:tr h="969312">
                <a:tc>
                  <a:txBody>
                    <a:bodyPr/>
                    <a:lstStyle/>
                    <a:p>
                      <a:pPr rtl="0" fontAlgn="t">
                        <a:buNone/>
                      </a:pPr>
                      <a:r>
                        <a:rPr lang="es-CO" sz="1800" b="0" i="0" u="none" strike="noStrike">
                          <a:solidFill>
                            <a:srgbClr val="000000"/>
                          </a:solidFill>
                          <a:effectLst/>
                          <a:latin typeface="Times New Roman" panose="02020603050405020304" pitchFamily="18" charset="0"/>
                        </a:rPr>
                        <a:t>RNF-04</a:t>
                      </a:r>
                      <a:endParaRPr lang="es-CO"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Cumplimiento legal y segmentación por región</a:t>
                      </a:r>
                      <a:endParaRPr lang="es-MX"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El sistema debe poder segmentar usuarios por país para cumplir con normativas específicas.</a:t>
                      </a:r>
                      <a:endParaRPr lang="es-MX"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Soporte para separación de datos/reglas por al menos 5 jurisdicciones</a:t>
                      </a:r>
                      <a:endParaRPr lang="es-MX"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Administradores, Equipo legal, Equipo de desarrollo</a:t>
                      </a:r>
                      <a:endParaRPr lang="es-MX" sz="3200">
                        <a:effectLst/>
                      </a:endParaRPr>
                    </a:p>
                  </a:txBody>
                  <a:tcPr marL="63500" marR="63500" marT="63500" marB="63500"/>
                </a:tc>
                <a:extLst>
                  <a:ext uri="{0D108BD9-81ED-4DB2-BD59-A6C34878D82A}">
                    <a16:rowId xmlns:a16="http://schemas.microsoft.com/office/drawing/2014/main" val="3268018733"/>
                  </a:ext>
                </a:extLst>
              </a:tr>
              <a:tr h="969312">
                <a:tc>
                  <a:txBody>
                    <a:bodyPr/>
                    <a:lstStyle/>
                    <a:p>
                      <a:pPr rtl="0" fontAlgn="t">
                        <a:buNone/>
                      </a:pPr>
                      <a:r>
                        <a:rPr lang="es-CO" sz="1800" b="0" i="0" u="none" strike="noStrike">
                          <a:solidFill>
                            <a:srgbClr val="000000"/>
                          </a:solidFill>
                          <a:effectLst/>
                          <a:latin typeface="Times New Roman" panose="02020603050405020304" pitchFamily="18" charset="0"/>
                        </a:rPr>
                        <a:t>RNF-05</a:t>
                      </a:r>
                      <a:endParaRPr lang="es-CO"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Tiempo de respuesta del API</a:t>
                      </a:r>
                      <a:endParaRPr lang="es-MX"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Las respuestas del API deben ser rápidas incluso en cargas altas.</a:t>
                      </a:r>
                      <a:endParaRPr lang="es-MX"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Tiempo de respuesta promedio &lt; 500 ms, 95 percentil &lt; 1 s</a:t>
                      </a:r>
                      <a:endParaRPr lang="es-MX" sz="3200">
                        <a:effectLst/>
                      </a:endParaRPr>
                    </a:p>
                  </a:txBody>
                  <a:tcPr marL="63500" marR="63500" marT="63500" marB="63500"/>
                </a:tc>
                <a:tc>
                  <a:txBody>
                    <a:bodyPr/>
                    <a:lstStyle/>
                    <a:p>
                      <a:pPr rtl="0" fontAlgn="t">
                        <a:buNone/>
                      </a:pPr>
                      <a:r>
                        <a:rPr lang="es-MX" sz="1800" b="0" i="0" u="none" strike="noStrike" dirty="0">
                          <a:solidFill>
                            <a:srgbClr val="000000"/>
                          </a:solidFill>
                          <a:effectLst/>
                          <a:latin typeface="Times New Roman" panose="02020603050405020304" pitchFamily="18" charset="0"/>
                        </a:rPr>
                        <a:t>Revendedores, Usuarios finales, Equipo de desarrollo, Infraestructura</a:t>
                      </a:r>
                      <a:endParaRPr lang="es-MX" sz="3200" dirty="0">
                        <a:effectLst/>
                      </a:endParaRPr>
                    </a:p>
                  </a:txBody>
                  <a:tcPr marL="63500" marR="63500" marT="63500" marB="63500"/>
                </a:tc>
                <a:extLst>
                  <a:ext uri="{0D108BD9-81ED-4DB2-BD59-A6C34878D82A}">
                    <a16:rowId xmlns:a16="http://schemas.microsoft.com/office/drawing/2014/main" val="2556790955"/>
                  </a:ext>
                </a:extLst>
              </a:tr>
            </a:tbl>
          </a:graphicData>
        </a:graphic>
      </p:graphicFrame>
    </p:spTree>
    <p:extLst>
      <p:ext uri="{BB962C8B-B14F-4D97-AF65-F5344CB8AC3E}">
        <p14:creationId xmlns:p14="http://schemas.microsoft.com/office/powerpoint/2010/main" val="4263246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582668-8D90-E6AC-3EA3-933AB63DC871}"/>
            </a:ext>
          </a:extLst>
        </p:cNvPr>
        <p:cNvGrpSpPr/>
        <p:nvPr/>
      </p:nvGrpSpPr>
      <p:grpSpPr>
        <a:xfrm>
          <a:off x="0" y="0"/>
          <a:ext cx="0" cy="0"/>
          <a:chOff x="0" y="0"/>
          <a:chExt cx="0" cy="0"/>
        </a:xfrm>
      </p:grpSpPr>
      <p:sp>
        <p:nvSpPr>
          <p:cNvPr id="9" name="Rectángulo 8">
            <a:extLst>
              <a:ext uri="{FF2B5EF4-FFF2-40B4-BE49-F238E27FC236}">
                <a16:creationId xmlns:a16="http://schemas.microsoft.com/office/drawing/2014/main" id="{A5CFA0B3-2D9F-A57A-7C87-FA4998C81050}"/>
              </a:ext>
            </a:extLst>
          </p:cNvPr>
          <p:cNvSpPr/>
          <p:nvPr/>
        </p:nvSpPr>
        <p:spPr>
          <a:xfrm>
            <a:off x="0" y="0"/>
            <a:ext cx="18288000" cy="10287000"/>
          </a:xfrm>
          <a:prstGeom prst="rect">
            <a:avLst/>
          </a:prstGeom>
          <a:solidFill>
            <a:srgbClr val="D8D9D9"/>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4" name="TextBox 4">
            <a:extLst>
              <a:ext uri="{FF2B5EF4-FFF2-40B4-BE49-F238E27FC236}">
                <a16:creationId xmlns:a16="http://schemas.microsoft.com/office/drawing/2014/main" id="{34EDA0C8-45FF-4AFD-61D6-352B45730B32}"/>
              </a:ext>
            </a:extLst>
          </p:cNvPr>
          <p:cNvSpPr txBox="1"/>
          <p:nvPr/>
        </p:nvSpPr>
        <p:spPr>
          <a:xfrm>
            <a:off x="2256654" y="727728"/>
            <a:ext cx="13774691" cy="1215076"/>
          </a:xfrm>
          <a:prstGeom prst="rect">
            <a:avLst/>
          </a:prstGeom>
        </p:spPr>
        <p:txBody>
          <a:bodyPr wrap="square" lIns="0" tIns="0" rIns="0" bIns="0" rtlCol="0" anchor="t">
            <a:spAutoFit/>
          </a:bodyPr>
          <a:lstStyle/>
          <a:p>
            <a:pPr marL="0" marR="0" lvl="0" indent="0" algn="ctr" defTabSz="914400" rtl="0" eaLnBrk="1" fontAlgn="auto" latinLnBrk="0" hangingPunct="1">
              <a:lnSpc>
                <a:spcPts val="10258"/>
              </a:lnSpc>
              <a:spcBef>
                <a:spcPts val="0"/>
              </a:spcBef>
              <a:spcAft>
                <a:spcPts val="0"/>
              </a:spcAft>
              <a:buClrTx/>
              <a:buSzTx/>
              <a:buFontTx/>
              <a:buNone/>
              <a:tabLst/>
              <a:defRPr/>
            </a:pPr>
            <a:r>
              <a:rPr kumimoji="0" lang="es-CO" sz="70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ATRIBUTOS DE CALIDAD</a:t>
            </a:r>
          </a:p>
        </p:txBody>
      </p:sp>
      <p:sp>
        <p:nvSpPr>
          <p:cNvPr id="5" name="Freeform 5">
            <a:extLst>
              <a:ext uri="{FF2B5EF4-FFF2-40B4-BE49-F238E27FC236}">
                <a16:creationId xmlns:a16="http://schemas.microsoft.com/office/drawing/2014/main" id="{25FEFA0F-8E03-32EB-0E2B-42914E0907CB}"/>
              </a:ext>
            </a:extLst>
          </p:cNvPr>
          <p:cNvSpPr/>
          <p:nvPr/>
        </p:nvSpPr>
        <p:spPr>
          <a:xfrm rot="16200000">
            <a:off x="13749655" y="7026159"/>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reeform 6">
            <a:extLst>
              <a:ext uri="{FF2B5EF4-FFF2-40B4-BE49-F238E27FC236}">
                <a16:creationId xmlns:a16="http://schemas.microsoft.com/office/drawing/2014/main" id="{8627C639-FF06-B36F-4F75-4E4AFCBE406B}"/>
              </a:ext>
            </a:extLst>
          </p:cNvPr>
          <p:cNvSpPr/>
          <p:nvPr/>
        </p:nvSpPr>
        <p:spPr>
          <a:xfrm rot="4622386">
            <a:off x="-6450742" y="-5854823"/>
            <a:ext cx="12901483" cy="11165647"/>
          </a:xfrm>
          <a:custGeom>
            <a:avLst/>
            <a:gdLst/>
            <a:ahLst/>
            <a:cxnLst/>
            <a:rect l="l" t="t" r="r" b="b"/>
            <a:pathLst>
              <a:path w="12901483" h="11165647">
                <a:moveTo>
                  <a:pt x="0" y="0"/>
                </a:moveTo>
                <a:lnTo>
                  <a:pt x="12901483" y="0"/>
                </a:lnTo>
                <a:lnTo>
                  <a:pt x="12901483" y="11165648"/>
                </a:lnTo>
                <a:lnTo>
                  <a:pt x="0" y="11165648"/>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Freeform 7">
            <a:extLst>
              <a:ext uri="{FF2B5EF4-FFF2-40B4-BE49-F238E27FC236}">
                <a16:creationId xmlns:a16="http://schemas.microsoft.com/office/drawing/2014/main" id="{E420CE47-6C72-58BA-4204-FF111E32B689}"/>
              </a:ext>
            </a:extLst>
          </p:cNvPr>
          <p:cNvSpPr/>
          <p:nvPr/>
        </p:nvSpPr>
        <p:spPr>
          <a:xfrm rot="16200000">
            <a:off x="15388859" y="-6571946"/>
            <a:ext cx="9798172" cy="13143890"/>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graphicFrame>
        <p:nvGraphicFramePr>
          <p:cNvPr id="3" name="Tabla 2">
            <a:extLst>
              <a:ext uri="{FF2B5EF4-FFF2-40B4-BE49-F238E27FC236}">
                <a16:creationId xmlns:a16="http://schemas.microsoft.com/office/drawing/2014/main" id="{6A6EB9AB-199E-BEEE-6CD9-E4538DC2B617}"/>
              </a:ext>
            </a:extLst>
          </p:cNvPr>
          <p:cNvGraphicFramePr>
            <a:graphicFrameLocks noGrp="1"/>
          </p:cNvGraphicFramePr>
          <p:nvPr>
            <p:extLst>
              <p:ext uri="{D42A27DB-BD31-4B8C-83A1-F6EECF244321}">
                <p14:modId xmlns:p14="http://schemas.microsoft.com/office/powerpoint/2010/main" val="272280700"/>
              </p:ext>
            </p:extLst>
          </p:nvPr>
        </p:nvGraphicFramePr>
        <p:xfrm>
          <a:off x="3245643" y="3007674"/>
          <a:ext cx="11796712" cy="4986554"/>
        </p:xfrm>
        <a:graphic>
          <a:graphicData uri="http://schemas.openxmlformats.org/drawingml/2006/table">
            <a:tbl>
              <a:tblPr>
                <a:tableStyleId>{0505E3EF-67EA-436B-97B2-0124C06EBD24}</a:tableStyleId>
              </a:tblPr>
              <a:tblGrid>
                <a:gridCol w="2027812">
                  <a:extLst>
                    <a:ext uri="{9D8B030D-6E8A-4147-A177-3AD203B41FA5}">
                      <a16:colId xmlns:a16="http://schemas.microsoft.com/office/drawing/2014/main" val="2578382502"/>
                    </a:ext>
                  </a:extLst>
                </a:gridCol>
                <a:gridCol w="1802499">
                  <a:extLst>
                    <a:ext uri="{9D8B030D-6E8A-4147-A177-3AD203B41FA5}">
                      <a16:colId xmlns:a16="http://schemas.microsoft.com/office/drawing/2014/main" val="1895543089"/>
                    </a:ext>
                  </a:extLst>
                </a:gridCol>
                <a:gridCol w="1722030">
                  <a:extLst>
                    <a:ext uri="{9D8B030D-6E8A-4147-A177-3AD203B41FA5}">
                      <a16:colId xmlns:a16="http://schemas.microsoft.com/office/drawing/2014/main" val="2686784415"/>
                    </a:ext>
                  </a:extLst>
                </a:gridCol>
                <a:gridCol w="1303593">
                  <a:extLst>
                    <a:ext uri="{9D8B030D-6E8A-4147-A177-3AD203B41FA5}">
                      <a16:colId xmlns:a16="http://schemas.microsoft.com/office/drawing/2014/main" val="685462605"/>
                    </a:ext>
                  </a:extLst>
                </a:gridCol>
                <a:gridCol w="2059999">
                  <a:extLst>
                    <a:ext uri="{9D8B030D-6E8A-4147-A177-3AD203B41FA5}">
                      <a16:colId xmlns:a16="http://schemas.microsoft.com/office/drawing/2014/main" val="442047667"/>
                    </a:ext>
                  </a:extLst>
                </a:gridCol>
                <a:gridCol w="1657655">
                  <a:extLst>
                    <a:ext uri="{9D8B030D-6E8A-4147-A177-3AD203B41FA5}">
                      <a16:colId xmlns:a16="http://schemas.microsoft.com/office/drawing/2014/main" val="2076118076"/>
                    </a:ext>
                  </a:extLst>
                </a:gridCol>
                <a:gridCol w="1223124">
                  <a:extLst>
                    <a:ext uri="{9D8B030D-6E8A-4147-A177-3AD203B41FA5}">
                      <a16:colId xmlns:a16="http://schemas.microsoft.com/office/drawing/2014/main" val="1778027800"/>
                    </a:ext>
                  </a:extLst>
                </a:gridCol>
              </a:tblGrid>
              <a:tr h="579307">
                <a:tc>
                  <a:txBody>
                    <a:bodyPr/>
                    <a:lstStyle/>
                    <a:p>
                      <a:pPr algn="ctr" rtl="0" fontAlgn="t">
                        <a:buNone/>
                      </a:pPr>
                      <a:r>
                        <a:rPr lang="es-CO" sz="1800" b="1" u="none" strike="noStrike" dirty="0">
                          <a:solidFill>
                            <a:srgbClr val="000000"/>
                          </a:solidFill>
                          <a:effectLst/>
                        </a:rPr>
                        <a:t>Interesado</a:t>
                      </a:r>
                      <a:endParaRPr lang="es-CO" sz="3200" dirty="0">
                        <a:effectLst/>
                      </a:endParaRPr>
                    </a:p>
                  </a:txBody>
                  <a:tcPr marL="63500" marR="63500" marT="63500" marB="63500" anchor="ctr">
                    <a:solidFill>
                      <a:srgbClr val="92D050"/>
                    </a:solidFill>
                  </a:tcPr>
                </a:tc>
                <a:tc>
                  <a:txBody>
                    <a:bodyPr/>
                    <a:lstStyle/>
                    <a:p>
                      <a:pPr algn="ctr" rtl="0" fontAlgn="t">
                        <a:buNone/>
                      </a:pPr>
                      <a:r>
                        <a:rPr lang="es-CO" sz="1800" b="1" u="none" strike="noStrike" dirty="0">
                          <a:solidFill>
                            <a:srgbClr val="000000"/>
                          </a:solidFill>
                          <a:effectLst/>
                        </a:rPr>
                        <a:t>Disponibilidad</a:t>
                      </a:r>
                      <a:endParaRPr lang="es-CO" sz="3200" dirty="0">
                        <a:effectLst/>
                      </a:endParaRPr>
                    </a:p>
                  </a:txBody>
                  <a:tcPr marL="63500" marR="63500" marT="63500" marB="63500" anchor="ctr">
                    <a:solidFill>
                      <a:srgbClr val="92D050"/>
                    </a:solidFill>
                  </a:tcPr>
                </a:tc>
                <a:tc>
                  <a:txBody>
                    <a:bodyPr/>
                    <a:lstStyle/>
                    <a:p>
                      <a:pPr algn="ctr" rtl="0" fontAlgn="t">
                        <a:buNone/>
                      </a:pPr>
                      <a:r>
                        <a:rPr lang="es-CO" sz="1800" b="1" u="none" strike="noStrike" dirty="0">
                          <a:solidFill>
                            <a:srgbClr val="000000"/>
                          </a:solidFill>
                          <a:effectLst/>
                        </a:rPr>
                        <a:t>Rendimiento </a:t>
                      </a:r>
                      <a:endParaRPr lang="es-CO" sz="3200" dirty="0">
                        <a:effectLst/>
                      </a:endParaRPr>
                    </a:p>
                  </a:txBody>
                  <a:tcPr marL="63500" marR="63500" marT="63500" marB="63500" anchor="ctr">
                    <a:solidFill>
                      <a:srgbClr val="92D050"/>
                    </a:solidFill>
                  </a:tcPr>
                </a:tc>
                <a:tc>
                  <a:txBody>
                    <a:bodyPr/>
                    <a:lstStyle/>
                    <a:p>
                      <a:pPr algn="ctr" rtl="0" fontAlgn="t">
                        <a:buNone/>
                      </a:pPr>
                      <a:r>
                        <a:rPr lang="es-CO" sz="1800" b="1" u="none" strike="noStrike" dirty="0">
                          <a:solidFill>
                            <a:srgbClr val="000000"/>
                          </a:solidFill>
                          <a:effectLst/>
                        </a:rPr>
                        <a:t>Seguridad</a:t>
                      </a:r>
                      <a:endParaRPr lang="es-CO" sz="3200" dirty="0">
                        <a:effectLst/>
                      </a:endParaRPr>
                    </a:p>
                  </a:txBody>
                  <a:tcPr marL="63500" marR="63500" marT="63500" marB="63500" anchor="ctr">
                    <a:solidFill>
                      <a:srgbClr val="92D050"/>
                    </a:solidFill>
                  </a:tcPr>
                </a:tc>
                <a:tc>
                  <a:txBody>
                    <a:bodyPr/>
                    <a:lstStyle/>
                    <a:p>
                      <a:pPr algn="ctr" rtl="0" fontAlgn="t">
                        <a:buNone/>
                      </a:pPr>
                      <a:r>
                        <a:rPr lang="es-CO" sz="1800" b="1" u="none" strike="noStrike" dirty="0">
                          <a:solidFill>
                            <a:srgbClr val="000000"/>
                          </a:solidFill>
                          <a:effectLst/>
                        </a:rPr>
                        <a:t>Compatibilidad </a:t>
                      </a:r>
                      <a:endParaRPr lang="es-CO" sz="3200" dirty="0">
                        <a:effectLst/>
                      </a:endParaRPr>
                    </a:p>
                  </a:txBody>
                  <a:tcPr marL="63500" marR="63500" marT="63500" marB="63500" anchor="ctr">
                    <a:solidFill>
                      <a:srgbClr val="92D050"/>
                    </a:solidFill>
                  </a:tcPr>
                </a:tc>
                <a:tc>
                  <a:txBody>
                    <a:bodyPr/>
                    <a:lstStyle/>
                    <a:p>
                      <a:pPr algn="ctr" rtl="0" fontAlgn="t">
                        <a:buNone/>
                      </a:pPr>
                      <a:r>
                        <a:rPr lang="es-CO" sz="1800" b="1" u="none" strike="noStrike" dirty="0">
                          <a:solidFill>
                            <a:srgbClr val="000000"/>
                          </a:solidFill>
                          <a:effectLst/>
                        </a:rPr>
                        <a:t>Escalabilidad</a:t>
                      </a:r>
                      <a:endParaRPr lang="es-CO" sz="3200" dirty="0">
                        <a:effectLst/>
                      </a:endParaRPr>
                    </a:p>
                  </a:txBody>
                  <a:tcPr marL="63500" marR="63500" marT="63500" marB="63500" anchor="ctr">
                    <a:solidFill>
                      <a:srgbClr val="92D050"/>
                    </a:solidFill>
                  </a:tcPr>
                </a:tc>
                <a:tc>
                  <a:txBody>
                    <a:bodyPr/>
                    <a:lstStyle/>
                    <a:p>
                      <a:pPr algn="ctr" rtl="0" fontAlgn="t">
                        <a:buNone/>
                      </a:pPr>
                      <a:r>
                        <a:rPr lang="es-CO" sz="1800" b="1" u="none" strike="noStrike" dirty="0">
                          <a:solidFill>
                            <a:srgbClr val="000000"/>
                          </a:solidFill>
                          <a:effectLst/>
                        </a:rPr>
                        <a:t>Total</a:t>
                      </a:r>
                      <a:endParaRPr lang="es-CO" sz="3200" dirty="0">
                        <a:effectLst/>
                      </a:endParaRPr>
                    </a:p>
                  </a:txBody>
                  <a:tcPr marL="63500" marR="63500" marT="63500" marB="63500" anchor="ctr">
                    <a:solidFill>
                      <a:srgbClr val="92D050"/>
                    </a:solidFill>
                  </a:tcPr>
                </a:tc>
                <a:extLst>
                  <a:ext uri="{0D108BD9-81ED-4DB2-BD59-A6C34878D82A}">
                    <a16:rowId xmlns:a16="http://schemas.microsoft.com/office/drawing/2014/main" val="3818464320"/>
                  </a:ext>
                </a:extLst>
              </a:tr>
              <a:tr h="475483">
                <a:tc>
                  <a:txBody>
                    <a:bodyPr/>
                    <a:lstStyle/>
                    <a:p>
                      <a:pPr rtl="0" fontAlgn="t">
                        <a:buNone/>
                      </a:pPr>
                      <a:r>
                        <a:rPr lang="es-CO" sz="1800" b="1" u="none" strike="noStrike" dirty="0">
                          <a:solidFill>
                            <a:srgbClr val="000000"/>
                          </a:solidFill>
                          <a:effectLst/>
                        </a:rPr>
                        <a:t>Revendedores</a:t>
                      </a:r>
                      <a:endParaRPr lang="es-CO" sz="3200" dirty="0">
                        <a:effectLst/>
                      </a:endParaRPr>
                    </a:p>
                  </a:txBody>
                  <a:tcPr marL="63500" marR="63500" marT="63500" marB="63500"/>
                </a:tc>
                <a:tc>
                  <a:txBody>
                    <a:bodyPr/>
                    <a:lstStyle/>
                    <a:p>
                      <a:pPr rtl="0" fontAlgn="t">
                        <a:buNone/>
                      </a:pPr>
                      <a:r>
                        <a:rPr lang="es-CO" sz="1800" b="0" u="none" strike="noStrike" dirty="0">
                          <a:solidFill>
                            <a:srgbClr val="000000"/>
                          </a:solidFill>
                          <a:effectLst/>
                        </a:rPr>
                        <a:t>25%</a:t>
                      </a:r>
                      <a:endParaRPr lang="es-CO" sz="3200" dirty="0">
                        <a:effectLst/>
                      </a:endParaRPr>
                    </a:p>
                  </a:txBody>
                  <a:tcPr marL="63500" marR="63500" marT="63500" marB="63500"/>
                </a:tc>
                <a:tc>
                  <a:txBody>
                    <a:bodyPr/>
                    <a:lstStyle/>
                    <a:p>
                      <a:pPr rtl="0" fontAlgn="t">
                        <a:buNone/>
                      </a:pPr>
                      <a:r>
                        <a:rPr lang="es-CO" sz="1800" b="0" u="none" strike="noStrike">
                          <a:solidFill>
                            <a:srgbClr val="000000"/>
                          </a:solidFill>
                          <a:effectLst/>
                        </a:rPr>
                        <a:t>30%</a:t>
                      </a:r>
                      <a:endParaRPr lang="es-CO" sz="3200">
                        <a:effectLst/>
                      </a:endParaRPr>
                    </a:p>
                  </a:txBody>
                  <a:tcPr marL="63500" marR="63500" marT="63500" marB="63500"/>
                </a:tc>
                <a:tc>
                  <a:txBody>
                    <a:bodyPr/>
                    <a:lstStyle/>
                    <a:p>
                      <a:pPr rtl="0" fontAlgn="t">
                        <a:buNone/>
                      </a:pPr>
                      <a:r>
                        <a:rPr lang="es-CO" sz="1800" b="0" u="none" strike="noStrike">
                          <a:solidFill>
                            <a:srgbClr val="000000"/>
                          </a:solidFill>
                          <a:effectLst/>
                        </a:rPr>
                        <a:t>20%</a:t>
                      </a:r>
                      <a:endParaRPr lang="es-CO" sz="3200">
                        <a:effectLst/>
                      </a:endParaRPr>
                    </a:p>
                  </a:txBody>
                  <a:tcPr marL="63500" marR="63500" marT="63500" marB="63500"/>
                </a:tc>
                <a:tc>
                  <a:txBody>
                    <a:bodyPr/>
                    <a:lstStyle/>
                    <a:p>
                      <a:pPr rtl="0" fontAlgn="t">
                        <a:buNone/>
                      </a:pPr>
                      <a:r>
                        <a:rPr lang="es-CO" sz="1800" b="0" u="none" strike="noStrike">
                          <a:solidFill>
                            <a:srgbClr val="000000"/>
                          </a:solidFill>
                          <a:effectLst/>
                        </a:rPr>
                        <a:t>15%</a:t>
                      </a:r>
                      <a:endParaRPr lang="es-CO" sz="3200">
                        <a:effectLst/>
                      </a:endParaRPr>
                    </a:p>
                  </a:txBody>
                  <a:tcPr marL="63500" marR="63500" marT="63500" marB="63500"/>
                </a:tc>
                <a:tc>
                  <a:txBody>
                    <a:bodyPr/>
                    <a:lstStyle/>
                    <a:p>
                      <a:pPr rtl="0" fontAlgn="t">
                        <a:buNone/>
                      </a:pPr>
                      <a:r>
                        <a:rPr lang="es-CO" sz="1800" b="0" u="none" strike="noStrike" dirty="0">
                          <a:solidFill>
                            <a:srgbClr val="000000"/>
                          </a:solidFill>
                          <a:effectLst/>
                        </a:rPr>
                        <a:t>10%</a:t>
                      </a:r>
                      <a:endParaRPr lang="es-CO" sz="3200" dirty="0">
                        <a:effectLst/>
                      </a:endParaRPr>
                    </a:p>
                  </a:txBody>
                  <a:tcPr marL="63500" marR="63500" marT="63500" marB="63500"/>
                </a:tc>
                <a:tc>
                  <a:txBody>
                    <a:bodyPr/>
                    <a:lstStyle/>
                    <a:p>
                      <a:pPr rtl="0" fontAlgn="t">
                        <a:buNone/>
                      </a:pPr>
                      <a:r>
                        <a:rPr lang="es-CO" sz="1800" b="0" u="none" strike="noStrike">
                          <a:solidFill>
                            <a:srgbClr val="000000"/>
                          </a:solidFill>
                          <a:effectLst/>
                        </a:rPr>
                        <a:t>100%</a:t>
                      </a:r>
                      <a:endParaRPr lang="es-CO" sz="3200">
                        <a:effectLst/>
                      </a:endParaRPr>
                    </a:p>
                  </a:txBody>
                  <a:tcPr marL="63500" marR="63500" marT="63500" marB="63500"/>
                </a:tc>
                <a:extLst>
                  <a:ext uri="{0D108BD9-81ED-4DB2-BD59-A6C34878D82A}">
                    <a16:rowId xmlns:a16="http://schemas.microsoft.com/office/drawing/2014/main" val="3986048408"/>
                  </a:ext>
                </a:extLst>
              </a:tr>
              <a:tr h="475483">
                <a:tc>
                  <a:txBody>
                    <a:bodyPr/>
                    <a:lstStyle/>
                    <a:p>
                      <a:pPr rtl="0" fontAlgn="t">
                        <a:buNone/>
                      </a:pPr>
                      <a:r>
                        <a:rPr lang="es-CO" sz="1800" b="1" u="none" strike="noStrike">
                          <a:solidFill>
                            <a:srgbClr val="000000"/>
                          </a:solidFill>
                          <a:effectLst/>
                        </a:rPr>
                        <a:t>Usuarios finales</a:t>
                      </a:r>
                      <a:endParaRPr lang="es-CO" sz="3200">
                        <a:effectLst/>
                      </a:endParaRPr>
                    </a:p>
                  </a:txBody>
                  <a:tcPr marL="63500" marR="63500" marT="63500" marB="63500"/>
                </a:tc>
                <a:tc>
                  <a:txBody>
                    <a:bodyPr/>
                    <a:lstStyle/>
                    <a:p>
                      <a:pPr rtl="0" fontAlgn="t">
                        <a:buNone/>
                      </a:pPr>
                      <a:r>
                        <a:rPr lang="es-CO" sz="1800" b="0" u="none" strike="noStrike">
                          <a:solidFill>
                            <a:srgbClr val="000000"/>
                          </a:solidFill>
                          <a:effectLst/>
                        </a:rPr>
                        <a:t>30%</a:t>
                      </a:r>
                      <a:endParaRPr lang="es-CO" sz="3200">
                        <a:effectLst/>
                      </a:endParaRPr>
                    </a:p>
                  </a:txBody>
                  <a:tcPr marL="63500" marR="63500" marT="63500" marB="63500"/>
                </a:tc>
                <a:tc>
                  <a:txBody>
                    <a:bodyPr/>
                    <a:lstStyle/>
                    <a:p>
                      <a:pPr rtl="0" fontAlgn="t">
                        <a:buNone/>
                      </a:pPr>
                      <a:r>
                        <a:rPr lang="es-CO" sz="1800" b="0" u="none" strike="noStrike" dirty="0">
                          <a:solidFill>
                            <a:srgbClr val="000000"/>
                          </a:solidFill>
                          <a:effectLst/>
                        </a:rPr>
                        <a:t>40%</a:t>
                      </a:r>
                      <a:endParaRPr lang="es-CO" sz="3200" dirty="0">
                        <a:effectLst/>
                      </a:endParaRPr>
                    </a:p>
                  </a:txBody>
                  <a:tcPr marL="63500" marR="63500" marT="63500" marB="63500"/>
                </a:tc>
                <a:tc>
                  <a:txBody>
                    <a:bodyPr/>
                    <a:lstStyle/>
                    <a:p>
                      <a:pPr rtl="0" fontAlgn="t">
                        <a:buNone/>
                      </a:pPr>
                      <a:r>
                        <a:rPr lang="es-CO" sz="1800" b="0" u="none" strike="noStrike">
                          <a:solidFill>
                            <a:srgbClr val="000000"/>
                          </a:solidFill>
                          <a:effectLst/>
                        </a:rPr>
                        <a:t>20%</a:t>
                      </a:r>
                      <a:endParaRPr lang="es-CO" sz="3200">
                        <a:effectLst/>
                      </a:endParaRPr>
                    </a:p>
                  </a:txBody>
                  <a:tcPr marL="63500" marR="63500" marT="63500" marB="63500"/>
                </a:tc>
                <a:tc>
                  <a:txBody>
                    <a:bodyPr/>
                    <a:lstStyle/>
                    <a:p>
                      <a:pPr rtl="0" fontAlgn="t">
                        <a:buNone/>
                      </a:pPr>
                      <a:r>
                        <a:rPr lang="es-CO" sz="1800" b="0" u="none" strike="noStrike">
                          <a:solidFill>
                            <a:srgbClr val="000000"/>
                          </a:solidFill>
                          <a:effectLst/>
                        </a:rPr>
                        <a:t>10%</a:t>
                      </a:r>
                      <a:endParaRPr lang="es-CO" sz="3200">
                        <a:effectLst/>
                      </a:endParaRPr>
                    </a:p>
                  </a:txBody>
                  <a:tcPr marL="63500" marR="63500" marT="63500" marB="63500"/>
                </a:tc>
                <a:tc>
                  <a:txBody>
                    <a:bodyPr/>
                    <a:lstStyle/>
                    <a:p>
                      <a:pPr rtl="0" fontAlgn="t">
                        <a:buNone/>
                      </a:pPr>
                      <a:r>
                        <a:rPr lang="es-CO" sz="1800" b="0" u="none" strike="noStrike">
                          <a:solidFill>
                            <a:srgbClr val="000000"/>
                          </a:solidFill>
                          <a:effectLst/>
                        </a:rPr>
                        <a:t>0%</a:t>
                      </a:r>
                      <a:endParaRPr lang="es-CO" sz="3200">
                        <a:effectLst/>
                      </a:endParaRPr>
                    </a:p>
                  </a:txBody>
                  <a:tcPr marL="63500" marR="63500" marT="63500" marB="63500"/>
                </a:tc>
                <a:tc>
                  <a:txBody>
                    <a:bodyPr/>
                    <a:lstStyle/>
                    <a:p>
                      <a:pPr rtl="0" fontAlgn="t">
                        <a:buNone/>
                      </a:pPr>
                      <a:r>
                        <a:rPr lang="es-CO" sz="1800" b="0" u="none" strike="noStrike">
                          <a:solidFill>
                            <a:srgbClr val="000000"/>
                          </a:solidFill>
                          <a:effectLst/>
                        </a:rPr>
                        <a:t>100%</a:t>
                      </a:r>
                      <a:endParaRPr lang="es-CO" sz="3200">
                        <a:effectLst/>
                      </a:endParaRPr>
                    </a:p>
                  </a:txBody>
                  <a:tcPr marL="63500" marR="63500" marT="63500" marB="63500"/>
                </a:tc>
                <a:extLst>
                  <a:ext uri="{0D108BD9-81ED-4DB2-BD59-A6C34878D82A}">
                    <a16:rowId xmlns:a16="http://schemas.microsoft.com/office/drawing/2014/main" val="808194891"/>
                  </a:ext>
                </a:extLst>
              </a:tr>
              <a:tr h="475483">
                <a:tc>
                  <a:txBody>
                    <a:bodyPr/>
                    <a:lstStyle/>
                    <a:p>
                      <a:pPr rtl="0" fontAlgn="t">
                        <a:buNone/>
                      </a:pPr>
                      <a:r>
                        <a:rPr lang="es-CO" sz="1800" b="1" u="none" strike="noStrike">
                          <a:solidFill>
                            <a:srgbClr val="000000"/>
                          </a:solidFill>
                          <a:effectLst/>
                        </a:rPr>
                        <a:t>Administradores</a:t>
                      </a:r>
                      <a:endParaRPr lang="es-CO" sz="3200">
                        <a:effectLst/>
                      </a:endParaRPr>
                    </a:p>
                  </a:txBody>
                  <a:tcPr marL="63500" marR="63500" marT="63500" marB="63500"/>
                </a:tc>
                <a:tc>
                  <a:txBody>
                    <a:bodyPr/>
                    <a:lstStyle/>
                    <a:p>
                      <a:pPr rtl="0" fontAlgn="t">
                        <a:buNone/>
                      </a:pPr>
                      <a:r>
                        <a:rPr lang="es-CO" sz="1800" b="0" u="none" strike="noStrike" dirty="0">
                          <a:solidFill>
                            <a:srgbClr val="000000"/>
                          </a:solidFill>
                          <a:effectLst/>
                        </a:rPr>
                        <a:t>20%</a:t>
                      </a:r>
                      <a:endParaRPr lang="es-CO" sz="3200" dirty="0">
                        <a:effectLst/>
                      </a:endParaRPr>
                    </a:p>
                  </a:txBody>
                  <a:tcPr marL="63500" marR="63500" marT="63500" marB="63500"/>
                </a:tc>
                <a:tc>
                  <a:txBody>
                    <a:bodyPr/>
                    <a:lstStyle/>
                    <a:p>
                      <a:pPr rtl="0" fontAlgn="t">
                        <a:buNone/>
                      </a:pPr>
                      <a:r>
                        <a:rPr lang="es-CO" sz="1800" b="0" u="none" strike="noStrike">
                          <a:solidFill>
                            <a:srgbClr val="000000"/>
                          </a:solidFill>
                          <a:effectLst/>
                        </a:rPr>
                        <a:t>10%</a:t>
                      </a:r>
                      <a:endParaRPr lang="es-CO" sz="3200">
                        <a:effectLst/>
                      </a:endParaRPr>
                    </a:p>
                  </a:txBody>
                  <a:tcPr marL="63500" marR="63500" marT="63500" marB="63500"/>
                </a:tc>
                <a:tc>
                  <a:txBody>
                    <a:bodyPr/>
                    <a:lstStyle/>
                    <a:p>
                      <a:pPr rtl="0" fontAlgn="t">
                        <a:buNone/>
                      </a:pPr>
                      <a:r>
                        <a:rPr lang="es-CO" sz="1800" b="0" u="none" strike="noStrike" dirty="0">
                          <a:solidFill>
                            <a:srgbClr val="000000"/>
                          </a:solidFill>
                          <a:effectLst/>
                        </a:rPr>
                        <a:t>30%</a:t>
                      </a:r>
                      <a:endParaRPr lang="es-CO" sz="3200" dirty="0">
                        <a:effectLst/>
                      </a:endParaRPr>
                    </a:p>
                  </a:txBody>
                  <a:tcPr marL="63500" marR="63500" marT="63500" marB="63500"/>
                </a:tc>
                <a:tc>
                  <a:txBody>
                    <a:bodyPr/>
                    <a:lstStyle/>
                    <a:p>
                      <a:pPr rtl="0" fontAlgn="t">
                        <a:buNone/>
                      </a:pPr>
                      <a:r>
                        <a:rPr lang="es-CO" sz="1800" b="0" u="none" strike="noStrike">
                          <a:solidFill>
                            <a:srgbClr val="000000"/>
                          </a:solidFill>
                          <a:effectLst/>
                        </a:rPr>
                        <a:t>30%</a:t>
                      </a:r>
                      <a:endParaRPr lang="es-CO" sz="3200">
                        <a:effectLst/>
                      </a:endParaRPr>
                    </a:p>
                  </a:txBody>
                  <a:tcPr marL="63500" marR="63500" marT="63500" marB="63500"/>
                </a:tc>
                <a:tc>
                  <a:txBody>
                    <a:bodyPr/>
                    <a:lstStyle/>
                    <a:p>
                      <a:pPr rtl="0" fontAlgn="t">
                        <a:buNone/>
                      </a:pPr>
                      <a:r>
                        <a:rPr lang="es-CO" sz="1800" b="0" u="none" strike="noStrike">
                          <a:solidFill>
                            <a:srgbClr val="000000"/>
                          </a:solidFill>
                          <a:effectLst/>
                        </a:rPr>
                        <a:t>10%</a:t>
                      </a:r>
                      <a:endParaRPr lang="es-CO" sz="3200">
                        <a:effectLst/>
                      </a:endParaRPr>
                    </a:p>
                  </a:txBody>
                  <a:tcPr marL="63500" marR="63500" marT="63500" marB="63500"/>
                </a:tc>
                <a:tc>
                  <a:txBody>
                    <a:bodyPr/>
                    <a:lstStyle/>
                    <a:p>
                      <a:pPr rtl="0" fontAlgn="t">
                        <a:buNone/>
                      </a:pPr>
                      <a:r>
                        <a:rPr lang="es-CO" sz="1800" b="0" u="none" strike="noStrike">
                          <a:solidFill>
                            <a:srgbClr val="000000"/>
                          </a:solidFill>
                          <a:effectLst/>
                        </a:rPr>
                        <a:t>100%</a:t>
                      </a:r>
                      <a:endParaRPr lang="es-CO" sz="3200">
                        <a:effectLst/>
                      </a:endParaRPr>
                    </a:p>
                  </a:txBody>
                  <a:tcPr marL="63500" marR="63500" marT="63500" marB="63500"/>
                </a:tc>
                <a:extLst>
                  <a:ext uri="{0D108BD9-81ED-4DB2-BD59-A6C34878D82A}">
                    <a16:rowId xmlns:a16="http://schemas.microsoft.com/office/drawing/2014/main" val="807854745"/>
                  </a:ext>
                </a:extLst>
              </a:tr>
              <a:tr h="800497">
                <a:tc>
                  <a:txBody>
                    <a:bodyPr/>
                    <a:lstStyle/>
                    <a:p>
                      <a:pPr rtl="0" fontAlgn="t">
                        <a:buNone/>
                      </a:pPr>
                      <a:r>
                        <a:rPr lang="es-CO" sz="1800" b="1" u="none" strike="noStrike">
                          <a:solidFill>
                            <a:srgbClr val="000000"/>
                          </a:solidFill>
                          <a:effectLst/>
                        </a:rPr>
                        <a:t>Equipo de desarrollo</a:t>
                      </a:r>
                      <a:endParaRPr lang="es-CO" sz="3200">
                        <a:effectLst/>
                      </a:endParaRPr>
                    </a:p>
                  </a:txBody>
                  <a:tcPr marL="63500" marR="63500" marT="63500" marB="63500"/>
                </a:tc>
                <a:tc>
                  <a:txBody>
                    <a:bodyPr/>
                    <a:lstStyle/>
                    <a:p>
                      <a:pPr rtl="0" fontAlgn="t">
                        <a:buNone/>
                      </a:pPr>
                      <a:r>
                        <a:rPr lang="es-CO" sz="1800" b="0" u="none" strike="noStrike">
                          <a:solidFill>
                            <a:srgbClr val="000000"/>
                          </a:solidFill>
                          <a:effectLst/>
                        </a:rPr>
                        <a:t>10%</a:t>
                      </a:r>
                      <a:endParaRPr lang="es-CO" sz="3200">
                        <a:effectLst/>
                      </a:endParaRPr>
                    </a:p>
                  </a:txBody>
                  <a:tcPr marL="63500" marR="63500" marT="63500" marB="63500"/>
                </a:tc>
                <a:tc>
                  <a:txBody>
                    <a:bodyPr/>
                    <a:lstStyle/>
                    <a:p>
                      <a:pPr rtl="0" fontAlgn="t">
                        <a:buNone/>
                      </a:pPr>
                      <a:r>
                        <a:rPr lang="es-CO" sz="1800" b="0" u="none" strike="noStrike" dirty="0">
                          <a:solidFill>
                            <a:srgbClr val="000000"/>
                          </a:solidFill>
                          <a:effectLst/>
                        </a:rPr>
                        <a:t>25%</a:t>
                      </a:r>
                      <a:endParaRPr lang="es-CO" sz="3200" dirty="0">
                        <a:effectLst/>
                      </a:endParaRPr>
                    </a:p>
                  </a:txBody>
                  <a:tcPr marL="63500" marR="63500" marT="63500" marB="63500"/>
                </a:tc>
                <a:tc>
                  <a:txBody>
                    <a:bodyPr/>
                    <a:lstStyle/>
                    <a:p>
                      <a:pPr rtl="0" fontAlgn="t">
                        <a:buNone/>
                      </a:pPr>
                      <a:r>
                        <a:rPr lang="es-CO" sz="1800" b="0" u="none" strike="noStrike">
                          <a:solidFill>
                            <a:srgbClr val="000000"/>
                          </a:solidFill>
                          <a:effectLst/>
                        </a:rPr>
                        <a:t>25%</a:t>
                      </a:r>
                      <a:endParaRPr lang="es-CO" sz="3200">
                        <a:effectLst/>
                      </a:endParaRPr>
                    </a:p>
                  </a:txBody>
                  <a:tcPr marL="63500" marR="63500" marT="63500" marB="63500"/>
                </a:tc>
                <a:tc>
                  <a:txBody>
                    <a:bodyPr/>
                    <a:lstStyle/>
                    <a:p>
                      <a:pPr rtl="0" fontAlgn="t">
                        <a:buNone/>
                      </a:pPr>
                      <a:r>
                        <a:rPr lang="es-CO" sz="1800" b="0" u="none" strike="noStrike" dirty="0">
                          <a:solidFill>
                            <a:srgbClr val="000000"/>
                          </a:solidFill>
                          <a:effectLst/>
                        </a:rPr>
                        <a:t>20%</a:t>
                      </a:r>
                      <a:endParaRPr lang="es-CO" sz="3200" dirty="0">
                        <a:effectLst/>
                      </a:endParaRPr>
                    </a:p>
                  </a:txBody>
                  <a:tcPr marL="63500" marR="63500" marT="63500" marB="63500"/>
                </a:tc>
                <a:tc>
                  <a:txBody>
                    <a:bodyPr/>
                    <a:lstStyle/>
                    <a:p>
                      <a:pPr rtl="0" fontAlgn="t">
                        <a:buNone/>
                      </a:pPr>
                      <a:r>
                        <a:rPr lang="es-CO" sz="1800" b="0" u="none" strike="noStrike">
                          <a:solidFill>
                            <a:srgbClr val="000000"/>
                          </a:solidFill>
                          <a:effectLst/>
                        </a:rPr>
                        <a:t>20%</a:t>
                      </a:r>
                      <a:endParaRPr lang="es-CO" sz="3200">
                        <a:effectLst/>
                      </a:endParaRPr>
                    </a:p>
                  </a:txBody>
                  <a:tcPr marL="63500" marR="63500" marT="63500" marB="63500"/>
                </a:tc>
                <a:tc>
                  <a:txBody>
                    <a:bodyPr/>
                    <a:lstStyle/>
                    <a:p>
                      <a:pPr rtl="0" fontAlgn="t">
                        <a:buNone/>
                      </a:pPr>
                      <a:r>
                        <a:rPr lang="es-CO" sz="1800" b="0" u="none" strike="noStrike">
                          <a:solidFill>
                            <a:srgbClr val="000000"/>
                          </a:solidFill>
                          <a:effectLst/>
                        </a:rPr>
                        <a:t>100%</a:t>
                      </a:r>
                      <a:endParaRPr lang="es-CO" sz="3200">
                        <a:effectLst/>
                      </a:endParaRPr>
                    </a:p>
                  </a:txBody>
                  <a:tcPr marL="63500" marR="63500" marT="63500" marB="63500"/>
                </a:tc>
                <a:extLst>
                  <a:ext uri="{0D108BD9-81ED-4DB2-BD59-A6C34878D82A}">
                    <a16:rowId xmlns:a16="http://schemas.microsoft.com/office/drawing/2014/main" val="2971520033"/>
                  </a:ext>
                </a:extLst>
              </a:tr>
              <a:tr h="800497">
                <a:tc>
                  <a:txBody>
                    <a:bodyPr/>
                    <a:lstStyle/>
                    <a:p>
                      <a:pPr rtl="0" fontAlgn="t">
                        <a:buNone/>
                      </a:pPr>
                      <a:r>
                        <a:rPr lang="es-CO" sz="1800" b="1" u="none" strike="noStrike">
                          <a:solidFill>
                            <a:srgbClr val="000000"/>
                          </a:solidFill>
                          <a:effectLst/>
                        </a:rPr>
                        <a:t>Equipo de seguridad</a:t>
                      </a:r>
                      <a:endParaRPr lang="es-CO" sz="3200">
                        <a:effectLst/>
                      </a:endParaRPr>
                    </a:p>
                  </a:txBody>
                  <a:tcPr marL="63500" marR="63500" marT="63500" marB="63500"/>
                </a:tc>
                <a:tc>
                  <a:txBody>
                    <a:bodyPr/>
                    <a:lstStyle/>
                    <a:p>
                      <a:pPr rtl="0" fontAlgn="t">
                        <a:buNone/>
                      </a:pPr>
                      <a:r>
                        <a:rPr lang="es-CO" sz="1800" b="0" u="none" strike="noStrike">
                          <a:solidFill>
                            <a:srgbClr val="000000"/>
                          </a:solidFill>
                          <a:effectLst/>
                        </a:rPr>
                        <a:t>5%</a:t>
                      </a:r>
                      <a:endParaRPr lang="es-CO" sz="3200">
                        <a:effectLst/>
                      </a:endParaRPr>
                    </a:p>
                  </a:txBody>
                  <a:tcPr marL="63500" marR="63500" marT="63500" marB="63500"/>
                </a:tc>
                <a:tc>
                  <a:txBody>
                    <a:bodyPr/>
                    <a:lstStyle/>
                    <a:p>
                      <a:pPr rtl="0" fontAlgn="t">
                        <a:buNone/>
                      </a:pPr>
                      <a:r>
                        <a:rPr lang="es-CO" sz="1800" b="0" u="none" strike="noStrike">
                          <a:solidFill>
                            <a:srgbClr val="000000"/>
                          </a:solidFill>
                          <a:effectLst/>
                        </a:rPr>
                        <a:t>10%</a:t>
                      </a:r>
                      <a:endParaRPr lang="es-CO" sz="3200">
                        <a:effectLst/>
                      </a:endParaRPr>
                    </a:p>
                  </a:txBody>
                  <a:tcPr marL="63500" marR="63500" marT="63500" marB="63500"/>
                </a:tc>
                <a:tc>
                  <a:txBody>
                    <a:bodyPr/>
                    <a:lstStyle/>
                    <a:p>
                      <a:pPr rtl="0" fontAlgn="t">
                        <a:buNone/>
                      </a:pPr>
                      <a:r>
                        <a:rPr lang="es-CO" sz="1800" b="0" u="none" strike="noStrike" dirty="0">
                          <a:solidFill>
                            <a:srgbClr val="000000"/>
                          </a:solidFill>
                          <a:effectLst/>
                        </a:rPr>
                        <a:t>70%</a:t>
                      </a:r>
                      <a:endParaRPr lang="es-CO" sz="3200" dirty="0">
                        <a:effectLst/>
                      </a:endParaRPr>
                    </a:p>
                  </a:txBody>
                  <a:tcPr marL="63500" marR="63500" marT="63500" marB="63500"/>
                </a:tc>
                <a:tc>
                  <a:txBody>
                    <a:bodyPr/>
                    <a:lstStyle/>
                    <a:p>
                      <a:pPr rtl="0" fontAlgn="t">
                        <a:buNone/>
                      </a:pPr>
                      <a:r>
                        <a:rPr lang="es-CO" sz="1800" b="0" u="none" strike="noStrike" dirty="0">
                          <a:solidFill>
                            <a:srgbClr val="000000"/>
                          </a:solidFill>
                          <a:effectLst/>
                        </a:rPr>
                        <a:t>15%</a:t>
                      </a:r>
                      <a:endParaRPr lang="es-CO" sz="3200" dirty="0">
                        <a:effectLst/>
                      </a:endParaRPr>
                    </a:p>
                  </a:txBody>
                  <a:tcPr marL="63500" marR="63500" marT="63500" marB="63500"/>
                </a:tc>
                <a:tc>
                  <a:txBody>
                    <a:bodyPr/>
                    <a:lstStyle/>
                    <a:p>
                      <a:pPr rtl="0" fontAlgn="t">
                        <a:buNone/>
                      </a:pPr>
                      <a:r>
                        <a:rPr lang="es-CO" sz="1800" b="0" u="none" strike="noStrike" dirty="0">
                          <a:solidFill>
                            <a:srgbClr val="000000"/>
                          </a:solidFill>
                          <a:effectLst/>
                        </a:rPr>
                        <a:t>0%</a:t>
                      </a:r>
                      <a:endParaRPr lang="es-CO" sz="3200" dirty="0">
                        <a:effectLst/>
                      </a:endParaRPr>
                    </a:p>
                  </a:txBody>
                  <a:tcPr marL="63500" marR="63500" marT="63500" marB="63500"/>
                </a:tc>
                <a:tc>
                  <a:txBody>
                    <a:bodyPr/>
                    <a:lstStyle/>
                    <a:p>
                      <a:pPr rtl="0" fontAlgn="t">
                        <a:buNone/>
                      </a:pPr>
                      <a:r>
                        <a:rPr lang="es-CO" sz="1800" b="0" u="none" strike="noStrike">
                          <a:solidFill>
                            <a:srgbClr val="000000"/>
                          </a:solidFill>
                          <a:effectLst/>
                        </a:rPr>
                        <a:t>100%</a:t>
                      </a:r>
                      <a:endParaRPr lang="es-CO" sz="3200">
                        <a:effectLst/>
                      </a:endParaRPr>
                    </a:p>
                  </a:txBody>
                  <a:tcPr marL="63500" marR="63500" marT="63500" marB="63500"/>
                </a:tc>
                <a:extLst>
                  <a:ext uri="{0D108BD9-81ED-4DB2-BD59-A6C34878D82A}">
                    <a16:rowId xmlns:a16="http://schemas.microsoft.com/office/drawing/2014/main" val="2216093260"/>
                  </a:ext>
                </a:extLst>
              </a:tr>
              <a:tr h="800497">
                <a:tc>
                  <a:txBody>
                    <a:bodyPr/>
                    <a:lstStyle/>
                    <a:p>
                      <a:pPr rtl="0" fontAlgn="t">
                        <a:buNone/>
                      </a:pPr>
                      <a:r>
                        <a:rPr lang="es-CO" sz="1800" b="1" u="none" strike="noStrike">
                          <a:solidFill>
                            <a:srgbClr val="000000"/>
                          </a:solidFill>
                          <a:effectLst/>
                        </a:rPr>
                        <a:t>Infraestructura / DevOps</a:t>
                      </a:r>
                      <a:endParaRPr lang="es-CO" sz="3200">
                        <a:effectLst/>
                      </a:endParaRPr>
                    </a:p>
                  </a:txBody>
                  <a:tcPr marL="63500" marR="63500" marT="63500" marB="63500"/>
                </a:tc>
                <a:tc>
                  <a:txBody>
                    <a:bodyPr/>
                    <a:lstStyle/>
                    <a:p>
                      <a:pPr rtl="0" fontAlgn="t">
                        <a:buNone/>
                      </a:pPr>
                      <a:r>
                        <a:rPr lang="es-CO" sz="1800" b="0" u="none" strike="noStrike">
                          <a:solidFill>
                            <a:srgbClr val="000000"/>
                          </a:solidFill>
                          <a:effectLst/>
                        </a:rPr>
                        <a:t>35%</a:t>
                      </a:r>
                      <a:endParaRPr lang="es-CO" sz="3200">
                        <a:effectLst/>
                      </a:endParaRPr>
                    </a:p>
                  </a:txBody>
                  <a:tcPr marL="63500" marR="63500" marT="63500" marB="63500"/>
                </a:tc>
                <a:tc>
                  <a:txBody>
                    <a:bodyPr/>
                    <a:lstStyle/>
                    <a:p>
                      <a:pPr rtl="0" fontAlgn="t">
                        <a:buNone/>
                      </a:pPr>
                      <a:r>
                        <a:rPr lang="es-CO" sz="1800" b="0" u="none" strike="noStrike">
                          <a:solidFill>
                            <a:srgbClr val="000000"/>
                          </a:solidFill>
                          <a:effectLst/>
                        </a:rPr>
                        <a:t>30%</a:t>
                      </a:r>
                      <a:endParaRPr lang="es-CO" sz="3200">
                        <a:effectLst/>
                      </a:endParaRPr>
                    </a:p>
                  </a:txBody>
                  <a:tcPr marL="63500" marR="63500" marT="63500" marB="63500"/>
                </a:tc>
                <a:tc>
                  <a:txBody>
                    <a:bodyPr/>
                    <a:lstStyle/>
                    <a:p>
                      <a:pPr rtl="0" fontAlgn="t">
                        <a:buNone/>
                      </a:pPr>
                      <a:r>
                        <a:rPr lang="es-CO" sz="1800" b="0" u="none" strike="noStrike">
                          <a:solidFill>
                            <a:srgbClr val="000000"/>
                          </a:solidFill>
                          <a:effectLst/>
                        </a:rPr>
                        <a:t>15%</a:t>
                      </a:r>
                      <a:endParaRPr lang="es-CO" sz="3200">
                        <a:effectLst/>
                      </a:endParaRPr>
                    </a:p>
                  </a:txBody>
                  <a:tcPr marL="63500" marR="63500" marT="63500" marB="63500"/>
                </a:tc>
                <a:tc>
                  <a:txBody>
                    <a:bodyPr/>
                    <a:lstStyle/>
                    <a:p>
                      <a:pPr rtl="0" fontAlgn="t">
                        <a:buNone/>
                      </a:pPr>
                      <a:r>
                        <a:rPr lang="es-CO" sz="1800" b="0" u="none" strike="noStrike" dirty="0">
                          <a:solidFill>
                            <a:srgbClr val="000000"/>
                          </a:solidFill>
                          <a:effectLst/>
                        </a:rPr>
                        <a:t>10%</a:t>
                      </a:r>
                      <a:endParaRPr lang="es-CO" sz="3200" dirty="0">
                        <a:effectLst/>
                      </a:endParaRPr>
                    </a:p>
                  </a:txBody>
                  <a:tcPr marL="63500" marR="63500" marT="63500" marB="63500"/>
                </a:tc>
                <a:tc>
                  <a:txBody>
                    <a:bodyPr/>
                    <a:lstStyle/>
                    <a:p>
                      <a:pPr rtl="0" fontAlgn="t">
                        <a:buNone/>
                      </a:pPr>
                      <a:r>
                        <a:rPr lang="es-CO" sz="1800" b="0" u="none" strike="noStrike" dirty="0">
                          <a:solidFill>
                            <a:srgbClr val="000000"/>
                          </a:solidFill>
                          <a:effectLst/>
                        </a:rPr>
                        <a:t>10%</a:t>
                      </a:r>
                      <a:endParaRPr lang="es-CO" sz="3200" dirty="0">
                        <a:effectLst/>
                      </a:endParaRPr>
                    </a:p>
                  </a:txBody>
                  <a:tcPr marL="63500" marR="63500" marT="63500" marB="63500"/>
                </a:tc>
                <a:tc>
                  <a:txBody>
                    <a:bodyPr/>
                    <a:lstStyle/>
                    <a:p>
                      <a:pPr rtl="0" fontAlgn="t">
                        <a:buNone/>
                      </a:pPr>
                      <a:r>
                        <a:rPr lang="es-CO" sz="1800" b="0" u="none" strike="noStrike" dirty="0">
                          <a:solidFill>
                            <a:srgbClr val="000000"/>
                          </a:solidFill>
                          <a:effectLst/>
                        </a:rPr>
                        <a:t>100%</a:t>
                      </a:r>
                      <a:endParaRPr lang="es-CO" sz="3200" dirty="0">
                        <a:effectLst/>
                      </a:endParaRPr>
                    </a:p>
                  </a:txBody>
                  <a:tcPr marL="63500" marR="63500" marT="63500" marB="63500"/>
                </a:tc>
                <a:extLst>
                  <a:ext uri="{0D108BD9-81ED-4DB2-BD59-A6C34878D82A}">
                    <a16:rowId xmlns:a16="http://schemas.microsoft.com/office/drawing/2014/main" val="3000834957"/>
                  </a:ext>
                </a:extLst>
              </a:tr>
              <a:tr h="579307">
                <a:tc>
                  <a:txBody>
                    <a:bodyPr/>
                    <a:lstStyle/>
                    <a:p>
                      <a:pPr rtl="0" fontAlgn="t">
                        <a:buNone/>
                      </a:pPr>
                      <a:r>
                        <a:rPr lang="es-CO" sz="1800" b="1" u="none" strike="noStrike">
                          <a:solidFill>
                            <a:srgbClr val="000000"/>
                          </a:solidFill>
                          <a:effectLst/>
                        </a:rPr>
                        <a:t>Total</a:t>
                      </a:r>
                      <a:endParaRPr lang="es-CO" sz="3200">
                        <a:effectLst/>
                      </a:endParaRPr>
                    </a:p>
                  </a:txBody>
                  <a:tcPr marL="63500" marR="63500" marT="63500" marB="63500"/>
                </a:tc>
                <a:tc>
                  <a:txBody>
                    <a:bodyPr/>
                    <a:lstStyle/>
                    <a:p>
                      <a:pPr rtl="0" fontAlgn="t">
                        <a:buNone/>
                      </a:pPr>
                      <a:r>
                        <a:rPr lang="es-CO" sz="1800" b="0" u="none" strike="noStrike">
                          <a:solidFill>
                            <a:srgbClr val="000000"/>
                          </a:solidFill>
                          <a:effectLst/>
                        </a:rPr>
                        <a:t>20.83%</a:t>
                      </a:r>
                      <a:endParaRPr lang="es-CO" sz="3200">
                        <a:effectLst/>
                      </a:endParaRPr>
                    </a:p>
                  </a:txBody>
                  <a:tcPr marL="63500" marR="63500" marT="63500" marB="63500"/>
                </a:tc>
                <a:tc>
                  <a:txBody>
                    <a:bodyPr/>
                    <a:lstStyle/>
                    <a:p>
                      <a:pPr rtl="0" fontAlgn="t">
                        <a:buNone/>
                      </a:pPr>
                      <a:r>
                        <a:rPr lang="es-CO" sz="1800" b="0" u="none" strike="noStrike">
                          <a:solidFill>
                            <a:srgbClr val="000000"/>
                          </a:solidFill>
                          <a:effectLst/>
                        </a:rPr>
                        <a:t>24.17%</a:t>
                      </a:r>
                      <a:endParaRPr lang="es-CO" sz="3200">
                        <a:effectLst/>
                      </a:endParaRPr>
                    </a:p>
                  </a:txBody>
                  <a:tcPr marL="63500" marR="63500" marT="63500" marB="63500"/>
                </a:tc>
                <a:tc>
                  <a:txBody>
                    <a:bodyPr/>
                    <a:lstStyle/>
                    <a:p>
                      <a:pPr rtl="0" fontAlgn="t">
                        <a:buNone/>
                      </a:pPr>
                      <a:r>
                        <a:rPr lang="es-CO" sz="1800" b="0" u="none" strike="noStrike">
                          <a:solidFill>
                            <a:srgbClr val="000000"/>
                          </a:solidFill>
                          <a:effectLst/>
                        </a:rPr>
                        <a:t>30%</a:t>
                      </a:r>
                      <a:endParaRPr lang="es-CO" sz="3200">
                        <a:effectLst/>
                      </a:endParaRPr>
                    </a:p>
                  </a:txBody>
                  <a:tcPr marL="63500" marR="63500" marT="63500" marB="63500"/>
                </a:tc>
                <a:tc>
                  <a:txBody>
                    <a:bodyPr/>
                    <a:lstStyle/>
                    <a:p>
                      <a:pPr rtl="0" fontAlgn="t">
                        <a:buNone/>
                      </a:pPr>
                      <a:r>
                        <a:rPr lang="es-CO" sz="1800" b="0" u="none" strike="noStrike">
                          <a:solidFill>
                            <a:srgbClr val="000000"/>
                          </a:solidFill>
                          <a:effectLst/>
                        </a:rPr>
                        <a:t>16.67%</a:t>
                      </a:r>
                      <a:endParaRPr lang="es-CO" sz="3200">
                        <a:effectLst/>
                      </a:endParaRPr>
                    </a:p>
                  </a:txBody>
                  <a:tcPr marL="63500" marR="63500" marT="63500" marB="63500"/>
                </a:tc>
                <a:tc>
                  <a:txBody>
                    <a:bodyPr/>
                    <a:lstStyle/>
                    <a:p>
                      <a:pPr rtl="0" fontAlgn="t">
                        <a:buNone/>
                      </a:pPr>
                      <a:r>
                        <a:rPr lang="es-CO" sz="1800" b="0" u="none" strike="noStrike" dirty="0">
                          <a:solidFill>
                            <a:srgbClr val="000000"/>
                          </a:solidFill>
                          <a:effectLst/>
                        </a:rPr>
                        <a:t>8.33%</a:t>
                      </a:r>
                      <a:endParaRPr lang="es-CO" sz="3200" dirty="0">
                        <a:effectLst/>
                      </a:endParaRPr>
                    </a:p>
                  </a:txBody>
                  <a:tcPr marL="63500" marR="63500" marT="63500" marB="63500"/>
                </a:tc>
                <a:tc>
                  <a:txBody>
                    <a:bodyPr/>
                    <a:lstStyle/>
                    <a:p>
                      <a:pPr rtl="0" fontAlgn="t">
                        <a:buNone/>
                      </a:pPr>
                      <a:r>
                        <a:rPr lang="es-CO" sz="1800" b="0" u="none" strike="noStrike" dirty="0">
                          <a:solidFill>
                            <a:srgbClr val="000000"/>
                          </a:solidFill>
                          <a:effectLst/>
                        </a:rPr>
                        <a:t>100%</a:t>
                      </a:r>
                      <a:endParaRPr lang="es-CO" sz="3200" dirty="0">
                        <a:effectLst/>
                      </a:endParaRPr>
                    </a:p>
                  </a:txBody>
                  <a:tcPr marL="63500" marR="63500" marT="63500" marB="63500"/>
                </a:tc>
                <a:extLst>
                  <a:ext uri="{0D108BD9-81ED-4DB2-BD59-A6C34878D82A}">
                    <a16:rowId xmlns:a16="http://schemas.microsoft.com/office/drawing/2014/main" val="36144599"/>
                  </a:ext>
                </a:extLst>
              </a:tr>
            </a:tbl>
          </a:graphicData>
        </a:graphic>
      </p:graphicFrame>
      <p:sp>
        <p:nvSpPr>
          <p:cNvPr id="8" name="Rectangle 1">
            <a:extLst>
              <a:ext uri="{FF2B5EF4-FFF2-40B4-BE49-F238E27FC236}">
                <a16:creationId xmlns:a16="http://schemas.microsoft.com/office/drawing/2014/main" id="{56939054-0E95-19BC-A004-F45525C19C52}"/>
              </a:ext>
            </a:extLst>
          </p:cNvPr>
          <p:cNvSpPr>
            <a:spLocks noChangeArrowheads="1"/>
          </p:cNvSpPr>
          <p:nvPr/>
        </p:nvSpPr>
        <p:spPr bwMode="auto">
          <a:xfrm>
            <a:off x="1081088" y="2163763"/>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spTree>
    <p:extLst>
      <p:ext uri="{BB962C8B-B14F-4D97-AF65-F5344CB8AC3E}">
        <p14:creationId xmlns:p14="http://schemas.microsoft.com/office/powerpoint/2010/main" val="2703814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63E574-BD25-C1A4-E7FF-5351203F9640}"/>
            </a:ext>
          </a:extLst>
        </p:cNvPr>
        <p:cNvGrpSpPr/>
        <p:nvPr/>
      </p:nvGrpSpPr>
      <p:grpSpPr>
        <a:xfrm>
          <a:off x="0" y="0"/>
          <a:ext cx="0" cy="0"/>
          <a:chOff x="0" y="0"/>
          <a:chExt cx="0" cy="0"/>
        </a:xfrm>
      </p:grpSpPr>
      <p:sp>
        <p:nvSpPr>
          <p:cNvPr id="9" name="Rectángulo 8">
            <a:extLst>
              <a:ext uri="{FF2B5EF4-FFF2-40B4-BE49-F238E27FC236}">
                <a16:creationId xmlns:a16="http://schemas.microsoft.com/office/drawing/2014/main" id="{D8D4EE39-F9ED-E72F-E819-B361EEB4F953}"/>
              </a:ext>
            </a:extLst>
          </p:cNvPr>
          <p:cNvSpPr/>
          <p:nvPr/>
        </p:nvSpPr>
        <p:spPr>
          <a:xfrm>
            <a:off x="0" y="0"/>
            <a:ext cx="18288000" cy="10287000"/>
          </a:xfrm>
          <a:prstGeom prst="rect">
            <a:avLst/>
          </a:prstGeom>
          <a:solidFill>
            <a:srgbClr val="D8D9D9"/>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4" name="TextBox 4">
            <a:extLst>
              <a:ext uri="{FF2B5EF4-FFF2-40B4-BE49-F238E27FC236}">
                <a16:creationId xmlns:a16="http://schemas.microsoft.com/office/drawing/2014/main" id="{C1087603-6909-D3E9-B885-BCFEB24A5A37}"/>
              </a:ext>
            </a:extLst>
          </p:cNvPr>
          <p:cNvSpPr txBox="1"/>
          <p:nvPr/>
        </p:nvSpPr>
        <p:spPr>
          <a:xfrm>
            <a:off x="2256654" y="727728"/>
            <a:ext cx="13774691" cy="1215076"/>
          </a:xfrm>
          <a:prstGeom prst="rect">
            <a:avLst/>
          </a:prstGeom>
        </p:spPr>
        <p:txBody>
          <a:bodyPr wrap="square" lIns="0" tIns="0" rIns="0" bIns="0" rtlCol="0" anchor="t">
            <a:spAutoFit/>
          </a:bodyPr>
          <a:lstStyle/>
          <a:p>
            <a:pPr marL="0" marR="0" lvl="0" indent="0" algn="ctr" defTabSz="914400" rtl="0" eaLnBrk="1" fontAlgn="auto" latinLnBrk="0" hangingPunct="1">
              <a:lnSpc>
                <a:spcPts val="10258"/>
              </a:lnSpc>
              <a:spcBef>
                <a:spcPts val="0"/>
              </a:spcBef>
              <a:spcAft>
                <a:spcPts val="0"/>
              </a:spcAft>
              <a:buClrTx/>
              <a:buSzTx/>
              <a:buFontTx/>
              <a:buNone/>
              <a:tabLst/>
              <a:defRPr/>
            </a:pPr>
            <a:r>
              <a:rPr kumimoji="0" lang="es-CO" sz="70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PONDERACIÓN</a:t>
            </a:r>
          </a:p>
        </p:txBody>
      </p:sp>
      <p:sp>
        <p:nvSpPr>
          <p:cNvPr id="5" name="Freeform 5">
            <a:extLst>
              <a:ext uri="{FF2B5EF4-FFF2-40B4-BE49-F238E27FC236}">
                <a16:creationId xmlns:a16="http://schemas.microsoft.com/office/drawing/2014/main" id="{9BA58996-EEFA-3A3B-9559-D383ECEB90D2}"/>
              </a:ext>
            </a:extLst>
          </p:cNvPr>
          <p:cNvSpPr/>
          <p:nvPr/>
        </p:nvSpPr>
        <p:spPr>
          <a:xfrm rot="16200000">
            <a:off x="13749655" y="7026159"/>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reeform 6">
            <a:extLst>
              <a:ext uri="{FF2B5EF4-FFF2-40B4-BE49-F238E27FC236}">
                <a16:creationId xmlns:a16="http://schemas.microsoft.com/office/drawing/2014/main" id="{63897847-08D7-1B44-8184-542D3D64445C}"/>
              </a:ext>
            </a:extLst>
          </p:cNvPr>
          <p:cNvSpPr/>
          <p:nvPr/>
        </p:nvSpPr>
        <p:spPr>
          <a:xfrm rot="4622386">
            <a:off x="-6450742" y="-5854823"/>
            <a:ext cx="12901483" cy="11165647"/>
          </a:xfrm>
          <a:custGeom>
            <a:avLst/>
            <a:gdLst/>
            <a:ahLst/>
            <a:cxnLst/>
            <a:rect l="l" t="t" r="r" b="b"/>
            <a:pathLst>
              <a:path w="12901483" h="11165647">
                <a:moveTo>
                  <a:pt x="0" y="0"/>
                </a:moveTo>
                <a:lnTo>
                  <a:pt x="12901483" y="0"/>
                </a:lnTo>
                <a:lnTo>
                  <a:pt x="12901483" y="11165648"/>
                </a:lnTo>
                <a:lnTo>
                  <a:pt x="0" y="11165648"/>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Freeform 7">
            <a:extLst>
              <a:ext uri="{FF2B5EF4-FFF2-40B4-BE49-F238E27FC236}">
                <a16:creationId xmlns:a16="http://schemas.microsoft.com/office/drawing/2014/main" id="{1A7DB1B2-B866-C6CD-9C0F-51E5AF57E64F}"/>
              </a:ext>
            </a:extLst>
          </p:cNvPr>
          <p:cNvSpPr/>
          <p:nvPr/>
        </p:nvSpPr>
        <p:spPr>
          <a:xfrm rot="16200000">
            <a:off x="15388859" y="-6571946"/>
            <a:ext cx="9798172" cy="13143890"/>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graphicFrame>
        <p:nvGraphicFramePr>
          <p:cNvPr id="2" name="Tabla 1">
            <a:extLst>
              <a:ext uri="{FF2B5EF4-FFF2-40B4-BE49-F238E27FC236}">
                <a16:creationId xmlns:a16="http://schemas.microsoft.com/office/drawing/2014/main" id="{00BF595C-FDC7-8917-062C-8CC9DA0436DE}"/>
              </a:ext>
            </a:extLst>
          </p:cNvPr>
          <p:cNvGraphicFramePr>
            <a:graphicFrameLocks noGrp="1"/>
          </p:cNvGraphicFramePr>
          <p:nvPr>
            <p:extLst>
              <p:ext uri="{D42A27DB-BD31-4B8C-83A1-F6EECF244321}">
                <p14:modId xmlns:p14="http://schemas.microsoft.com/office/powerpoint/2010/main" val="3315467463"/>
              </p:ext>
            </p:extLst>
          </p:nvPr>
        </p:nvGraphicFramePr>
        <p:xfrm>
          <a:off x="1728198" y="2476891"/>
          <a:ext cx="14831604" cy="7243112"/>
        </p:xfrm>
        <a:graphic>
          <a:graphicData uri="http://schemas.openxmlformats.org/drawingml/2006/table">
            <a:tbl>
              <a:tblPr firstRow="1" bandRow="1">
                <a:tableStyleId>{0505E3EF-67EA-436B-97B2-0124C06EBD24}</a:tableStyleId>
              </a:tblPr>
              <a:tblGrid>
                <a:gridCol w="1707304">
                  <a:extLst>
                    <a:ext uri="{9D8B030D-6E8A-4147-A177-3AD203B41FA5}">
                      <a16:colId xmlns:a16="http://schemas.microsoft.com/office/drawing/2014/main" val="2397876962"/>
                    </a:ext>
                  </a:extLst>
                </a:gridCol>
                <a:gridCol w="1707304">
                  <a:extLst>
                    <a:ext uri="{9D8B030D-6E8A-4147-A177-3AD203B41FA5}">
                      <a16:colId xmlns:a16="http://schemas.microsoft.com/office/drawing/2014/main" val="990871400"/>
                    </a:ext>
                  </a:extLst>
                </a:gridCol>
                <a:gridCol w="2697137">
                  <a:extLst>
                    <a:ext uri="{9D8B030D-6E8A-4147-A177-3AD203B41FA5}">
                      <a16:colId xmlns:a16="http://schemas.microsoft.com/office/drawing/2014/main" val="3832847364"/>
                    </a:ext>
                  </a:extLst>
                </a:gridCol>
                <a:gridCol w="2359995">
                  <a:extLst>
                    <a:ext uri="{9D8B030D-6E8A-4147-A177-3AD203B41FA5}">
                      <a16:colId xmlns:a16="http://schemas.microsoft.com/office/drawing/2014/main" val="2243068901"/>
                    </a:ext>
                  </a:extLst>
                </a:gridCol>
                <a:gridCol w="1550854">
                  <a:extLst>
                    <a:ext uri="{9D8B030D-6E8A-4147-A177-3AD203B41FA5}">
                      <a16:colId xmlns:a16="http://schemas.microsoft.com/office/drawing/2014/main" val="3382976668"/>
                    </a:ext>
                  </a:extLst>
                </a:gridCol>
                <a:gridCol w="1618282">
                  <a:extLst>
                    <a:ext uri="{9D8B030D-6E8A-4147-A177-3AD203B41FA5}">
                      <a16:colId xmlns:a16="http://schemas.microsoft.com/office/drawing/2014/main" val="3711637950"/>
                    </a:ext>
                  </a:extLst>
                </a:gridCol>
                <a:gridCol w="1550854">
                  <a:extLst>
                    <a:ext uri="{9D8B030D-6E8A-4147-A177-3AD203B41FA5}">
                      <a16:colId xmlns:a16="http://schemas.microsoft.com/office/drawing/2014/main" val="197522138"/>
                    </a:ext>
                  </a:extLst>
                </a:gridCol>
                <a:gridCol w="1639874">
                  <a:extLst>
                    <a:ext uri="{9D8B030D-6E8A-4147-A177-3AD203B41FA5}">
                      <a16:colId xmlns:a16="http://schemas.microsoft.com/office/drawing/2014/main" val="3380335598"/>
                    </a:ext>
                  </a:extLst>
                </a:gridCol>
              </a:tblGrid>
              <a:tr h="969312">
                <a:tc>
                  <a:txBody>
                    <a:bodyPr/>
                    <a:lstStyle/>
                    <a:p>
                      <a:pPr algn="ctr" rtl="0" fontAlgn="t">
                        <a:buNone/>
                      </a:pPr>
                      <a:r>
                        <a:rPr lang="es-CO" sz="1800" b="1" u="none" strike="noStrike" dirty="0">
                          <a:solidFill>
                            <a:srgbClr val="000000"/>
                          </a:solidFill>
                          <a:effectLst/>
                        </a:rPr>
                        <a:t>Atributo</a:t>
                      </a:r>
                      <a:endParaRPr lang="es-CO" sz="1800" dirty="0">
                        <a:effectLst/>
                      </a:endParaRPr>
                    </a:p>
                  </a:txBody>
                  <a:tcPr marL="63500" marR="63500" marT="63500" marB="63500" anchor="ctr">
                    <a:solidFill>
                      <a:srgbClr val="92D050"/>
                    </a:solidFill>
                  </a:tcPr>
                </a:tc>
                <a:tc>
                  <a:txBody>
                    <a:bodyPr/>
                    <a:lstStyle/>
                    <a:p>
                      <a:pPr algn="ctr" rtl="0" fontAlgn="t">
                        <a:buNone/>
                      </a:pPr>
                      <a:r>
                        <a:rPr lang="es-CO" sz="1800" b="1" u="none" strike="noStrike" dirty="0">
                          <a:solidFill>
                            <a:srgbClr val="000000"/>
                          </a:solidFill>
                          <a:effectLst/>
                        </a:rPr>
                        <a:t>Subcategoría</a:t>
                      </a:r>
                      <a:endParaRPr lang="es-CO" sz="1800" dirty="0">
                        <a:effectLst/>
                      </a:endParaRPr>
                    </a:p>
                  </a:txBody>
                  <a:tcPr marL="63500" marR="63500" marT="63500" marB="63500" anchor="ctr">
                    <a:solidFill>
                      <a:srgbClr val="92D050"/>
                    </a:solidFill>
                  </a:tcPr>
                </a:tc>
                <a:tc>
                  <a:txBody>
                    <a:bodyPr/>
                    <a:lstStyle/>
                    <a:p>
                      <a:pPr algn="ctr" rtl="0" fontAlgn="t">
                        <a:buNone/>
                      </a:pPr>
                      <a:r>
                        <a:rPr lang="es-CO" sz="1800" b="1" u="none" strike="noStrike" dirty="0">
                          <a:solidFill>
                            <a:srgbClr val="000000"/>
                          </a:solidFill>
                          <a:effectLst/>
                        </a:rPr>
                        <a:t>Descripción</a:t>
                      </a:r>
                      <a:endParaRPr lang="es-CO" sz="1800" dirty="0">
                        <a:effectLst/>
                      </a:endParaRPr>
                    </a:p>
                  </a:txBody>
                  <a:tcPr marL="63500" marR="63500" marT="63500" marB="63500" anchor="ctr">
                    <a:solidFill>
                      <a:srgbClr val="92D050"/>
                    </a:solidFill>
                  </a:tcPr>
                </a:tc>
                <a:tc>
                  <a:txBody>
                    <a:bodyPr/>
                    <a:lstStyle/>
                    <a:p>
                      <a:pPr algn="ctr" rtl="0" fontAlgn="t">
                        <a:buNone/>
                      </a:pPr>
                      <a:r>
                        <a:rPr lang="es-CO" sz="1800" b="1" u="none" strike="noStrike" dirty="0">
                          <a:solidFill>
                            <a:srgbClr val="000000"/>
                          </a:solidFill>
                          <a:effectLst/>
                        </a:rPr>
                        <a:t>Métrica</a:t>
                      </a:r>
                      <a:endParaRPr lang="es-CO" sz="1800" dirty="0">
                        <a:effectLst/>
                      </a:endParaRPr>
                    </a:p>
                  </a:txBody>
                  <a:tcPr marL="63500" marR="63500" marT="63500" marB="63500" anchor="ctr">
                    <a:solidFill>
                      <a:srgbClr val="92D050"/>
                    </a:solidFill>
                  </a:tcPr>
                </a:tc>
                <a:tc>
                  <a:txBody>
                    <a:bodyPr/>
                    <a:lstStyle/>
                    <a:p>
                      <a:pPr algn="ctr" rtl="0" fontAlgn="t">
                        <a:buNone/>
                      </a:pPr>
                      <a:r>
                        <a:rPr lang="es-CO" sz="1800" b="1" u="none" strike="noStrike" dirty="0">
                          <a:solidFill>
                            <a:srgbClr val="000000"/>
                          </a:solidFill>
                          <a:effectLst/>
                        </a:rPr>
                        <a:t>Impacto</a:t>
                      </a:r>
                      <a:endParaRPr lang="es-CO" sz="1800" dirty="0">
                        <a:effectLst/>
                      </a:endParaRPr>
                    </a:p>
                  </a:txBody>
                  <a:tcPr marL="63500" marR="63500" marT="63500" marB="63500" anchor="ctr">
                    <a:solidFill>
                      <a:srgbClr val="92D050"/>
                    </a:solidFill>
                  </a:tcPr>
                </a:tc>
                <a:tc>
                  <a:txBody>
                    <a:bodyPr/>
                    <a:lstStyle/>
                    <a:p>
                      <a:pPr algn="ctr" rtl="0" fontAlgn="t">
                        <a:buNone/>
                      </a:pPr>
                      <a:r>
                        <a:rPr lang="es-CO" sz="1800" b="1" u="none" strike="noStrike" dirty="0">
                          <a:solidFill>
                            <a:srgbClr val="000000"/>
                          </a:solidFill>
                          <a:effectLst/>
                        </a:rPr>
                        <a:t>Dificultad</a:t>
                      </a:r>
                      <a:endParaRPr lang="es-CO" sz="1800" dirty="0">
                        <a:effectLst/>
                      </a:endParaRPr>
                    </a:p>
                  </a:txBody>
                  <a:tcPr marL="63500" marR="63500" marT="63500" marB="63500" anchor="ctr">
                    <a:solidFill>
                      <a:srgbClr val="92D050"/>
                    </a:solidFill>
                  </a:tcPr>
                </a:tc>
                <a:tc>
                  <a:txBody>
                    <a:bodyPr/>
                    <a:lstStyle/>
                    <a:p>
                      <a:pPr algn="ctr" rtl="0" fontAlgn="t">
                        <a:buNone/>
                      </a:pPr>
                      <a:r>
                        <a:rPr lang="es-CO" sz="1800" b="1" u="none" strike="noStrike" dirty="0">
                          <a:solidFill>
                            <a:srgbClr val="000000"/>
                          </a:solidFill>
                          <a:effectLst/>
                        </a:rPr>
                        <a:t>% Peso</a:t>
                      </a:r>
                      <a:endParaRPr lang="es-CO" sz="1800" dirty="0">
                        <a:effectLst/>
                      </a:endParaRPr>
                    </a:p>
                  </a:txBody>
                  <a:tcPr marL="63500" marR="63500" marT="63500" marB="63500" anchor="ctr">
                    <a:solidFill>
                      <a:srgbClr val="92D050"/>
                    </a:solidFill>
                  </a:tcPr>
                </a:tc>
                <a:tc>
                  <a:txBody>
                    <a:bodyPr/>
                    <a:lstStyle/>
                    <a:p>
                      <a:pPr algn="ctr" rtl="0" fontAlgn="t">
                        <a:buNone/>
                      </a:pPr>
                      <a:r>
                        <a:rPr lang="es-CO" sz="1800" b="1" u="none" strike="noStrike" dirty="0">
                          <a:solidFill>
                            <a:srgbClr val="000000"/>
                          </a:solidFill>
                          <a:effectLst/>
                        </a:rPr>
                        <a:t>Valor</a:t>
                      </a:r>
                      <a:endParaRPr lang="es-CO" sz="1800" dirty="0">
                        <a:effectLst/>
                      </a:endParaRPr>
                    </a:p>
                  </a:txBody>
                  <a:tcPr marL="63500" marR="63500" marT="63500" marB="63500" anchor="ctr">
                    <a:solidFill>
                      <a:srgbClr val="92D050"/>
                    </a:solidFill>
                  </a:tcPr>
                </a:tc>
                <a:extLst>
                  <a:ext uri="{0D108BD9-81ED-4DB2-BD59-A6C34878D82A}">
                    <a16:rowId xmlns:a16="http://schemas.microsoft.com/office/drawing/2014/main" val="3377063911"/>
                  </a:ext>
                </a:extLst>
              </a:tr>
              <a:tr h="507629">
                <a:tc>
                  <a:txBody>
                    <a:bodyPr/>
                    <a:lstStyle/>
                    <a:p>
                      <a:pPr rtl="0" fontAlgn="t">
                        <a:buNone/>
                      </a:pPr>
                      <a:r>
                        <a:rPr lang="es-CO" sz="1800" b="0" i="0" u="none" strike="noStrike">
                          <a:solidFill>
                            <a:srgbClr val="000000"/>
                          </a:solidFill>
                          <a:effectLst/>
                          <a:latin typeface="Times New Roman" panose="02020603050405020304" pitchFamily="18" charset="0"/>
                        </a:rPr>
                        <a:t>Disponibilidad</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Fiabilidad: Disponibilidad</a:t>
                      </a:r>
                      <a:endParaRPr lang="es-CO"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Capacidad del sistema de estar operativo en momentos críticos.</a:t>
                      </a:r>
                      <a:endParaRPr lang="es-MX"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 99.9% de tiempo en línea (uptime mensual)</a:t>
                      </a:r>
                      <a:endParaRPr lang="es-MX"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3</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2</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20.83</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104.15</a:t>
                      </a:r>
                      <a:endParaRPr lang="es-CO" sz="3200">
                        <a:effectLst/>
                      </a:endParaRPr>
                    </a:p>
                  </a:txBody>
                  <a:tcPr marL="63500" marR="63500" marT="63500" marB="63500"/>
                </a:tc>
                <a:extLst>
                  <a:ext uri="{0D108BD9-81ED-4DB2-BD59-A6C34878D82A}">
                    <a16:rowId xmlns:a16="http://schemas.microsoft.com/office/drawing/2014/main" val="758735929"/>
                  </a:ext>
                </a:extLst>
              </a:tr>
              <a:tr h="533400">
                <a:tc>
                  <a:txBody>
                    <a:bodyPr/>
                    <a:lstStyle/>
                    <a:p>
                      <a:pPr rtl="0" fontAlgn="t">
                        <a:buNone/>
                      </a:pPr>
                      <a:r>
                        <a:rPr lang="es-CO" sz="1800" b="0" i="0" u="none" strike="noStrike">
                          <a:solidFill>
                            <a:srgbClr val="000000"/>
                          </a:solidFill>
                          <a:effectLst/>
                          <a:latin typeface="Times New Roman" panose="02020603050405020304" pitchFamily="18" charset="0"/>
                        </a:rPr>
                        <a:t>Rendimiento</a:t>
                      </a:r>
                      <a:endParaRPr lang="es-CO" sz="3200">
                        <a:effectLst/>
                      </a:endParaRPr>
                    </a:p>
                  </a:txBody>
                  <a:tcPr marL="63500" marR="63500" marT="63500" marB="63500"/>
                </a:tc>
                <a:tc>
                  <a:txBody>
                    <a:bodyPr/>
                    <a:lstStyle/>
                    <a:p>
                      <a:pPr rtl="0" fontAlgn="t">
                        <a:buNone/>
                      </a:pPr>
                      <a:r>
                        <a:rPr lang="es-CO" sz="1800" b="0" i="0" u="none" strike="noStrike" dirty="0">
                          <a:solidFill>
                            <a:srgbClr val="000000"/>
                          </a:solidFill>
                          <a:effectLst/>
                          <a:latin typeface="Times New Roman" panose="02020603050405020304" pitchFamily="18" charset="0"/>
                        </a:rPr>
                        <a:t>Eficiencia de desempeño: Tiempo</a:t>
                      </a:r>
                      <a:endParaRPr lang="es-CO" sz="3200" dirty="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Capacidad del sistema para manejar el crecimiento de carga.</a:t>
                      </a:r>
                      <a:endParaRPr lang="es-MX"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 300 ms bajo carga de hasta 1000 req/seg (escenario de estrés)</a:t>
                      </a:r>
                      <a:endParaRPr lang="es-MX" sz="3200">
                        <a:effectLst/>
                      </a:endParaRPr>
                    </a:p>
                    <a:p>
                      <a:pPr fontAlgn="t"/>
                      <a:br>
                        <a:rPr lang="es-MX" sz="3200">
                          <a:effectLst/>
                        </a:rPr>
                      </a:br>
                      <a:endParaRPr lang="es-MX"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2</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3</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24.17</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121.35</a:t>
                      </a:r>
                      <a:endParaRPr lang="es-CO" sz="3200">
                        <a:effectLst/>
                      </a:endParaRPr>
                    </a:p>
                  </a:txBody>
                  <a:tcPr marL="63500" marR="63500" marT="63500" marB="63500"/>
                </a:tc>
                <a:extLst>
                  <a:ext uri="{0D108BD9-81ED-4DB2-BD59-A6C34878D82A}">
                    <a16:rowId xmlns:a16="http://schemas.microsoft.com/office/drawing/2014/main" val="2831257592"/>
                  </a:ext>
                </a:extLst>
              </a:tr>
              <a:tr h="381000">
                <a:tc>
                  <a:txBody>
                    <a:bodyPr/>
                    <a:lstStyle/>
                    <a:p>
                      <a:pPr rtl="0" fontAlgn="t">
                        <a:buNone/>
                      </a:pPr>
                      <a:r>
                        <a:rPr lang="es-CO" sz="1800" b="0" i="0" u="none" strike="noStrike">
                          <a:solidFill>
                            <a:srgbClr val="000000"/>
                          </a:solidFill>
                          <a:effectLst/>
                          <a:latin typeface="Times New Roman" panose="02020603050405020304" pitchFamily="18" charset="0"/>
                        </a:rPr>
                        <a:t>Seguridad</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Seguridad: Protección</a:t>
                      </a:r>
                      <a:endParaRPr lang="es-CO"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Capacidad para proteger información y prevenir accesos no autorizados.</a:t>
                      </a:r>
                      <a:endParaRPr lang="es-MX"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0 vulnerabilidades críticas detectadas en producción</a:t>
                      </a:r>
                      <a:endParaRPr lang="es-MX"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3</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2</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30</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150</a:t>
                      </a:r>
                      <a:endParaRPr lang="es-CO" sz="3200">
                        <a:effectLst/>
                      </a:endParaRPr>
                    </a:p>
                  </a:txBody>
                  <a:tcPr marL="63500" marR="63500" marT="63500" marB="63500"/>
                </a:tc>
                <a:extLst>
                  <a:ext uri="{0D108BD9-81ED-4DB2-BD59-A6C34878D82A}">
                    <a16:rowId xmlns:a16="http://schemas.microsoft.com/office/drawing/2014/main" val="3268018733"/>
                  </a:ext>
                </a:extLst>
              </a:tr>
              <a:tr h="381000">
                <a:tc>
                  <a:txBody>
                    <a:bodyPr/>
                    <a:lstStyle/>
                    <a:p>
                      <a:pPr rtl="0" fontAlgn="t">
                        <a:buNone/>
                      </a:pPr>
                      <a:r>
                        <a:rPr lang="es-CO" sz="1800" b="0" i="0" u="none" strike="noStrike">
                          <a:solidFill>
                            <a:srgbClr val="000000"/>
                          </a:solidFill>
                          <a:effectLst/>
                          <a:latin typeface="Times New Roman" panose="02020603050405020304" pitchFamily="18" charset="0"/>
                        </a:rPr>
                        <a:t>Compatibilidad</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Interoperabilidad</a:t>
                      </a:r>
                      <a:endParaRPr lang="es-CO"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Capacidad de cumplir normativas específicas y adaptar funciones por región.</a:t>
                      </a:r>
                      <a:endParaRPr lang="es-MX"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100% cumplimiento de normativas regionales en países objetivo</a:t>
                      </a:r>
                      <a:endParaRPr lang="es-MX"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3</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3</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16.67</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100.02</a:t>
                      </a:r>
                      <a:endParaRPr lang="es-CO" sz="3200">
                        <a:effectLst/>
                      </a:endParaRPr>
                    </a:p>
                  </a:txBody>
                  <a:tcPr marL="63500" marR="63500" marT="63500" marB="63500"/>
                </a:tc>
                <a:extLst>
                  <a:ext uri="{0D108BD9-81ED-4DB2-BD59-A6C34878D82A}">
                    <a16:rowId xmlns:a16="http://schemas.microsoft.com/office/drawing/2014/main" val="1378272106"/>
                  </a:ext>
                </a:extLst>
              </a:tr>
              <a:tr h="381000">
                <a:tc>
                  <a:txBody>
                    <a:bodyPr/>
                    <a:lstStyle/>
                    <a:p>
                      <a:pPr rtl="0" fontAlgn="t">
                        <a:buNone/>
                      </a:pPr>
                      <a:r>
                        <a:rPr lang="es-CO" sz="1800" b="0" i="0" u="none" strike="noStrike">
                          <a:solidFill>
                            <a:srgbClr val="000000"/>
                          </a:solidFill>
                          <a:effectLst/>
                          <a:latin typeface="Times New Roman" panose="02020603050405020304" pitchFamily="18" charset="0"/>
                        </a:rPr>
                        <a:t>Escalabilidad</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Modularidad</a:t>
                      </a:r>
                      <a:endParaRPr lang="es-CO"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Facilidad con la que el sistema puede ampliarse para atender mayor demanda.</a:t>
                      </a:r>
                      <a:endParaRPr lang="es-MX" sz="3200">
                        <a:effectLst/>
                      </a:endParaRPr>
                    </a:p>
                  </a:txBody>
                  <a:tcPr marL="63500" marR="63500" marT="63500" marB="63500"/>
                </a:tc>
                <a:tc>
                  <a:txBody>
                    <a:bodyPr/>
                    <a:lstStyle/>
                    <a:p>
                      <a:pPr rtl="0" fontAlgn="t">
                        <a:buNone/>
                      </a:pPr>
                      <a:r>
                        <a:rPr lang="es-MX" sz="1800" b="0" i="0" u="none" strike="noStrike">
                          <a:solidFill>
                            <a:srgbClr val="000000"/>
                          </a:solidFill>
                          <a:effectLst/>
                          <a:latin typeface="Times New Roman" panose="02020603050405020304" pitchFamily="18" charset="0"/>
                        </a:rPr>
                        <a:t>Nuevos módulos integrables sin refactorización en &gt;90% de los casos</a:t>
                      </a:r>
                      <a:endParaRPr lang="es-MX"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2</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3</a:t>
                      </a:r>
                      <a:endParaRPr lang="es-CO" sz="3200">
                        <a:effectLst/>
                      </a:endParaRPr>
                    </a:p>
                  </a:txBody>
                  <a:tcPr marL="63500" marR="63500" marT="63500" marB="63500"/>
                </a:tc>
                <a:tc>
                  <a:txBody>
                    <a:bodyPr/>
                    <a:lstStyle/>
                    <a:p>
                      <a:pPr rtl="0" fontAlgn="t">
                        <a:buNone/>
                      </a:pPr>
                      <a:r>
                        <a:rPr lang="es-CO" sz="1800" b="0" i="0" u="none" strike="noStrike">
                          <a:solidFill>
                            <a:srgbClr val="000000"/>
                          </a:solidFill>
                          <a:effectLst/>
                          <a:latin typeface="Times New Roman" panose="02020603050405020304" pitchFamily="18" charset="0"/>
                        </a:rPr>
                        <a:t>8.33</a:t>
                      </a:r>
                      <a:endParaRPr lang="es-CO" sz="3200">
                        <a:effectLst/>
                      </a:endParaRPr>
                    </a:p>
                  </a:txBody>
                  <a:tcPr marL="63500" marR="63500" marT="63500" marB="63500"/>
                </a:tc>
                <a:tc>
                  <a:txBody>
                    <a:bodyPr/>
                    <a:lstStyle/>
                    <a:p>
                      <a:pPr rtl="0" fontAlgn="t">
                        <a:buNone/>
                      </a:pPr>
                      <a:r>
                        <a:rPr lang="es-CO" sz="1800" b="0" i="0" u="none" strike="noStrike" dirty="0">
                          <a:solidFill>
                            <a:srgbClr val="000000"/>
                          </a:solidFill>
                          <a:effectLst/>
                          <a:latin typeface="Times New Roman" panose="02020603050405020304" pitchFamily="18" charset="0"/>
                        </a:rPr>
                        <a:t>41.65</a:t>
                      </a:r>
                      <a:endParaRPr lang="es-CO" sz="3200" dirty="0">
                        <a:effectLst/>
                      </a:endParaRPr>
                    </a:p>
                  </a:txBody>
                  <a:tcPr marL="63500" marR="63500" marT="63500" marB="63500"/>
                </a:tc>
                <a:extLst>
                  <a:ext uri="{0D108BD9-81ED-4DB2-BD59-A6C34878D82A}">
                    <a16:rowId xmlns:a16="http://schemas.microsoft.com/office/drawing/2014/main" val="1527583818"/>
                  </a:ext>
                </a:extLst>
              </a:tr>
            </a:tbl>
          </a:graphicData>
        </a:graphic>
      </p:graphicFrame>
    </p:spTree>
    <p:extLst>
      <p:ext uri="{BB962C8B-B14F-4D97-AF65-F5344CB8AC3E}">
        <p14:creationId xmlns:p14="http://schemas.microsoft.com/office/powerpoint/2010/main" val="2924625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9178A4-16ED-B682-6949-6DD4E1D72F52}"/>
            </a:ext>
          </a:extLst>
        </p:cNvPr>
        <p:cNvGrpSpPr/>
        <p:nvPr/>
      </p:nvGrpSpPr>
      <p:grpSpPr>
        <a:xfrm>
          <a:off x="0" y="0"/>
          <a:ext cx="0" cy="0"/>
          <a:chOff x="0" y="0"/>
          <a:chExt cx="0" cy="0"/>
        </a:xfrm>
      </p:grpSpPr>
      <p:sp>
        <p:nvSpPr>
          <p:cNvPr id="9" name="Rectángulo 8">
            <a:extLst>
              <a:ext uri="{FF2B5EF4-FFF2-40B4-BE49-F238E27FC236}">
                <a16:creationId xmlns:a16="http://schemas.microsoft.com/office/drawing/2014/main" id="{9B0E1A31-8F5E-E566-7A3A-A26674AD5EA2}"/>
              </a:ext>
            </a:extLst>
          </p:cNvPr>
          <p:cNvSpPr/>
          <p:nvPr/>
        </p:nvSpPr>
        <p:spPr>
          <a:xfrm>
            <a:off x="0" y="0"/>
            <a:ext cx="18288000" cy="10287000"/>
          </a:xfrm>
          <a:prstGeom prst="rect">
            <a:avLst/>
          </a:prstGeom>
          <a:solidFill>
            <a:srgbClr val="D8D9D9"/>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MX"/>
          </a:p>
        </p:txBody>
      </p:sp>
      <p:sp>
        <p:nvSpPr>
          <p:cNvPr id="4" name="TextBox 4">
            <a:extLst>
              <a:ext uri="{FF2B5EF4-FFF2-40B4-BE49-F238E27FC236}">
                <a16:creationId xmlns:a16="http://schemas.microsoft.com/office/drawing/2014/main" id="{8531417C-6983-33BE-248E-9DF7E810909D}"/>
              </a:ext>
            </a:extLst>
          </p:cNvPr>
          <p:cNvSpPr txBox="1"/>
          <p:nvPr/>
        </p:nvSpPr>
        <p:spPr>
          <a:xfrm>
            <a:off x="2256654" y="1409700"/>
            <a:ext cx="13774691" cy="1215076"/>
          </a:xfrm>
          <a:prstGeom prst="rect">
            <a:avLst/>
          </a:prstGeom>
        </p:spPr>
        <p:txBody>
          <a:bodyPr wrap="square" lIns="0" tIns="0" rIns="0" bIns="0" rtlCol="0" anchor="t">
            <a:spAutoFit/>
          </a:bodyPr>
          <a:lstStyle/>
          <a:p>
            <a:pPr marL="0" marR="0" lvl="0" indent="0" algn="ctr" defTabSz="914400" rtl="0" eaLnBrk="1" fontAlgn="auto" latinLnBrk="0" hangingPunct="1">
              <a:lnSpc>
                <a:spcPts val="10258"/>
              </a:lnSpc>
              <a:spcBef>
                <a:spcPts val="0"/>
              </a:spcBef>
              <a:spcAft>
                <a:spcPts val="0"/>
              </a:spcAft>
              <a:buClrTx/>
              <a:buSzTx/>
              <a:buFontTx/>
              <a:buNone/>
              <a:tabLst/>
              <a:defRPr/>
            </a:pPr>
            <a:r>
              <a:rPr kumimoji="0" lang="es-CO" sz="70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DRIVERS ARQUITECTONICOS</a:t>
            </a:r>
          </a:p>
        </p:txBody>
      </p:sp>
      <p:sp>
        <p:nvSpPr>
          <p:cNvPr id="5" name="Freeform 5">
            <a:extLst>
              <a:ext uri="{FF2B5EF4-FFF2-40B4-BE49-F238E27FC236}">
                <a16:creationId xmlns:a16="http://schemas.microsoft.com/office/drawing/2014/main" id="{F0C09EE9-F875-5A66-7378-C149B71C86C3}"/>
              </a:ext>
            </a:extLst>
          </p:cNvPr>
          <p:cNvSpPr/>
          <p:nvPr/>
        </p:nvSpPr>
        <p:spPr>
          <a:xfrm rot="16200000">
            <a:off x="13749655" y="7026159"/>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Freeform 6">
            <a:extLst>
              <a:ext uri="{FF2B5EF4-FFF2-40B4-BE49-F238E27FC236}">
                <a16:creationId xmlns:a16="http://schemas.microsoft.com/office/drawing/2014/main" id="{149A5E89-419D-0F8B-5B37-99DBD0DAFD8C}"/>
              </a:ext>
            </a:extLst>
          </p:cNvPr>
          <p:cNvSpPr/>
          <p:nvPr/>
        </p:nvSpPr>
        <p:spPr>
          <a:xfrm rot="4622386">
            <a:off x="-6450742" y="-5854823"/>
            <a:ext cx="12901483" cy="11165647"/>
          </a:xfrm>
          <a:custGeom>
            <a:avLst/>
            <a:gdLst/>
            <a:ahLst/>
            <a:cxnLst/>
            <a:rect l="l" t="t" r="r" b="b"/>
            <a:pathLst>
              <a:path w="12901483" h="11165647">
                <a:moveTo>
                  <a:pt x="0" y="0"/>
                </a:moveTo>
                <a:lnTo>
                  <a:pt x="12901483" y="0"/>
                </a:lnTo>
                <a:lnTo>
                  <a:pt x="12901483" y="11165648"/>
                </a:lnTo>
                <a:lnTo>
                  <a:pt x="0" y="11165648"/>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Freeform 7">
            <a:extLst>
              <a:ext uri="{FF2B5EF4-FFF2-40B4-BE49-F238E27FC236}">
                <a16:creationId xmlns:a16="http://schemas.microsoft.com/office/drawing/2014/main" id="{6D8B817A-0203-D6C4-C28B-2A464B0DA433}"/>
              </a:ext>
            </a:extLst>
          </p:cNvPr>
          <p:cNvSpPr/>
          <p:nvPr/>
        </p:nvSpPr>
        <p:spPr>
          <a:xfrm rot="16200000">
            <a:off x="15388859" y="-6571946"/>
            <a:ext cx="9798172" cy="13143890"/>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graphicFrame>
        <p:nvGraphicFramePr>
          <p:cNvPr id="2" name="Tabla 1">
            <a:extLst>
              <a:ext uri="{FF2B5EF4-FFF2-40B4-BE49-F238E27FC236}">
                <a16:creationId xmlns:a16="http://schemas.microsoft.com/office/drawing/2014/main" id="{079576A0-38C1-4798-1730-62E50DB0FAD5}"/>
              </a:ext>
            </a:extLst>
          </p:cNvPr>
          <p:cNvGraphicFramePr>
            <a:graphicFrameLocks noGrp="1"/>
          </p:cNvGraphicFramePr>
          <p:nvPr>
            <p:extLst>
              <p:ext uri="{D42A27DB-BD31-4B8C-83A1-F6EECF244321}">
                <p14:modId xmlns:p14="http://schemas.microsoft.com/office/powerpoint/2010/main" val="882558392"/>
              </p:ext>
            </p:extLst>
          </p:nvPr>
        </p:nvGraphicFramePr>
        <p:xfrm>
          <a:off x="3390898" y="3862485"/>
          <a:ext cx="11506202" cy="4347512"/>
        </p:xfrm>
        <a:graphic>
          <a:graphicData uri="http://schemas.openxmlformats.org/drawingml/2006/table">
            <a:tbl>
              <a:tblPr firstRow="1" bandRow="1">
                <a:tableStyleId>{0505E3EF-67EA-436B-97B2-0124C06EBD24}</a:tableStyleId>
              </a:tblPr>
              <a:tblGrid>
                <a:gridCol w="3214235">
                  <a:extLst>
                    <a:ext uri="{9D8B030D-6E8A-4147-A177-3AD203B41FA5}">
                      <a16:colId xmlns:a16="http://schemas.microsoft.com/office/drawing/2014/main" val="2397876962"/>
                    </a:ext>
                  </a:extLst>
                </a:gridCol>
                <a:gridCol w="3214235">
                  <a:extLst>
                    <a:ext uri="{9D8B030D-6E8A-4147-A177-3AD203B41FA5}">
                      <a16:colId xmlns:a16="http://schemas.microsoft.com/office/drawing/2014/main" val="990871400"/>
                    </a:ext>
                  </a:extLst>
                </a:gridCol>
                <a:gridCol w="5077732">
                  <a:extLst>
                    <a:ext uri="{9D8B030D-6E8A-4147-A177-3AD203B41FA5}">
                      <a16:colId xmlns:a16="http://schemas.microsoft.com/office/drawing/2014/main" val="3832847364"/>
                    </a:ext>
                  </a:extLst>
                </a:gridCol>
              </a:tblGrid>
              <a:tr h="969312">
                <a:tc>
                  <a:txBody>
                    <a:bodyPr/>
                    <a:lstStyle/>
                    <a:p>
                      <a:pPr algn="ctr" rtl="0" fontAlgn="t">
                        <a:buNone/>
                      </a:pPr>
                      <a:r>
                        <a:rPr lang="es-CO" sz="3600" b="1" u="none" strike="noStrike" dirty="0">
                          <a:solidFill>
                            <a:srgbClr val="000000"/>
                          </a:solidFill>
                          <a:effectLst/>
                        </a:rPr>
                        <a:t>#</a:t>
                      </a:r>
                      <a:endParaRPr lang="es-CO" sz="3600" dirty="0">
                        <a:effectLst/>
                      </a:endParaRPr>
                    </a:p>
                  </a:txBody>
                  <a:tcPr marL="63500" marR="63500" marT="63500" marB="63500" anchor="ctr">
                    <a:solidFill>
                      <a:srgbClr val="92D050"/>
                    </a:solidFill>
                  </a:tcPr>
                </a:tc>
                <a:tc>
                  <a:txBody>
                    <a:bodyPr/>
                    <a:lstStyle/>
                    <a:p>
                      <a:pPr algn="ctr" rtl="0" fontAlgn="t">
                        <a:buNone/>
                      </a:pPr>
                      <a:r>
                        <a:rPr lang="es-CO" sz="3600" b="1" u="none" strike="noStrike" dirty="0">
                          <a:solidFill>
                            <a:srgbClr val="000000"/>
                          </a:solidFill>
                          <a:effectLst/>
                        </a:rPr>
                        <a:t>Atributo</a:t>
                      </a:r>
                      <a:endParaRPr lang="es-CO" sz="3600" dirty="0">
                        <a:effectLst/>
                      </a:endParaRPr>
                    </a:p>
                  </a:txBody>
                  <a:tcPr marL="63500" marR="63500" marT="63500" marB="63500" anchor="ctr">
                    <a:solidFill>
                      <a:srgbClr val="92D050"/>
                    </a:solidFill>
                  </a:tcPr>
                </a:tc>
                <a:tc>
                  <a:txBody>
                    <a:bodyPr/>
                    <a:lstStyle/>
                    <a:p>
                      <a:pPr algn="ctr" rtl="0" fontAlgn="t">
                        <a:buNone/>
                      </a:pPr>
                      <a:r>
                        <a:rPr lang="es-CO" sz="3600" b="1" u="none" strike="noStrike" dirty="0">
                          <a:solidFill>
                            <a:srgbClr val="000000"/>
                          </a:solidFill>
                          <a:effectLst/>
                        </a:rPr>
                        <a:t>Valor</a:t>
                      </a:r>
                      <a:endParaRPr lang="es-CO" sz="3600" dirty="0">
                        <a:effectLst/>
                      </a:endParaRPr>
                    </a:p>
                  </a:txBody>
                  <a:tcPr marL="63500" marR="63500" marT="63500" marB="63500" anchor="ctr">
                    <a:solidFill>
                      <a:srgbClr val="92D050"/>
                    </a:solidFill>
                  </a:tcPr>
                </a:tc>
                <a:extLst>
                  <a:ext uri="{0D108BD9-81ED-4DB2-BD59-A6C34878D82A}">
                    <a16:rowId xmlns:a16="http://schemas.microsoft.com/office/drawing/2014/main" val="3377063911"/>
                  </a:ext>
                </a:extLst>
              </a:tr>
              <a:tr h="507629">
                <a:tc>
                  <a:txBody>
                    <a:bodyPr/>
                    <a:lstStyle/>
                    <a:p>
                      <a:pPr algn="ctr" rtl="0" fontAlgn="t">
                        <a:buNone/>
                      </a:pPr>
                      <a:r>
                        <a:rPr lang="es-CO" sz="3600" b="0" u="none" strike="noStrike">
                          <a:solidFill>
                            <a:srgbClr val="000000"/>
                          </a:solidFill>
                          <a:effectLst/>
                        </a:rPr>
                        <a:t>1</a:t>
                      </a:r>
                      <a:endParaRPr lang="es-CO" sz="3600">
                        <a:effectLst/>
                      </a:endParaRPr>
                    </a:p>
                  </a:txBody>
                  <a:tcPr marL="63500" marR="63500" marT="63500" marB="63500"/>
                </a:tc>
                <a:tc>
                  <a:txBody>
                    <a:bodyPr/>
                    <a:lstStyle/>
                    <a:p>
                      <a:pPr rtl="0" fontAlgn="t">
                        <a:buNone/>
                      </a:pPr>
                      <a:r>
                        <a:rPr lang="es-CO" sz="3600" b="0" i="0" u="none" strike="noStrike">
                          <a:solidFill>
                            <a:srgbClr val="000000"/>
                          </a:solidFill>
                          <a:effectLst/>
                          <a:latin typeface="Times New Roman" panose="02020603050405020304" pitchFamily="18" charset="0"/>
                        </a:rPr>
                        <a:t>Seguridad</a:t>
                      </a:r>
                      <a:endParaRPr lang="es-CO" sz="3600">
                        <a:effectLst/>
                      </a:endParaRPr>
                    </a:p>
                  </a:txBody>
                  <a:tcPr marL="63500" marR="63500" marT="63500" marB="63500"/>
                </a:tc>
                <a:tc>
                  <a:txBody>
                    <a:bodyPr/>
                    <a:lstStyle/>
                    <a:p>
                      <a:pPr rtl="0" fontAlgn="t">
                        <a:buNone/>
                      </a:pPr>
                      <a:r>
                        <a:rPr lang="es-CO" sz="3600" b="0" i="0" u="none" strike="noStrike">
                          <a:solidFill>
                            <a:srgbClr val="000000"/>
                          </a:solidFill>
                          <a:effectLst/>
                          <a:latin typeface="Times New Roman" panose="02020603050405020304" pitchFamily="18" charset="0"/>
                        </a:rPr>
                        <a:t>150</a:t>
                      </a:r>
                      <a:endParaRPr lang="es-CO" sz="3600">
                        <a:effectLst/>
                      </a:endParaRPr>
                    </a:p>
                  </a:txBody>
                  <a:tcPr marL="63500" marR="63500" marT="63500" marB="63500"/>
                </a:tc>
                <a:extLst>
                  <a:ext uri="{0D108BD9-81ED-4DB2-BD59-A6C34878D82A}">
                    <a16:rowId xmlns:a16="http://schemas.microsoft.com/office/drawing/2014/main" val="758735929"/>
                  </a:ext>
                </a:extLst>
              </a:tr>
              <a:tr h="533400">
                <a:tc>
                  <a:txBody>
                    <a:bodyPr/>
                    <a:lstStyle/>
                    <a:p>
                      <a:pPr algn="ctr" rtl="0" fontAlgn="t">
                        <a:buNone/>
                      </a:pPr>
                      <a:r>
                        <a:rPr lang="es-CO" sz="3600" b="0" u="none" strike="noStrike" dirty="0">
                          <a:solidFill>
                            <a:srgbClr val="000000"/>
                          </a:solidFill>
                          <a:effectLst/>
                        </a:rPr>
                        <a:t>2</a:t>
                      </a:r>
                      <a:endParaRPr lang="es-CO" sz="3600" dirty="0">
                        <a:effectLst/>
                      </a:endParaRPr>
                    </a:p>
                  </a:txBody>
                  <a:tcPr marL="63500" marR="63500" marT="63500" marB="63500"/>
                </a:tc>
                <a:tc>
                  <a:txBody>
                    <a:bodyPr/>
                    <a:lstStyle/>
                    <a:p>
                      <a:pPr rtl="0" fontAlgn="t">
                        <a:buNone/>
                      </a:pPr>
                      <a:r>
                        <a:rPr lang="es-CO" sz="3600" b="0" i="0" u="none" strike="noStrike">
                          <a:solidFill>
                            <a:srgbClr val="000000"/>
                          </a:solidFill>
                          <a:effectLst/>
                          <a:latin typeface="Times New Roman" panose="02020603050405020304" pitchFamily="18" charset="0"/>
                        </a:rPr>
                        <a:t>Rendimiento</a:t>
                      </a:r>
                      <a:endParaRPr lang="es-CO" sz="3600">
                        <a:effectLst/>
                      </a:endParaRPr>
                    </a:p>
                  </a:txBody>
                  <a:tcPr marL="63500" marR="63500" marT="63500" marB="63500"/>
                </a:tc>
                <a:tc>
                  <a:txBody>
                    <a:bodyPr/>
                    <a:lstStyle/>
                    <a:p>
                      <a:pPr rtl="0" fontAlgn="t">
                        <a:buNone/>
                      </a:pPr>
                      <a:r>
                        <a:rPr lang="es-CO" sz="3600" b="0" i="0" u="none" strike="noStrike">
                          <a:solidFill>
                            <a:srgbClr val="000000"/>
                          </a:solidFill>
                          <a:effectLst/>
                          <a:latin typeface="Times New Roman" panose="02020603050405020304" pitchFamily="18" charset="0"/>
                        </a:rPr>
                        <a:t>121.35</a:t>
                      </a:r>
                      <a:endParaRPr lang="es-CO" sz="3600">
                        <a:effectLst/>
                      </a:endParaRPr>
                    </a:p>
                  </a:txBody>
                  <a:tcPr marL="63500" marR="63500" marT="63500" marB="63500"/>
                </a:tc>
                <a:extLst>
                  <a:ext uri="{0D108BD9-81ED-4DB2-BD59-A6C34878D82A}">
                    <a16:rowId xmlns:a16="http://schemas.microsoft.com/office/drawing/2014/main" val="2831257592"/>
                  </a:ext>
                </a:extLst>
              </a:tr>
              <a:tr h="381000">
                <a:tc>
                  <a:txBody>
                    <a:bodyPr/>
                    <a:lstStyle/>
                    <a:p>
                      <a:pPr algn="ctr" rtl="0" fontAlgn="t">
                        <a:buNone/>
                      </a:pPr>
                      <a:r>
                        <a:rPr lang="es-CO" sz="3600" b="0" u="none" strike="noStrike">
                          <a:solidFill>
                            <a:srgbClr val="000000"/>
                          </a:solidFill>
                          <a:effectLst/>
                        </a:rPr>
                        <a:t>3</a:t>
                      </a:r>
                      <a:endParaRPr lang="es-CO" sz="3600">
                        <a:effectLst/>
                      </a:endParaRPr>
                    </a:p>
                  </a:txBody>
                  <a:tcPr marL="63500" marR="63500" marT="63500" marB="63500"/>
                </a:tc>
                <a:tc>
                  <a:txBody>
                    <a:bodyPr/>
                    <a:lstStyle/>
                    <a:p>
                      <a:pPr rtl="0" fontAlgn="t">
                        <a:buNone/>
                      </a:pPr>
                      <a:r>
                        <a:rPr lang="es-CO" sz="3600" b="0" i="0" u="none" strike="noStrike">
                          <a:solidFill>
                            <a:srgbClr val="000000"/>
                          </a:solidFill>
                          <a:effectLst/>
                          <a:latin typeface="Times New Roman" panose="02020603050405020304" pitchFamily="18" charset="0"/>
                        </a:rPr>
                        <a:t>Disponibilidad</a:t>
                      </a:r>
                      <a:endParaRPr lang="es-CO" sz="3600">
                        <a:effectLst/>
                      </a:endParaRPr>
                    </a:p>
                  </a:txBody>
                  <a:tcPr marL="63500" marR="63500" marT="63500" marB="63500"/>
                </a:tc>
                <a:tc>
                  <a:txBody>
                    <a:bodyPr/>
                    <a:lstStyle/>
                    <a:p>
                      <a:pPr rtl="0" fontAlgn="t">
                        <a:buNone/>
                      </a:pPr>
                      <a:r>
                        <a:rPr lang="es-CO" sz="3600" b="0" i="0" u="none" strike="noStrike">
                          <a:solidFill>
                            <a:srgbClr val="000000"/>
                          </a:solidFill>
                          <a:effectLst/>
                          <a:latin typeface="Times New Roman" panose="02020603050405020304" pitchFamily="18" charset="0"/>
                        </a:rPr>
                        <a:t>104.15</a:t>
                      </a:r>
                      <a:endParaRPr lang="es-CO" sz="3600">
                        <a:effectLst/>
                      </a:endParaRPr>
                    </a:p>
                  </a:txBody>
                  <a:tcPr marL="63500" marR="63500" marT="63500" marB="63500"/>
                </a:tc>
                <a:extLst>
                  <a:ext uri="{0D108BD9-81ED-4DB2-BD59-A6C34878D82A}">
                    <a16:rowId xmlns:a16="http://schemas.microsoft.com/office/drawing/2014/main" val="3268018733"/>
                  </a:ext>
                </a:extLst>
              </a:tr>
              <a:tr h="381000">
                <a:tc>
                  <a:txBody>
                    <a:bodyPr/>
                    <a:lstStyle/>
                    <a:p>
                      <a:pPr algn="ctr" rtl="0" fontAlgn="t">
                        <a:buNone/>
                      </a:pPr>
                      <a:r>
                        <a:rPr lang="es-CO" sz="3600" b="0" u="none" strike="noStrike">
                          <a:solidFill>
                            <a:srgbClr val="000000"/>
                          </a:solidFill>
                          <a:effectLst/>
                        </a:rPr>
                        <a:t>4</a:t>
                      </a:r>
                      <a:endParaRPr lang="es-CO" sz="3600">
                        <a:effectLst/>
                      </a:endParaRPr>
                    </a:p>
                  </a:txBody>
                  <a:tcPr marL="63500" marR="63500" marT="63500" marB="63500"/>
                </a:tc>
                <a:tc>
                  <a:txBody>
                    <a:bodyPr/>
                    <a:lstStyle/>
                    <a:p>
                      <a:pPr rtl="0" fontAlgn="t">
                        <a:buNone/>
                      </a:pPr>
                      <a:r>
                        <a:rPr lang="es-CO" sz="3600" b="0" i="0" u="none" strike="noStrike">
                          <a:solidFill>
                            <a:srgbClr val="000000"/>
                          </a:solidFill>
                          <a:effectLst/>
                          <a:latin typeface="Times New Roman" panose="02020603050405020304" pitchFamily="18" charset="0"/>
                        </a:rPr>
                        <a:t>Compatibilidad</a:t>
                      </a:r>
                      <a:endParaRPr lang="es-CO" sz="3600">
                        <a:effectLst/>
                      </a:endParaRPr>
                    </a:p>
                  </a:txBody>
                  <a:tcPr marL="63500" marR="63500" marT="63500" marB="63500"/>
                </a:tc>
                <a:tc>
                  <a:txBody>
                    <a:bodyPr/>
                    <a:lstStyle/>
                    <a:p>
                      <a:pPr rtl="0" fontAlgn="t">
                        <a:buNone/>
                      </a:pPr>
                      <a:r>
                        <a:rPr lang="es-CO" sz="3600" b="0" i="0" u="none" strike="noStrike">
                          <a:solidFill>
                            <a:srgbClr val="000000"/>
                          </a:solidFill>
                          <a:effectLst/>
                          <a:latin typeface="Times New Roman" panose="02020603050405020304" pitchFamily="18" charset="0"/>
                        </a:rPr>
                        <a:t>100.02</a:t>
                      </a:r>
                      <a:endParaRPr lang="es-CO" sz="3600">
                        <a:effectLst/>
                      </a:endParaRPr>
                    </a:p>
                  </a:txBody>
                  <a:tcPr marL="63500" marR="63500" marT="63500" marB="63500"/>
                </a:tc>
                <a:extLst>
                  <a:ext uri="{0D108BD9-81ED-4DB2-BD59-A6C34878D82A}">
                    <a16:rowId xmlns:a16="http://schemas.microsoft.com/office/drawing/2014/main" val="1378272106"/>
                  </a:ext>
                </a:extLst>
              </a:tr>
              <a:tr h="381000">
                <a:tc>
                  <a:txBody>
                    <a:bodyPr/>
                    <a:lstStyle/>
                    <a:p>
                      <a:pPr algn="ctr" rtl="0" fontAlgn="t">
                        <a:buNone/>
                      </a:pPr>
                      <a:r>
                        <a:rPr lang="es-CO" sz="3600" b="0" u="none" strike="noStrike">
                          <a:solidFill>
                            <a:srgbClr val="000000"/>
                          </a:solidFill>
                          <a:effectLst/>
                        </a:rPr>
                        <a:t>5</a:t>
                      </a:r>
                      <a:endParaRPr lang="es-CO" sz="3600">
                        <a:effectLst/>
                      </a:endParaRPr>
                    </a:p>
                  </a:txBody>
                  <a:tcPr marL="63500" marR="63500" marT="63500" marB="63500"/>
                </a:tc>
                <a:tc>
                  <a:txBody>
                    <a:bodyPr/>
                    <a:lstStyle/>
                    <a:p>
                      <a:pPr rtl="0" fontAlgn="t">
                        <a:buNone/>
                      </a:pPr>
                      <a:r>
                        <a:rPr lang="es-CO" sz="3600" b="0" i="0" u="none" strike="noStrike">
                          <a:solidFill>
                            <a:srgbClr val="000000"/>
                          </a:solidFill>
                          <a:effectLst/>
                          <a:latin typeface="Times New Roman" panose="02020603050405020304" pitchFamily="18" charset="0"/>
                        </a:rPr>
                        <a:t>Escalabilidad</a:t>
                      </a:r>
                      <a:endParaRPr lang="es-CO" sz="3600">
                        <a:effectLst/>
                      </a:endParaRPr>
                    </a:p>
                  </a:txBody>
                  <a:tcPr marL="63500" marR="63500" marT="63500" marB="63500"/>
                </a:tc>
                <a:tc>
                  <a:txBody>
                    <a:bodyPr/>
                    <a:lstStyle/>
                    <a:p>
                      <a:pPr rtl="0" fontAlgn="t">
                        <a:buNone/>
                      </a:pPr>
                      <a:r>
                        <a:rPr lang="es-CO" sz="3600" b="0" i="0" u="none" strike="noStrike" dirty="0">
                          <a:solidFill>
                            <a:srgbClr val="000000"/>
                          </a:solidFill>
                          <a:effectLst/>
                          <a:latin typeface="Times New Roman" panose="02020603050405020304" pitchFamily="18" charset="0"/>
                        </a:rPr>
                        <a:t>41.65</a:t>
                      </a:r>
                      <a:endParaRPr lang="es-CO" sz="3600" dirty="0">
                        <a:effectLst/>
                      </a:endParaRPr>
                    </a:p>
                  </a:txBody>
                  <a:tcPr marL="63500" marR="63500" marT="63500" marB="63500"/>
                </a:tc>
                <a:extLst>
                  <a:ext uri="{0D108BD9-81ED-4DB2-BD59-A6C34878D82A}">
                    <a16:rowId xmlns:a16="http://schemas.microsoft.com/office/drawing/2014/main" val="1527583818"/>
                  </a:ext>
                </a:extLst>
              </a:tr>
            </a:tbl>
          </a:graphicData>
        </a:graphic>
      </p:graphicFrame>
    </p:spTree>
    <p:extLst>
      <p:ext uri="{BB962C8B-B14F-4D97-AF65-F5344CB8AC3E}">
        <p14:creationId xmlns:p14="http://schemas.microsoft.com/office/powerpoint/2010/main" val="1684860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p:cNvGrpSpPr/>
        <p:nvPr/>
      </p:nvGrpSpPr>
      <p:grpSpPr>
        <a:xfrm>
          <a:off x="0" y="0"/>
          <a:ext cx="0" cy="0"/>
          <a:chOff x="0" y="0"/>
          <a:chExt cx="0" cy="0"/>
        </a:xfrm>
      </p:grpSpPr>
      <p:sp>
        <p:nvSpPr>
          <p:cNvPr id="2" name="Freeform 2"/>
          <p:cNvSpPr/>
          <p:nvPr/>
        </p:nvSpPr>
        <p:spPr>
          <a:xfrm rot="-6501204">
            <a:off x="-7101030" y="-9090096"/>
            <a:ext cx="9798172" cy="13143890"/>
          </a:xfrm>
          <a:custGeom>
            <a:avLst/>
            <a:gdLst/>
            <a:ahLst/>
            <a:cxnLst/>
            <a:rect l="l" t="t" r="r" b="b"/>
            <a:pathLst>
              <a:path w="9798172" h="13143890">
                <a:moveTo>
                  <a:pt x="0" y="0"/>
                </a:moveTo>
                <a:lnTo>
                  <a:pt x="9798172" y="0"/>
                </a:lnTo>
                <a:lnTo>
                  <a:pt x="9798172" y="13143889"/>
                </a:lnTo>
                <a:lnTo>
                  <a:pt x="0" y="13143889"/>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s-CO" noProof="0" dirty="0"/>
          </a:p>
        </p:txBody>
      </p:sp>
      <p:sp>
        <p:nvSpPr>
          <p:cNvPr id="3" name="Freeform 3"/>
          <p:cNvSpPr/>
          <p:nvPr/>
        </p:nvSpPr>
        <p:spPr>
          <a:xfrm rot="-8798399">
            <a:off x="15275891" y="3012213"/>
            <a:ext cx="9798172" cy="13143890"/>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s-CO" noProof="0" dirty="0"/>
          </a:p>
        </p:txBody>
      </p:sp>
      <p:sp>
        <p:nvSpPr>
          <p:cNvPr id="4" name="Freeform 4"/>
          <p:cNvSpPr/>
          <p:nvPr/>
        </p:nvSpPr>
        <p:spPr>
          <a:xfrm rot="-10301337">
            <a:off x="12197426" y="-4181761"/>
            <a:ext cx="12901483" cy="11165647"/>
          </a:xfrm>
          <a:custGeom>
            <a:avLst/>
            <a:gdLst/>
            <a:ahLst/>
            <a:cxnLst/>
            <a:rect l="l" t="t" r="r" b="b"/>
            <a:pathLst>
              <a:path w="12901483" h="11165647">
                <a:moveTo>
                  <a:pt x="0" y="0"/>
                </a:moveTo>
                <a:lnTo>
                  <a:pt x="12901483" y="0"/>
                </a:lnTo>
                <a:lnTo>
                  <a:pt x="12901483" y="11165647"/>
                </a:lnTo>
                <a:lnTo>
                  <a:pt x="0" y="11165647"/>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s-CO" noProof="0" dirty="0"/>
          </a:p>
        </p:txBody>
      </p:sp>
      <p:sp>
        <p:nvSpPr>
          <p:cNvPr id="5" name="Freeform 5"/>
          <p:cNvSpPr/>
          <p:nvPr/>
        </p:nvSpPr>
        <p:spPr>
          <a:xfrm rot="458160">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s-CO" noProof="0" dirty="0"/>
          </a:p>
        </p:txBody>
      </p:sp>
      <p:sp>
        <p:nvSpPr>
          <p:cNvPr id="6" name="TextBox 6"/>
          <p:cNvSpPr txBox="1"/>
          <p:nvPr/>
        </p:nvSpPr>
        <p:spPr>
          <a:xfrm>
            <a:off x="2391110" y="723900"/>
            <a:ext cx="13505779" cy="2646943"/>
          </a:xfrm>
          <a:prstGeom prst="rect">
            <a:avLst/>
          </a:prstGeom>
        </p:spPr>
        <p:txBody>
          <a:bodyPr wrap="square" lIns="0" tIns="0" rIns="0" bIns="0" rtlCol="0" anchor="t">
            <a:spAutoFit/>
          </a:bodyPr>
          <a:lstStyle/>
          <a:p>
            <a:pPr algn="ctr">
              <a:lnSpc>
                <a:spcPts val="10726"/>
              </a:lnSpc>
            </a:pPr>
            <a:r>
              <a:rPr lang="es-CO" sz="7662" b="1" spc="720" noProof="0" dirty="0">
                <a:solidFill>
                  <a:srgbClr val="152540"/>
                </a:solidFill>
                <a:latin typeface="Glacial Indifference Bold"/>
                <a:ea typeface="Glacial Indifference Bold"/>
                <a:cs typeface="Glacial Indifference Bold"/>
                <a:sym typeface="Glacial Indifference Bold"/>
              </a:rPr>
              <a:t>TÁCTICAS DE ATRIBUTOS DE CALIDAD</a:t>
            </a:r>
          </a:p>
        </p:txBody>
      </p:sp>
      <p:sp>
        <p:nvSpPr>
          <p:cNvPr id="8" name="TextBox 8"/>
          <p:cNvSpPr txBox="1"/>
          <p:nvPr/>
        </p:nvSpPr>
        <p:spPr>
          <a:xfrm>
            <a:off x="624736" y="3704477"/>
            <a:ext cx="6614264" cy="3046988"/>
          </a:xfrm>
          <a:prstGeom prst="rect">
            <a:avLst/>
          </a:prstGeom>
        </p:spPr>
        <p:txBody>
          <a:bodyPr wrap="square" lIns="0" tIns="0" rIns="0" bIns="0" rtlCol="0" anchor="t">
            <a:spAutoFit/>
          </a:bodyPr>
          <a:lstStyle/>
          <a:p>
            <a:pPr>
              <a:buNone/>
            </a:pPr>
            <a:r>
              <a:rPr lang="es-MX" b="1" dirty="0"/>
              <a:t>1. Seguridad</a:t>
            </a:r>
          </a:p>
          <a:p>
            <a:pPr>
              <a:buFont typeface="Arial" panose="020B0604020202020204" pitchFamily="34" charset="0"/>
              <a:buChar char="•"/>
            </a:pPr>
            <a:r>
              <a:rPr lang="es-MX" b="1" dirty="0"/>
              <a:t>Autenticación fuerte:</a:t>
            </a:r>
            <a:r>
              <a:rPr lang="es-MX" dirty="0"/>
              <a:t> Uso de JWT para validar identidad de revendedores y usuarios.</a:t>
            </a:r>
          </a:p>
          <a:p>
            <a:pPr>
              <a:buFont typeface="Arial" panose="020B0604020202020204" pitchFamily="34" charset="0"/>
              <a:buChar char="•"/>
            </a:pPr>
            <a:r>
              <a:rPr lang="es-MX" b="1" dirty="0"/>
              <a:t>Autorización basada en roles:</a:t>
            </a:r>
            <a:r>
              <a:rPr lang="es-MX" dirty="0"/>
              <a:t> Control granular de acceso (</a:t>
            </a:r>
            <a:r>
              <a:rPr lang="es-MX" dirty="0" err="1"/>
              <a:t>admin</a:t>
            </a:r>
            <a:r>
              <a:rPr lang="es-MX" dirty="0"/>
              <a:t>, revendedor, usuario).</a:t>
            </a:r>
          </a:p>
          <a:p>
            <a:pPr>
              <a:buFont typeface="Arial" panose="020B0604020202020204" pitchFamily="34" charset="0"/>
              <a:buChar char="•"/>
            </a:pPr>
            <a:r>
              <a:rPr lang="es-MX" b="1" dirty="0"/>
              <a:t>Validación de datos:</a:t>
            </a:r>
            <a:r>
              <a:rPr lang="es-MX" dirty="0"/>
              <a:t> Sanitización para prevenir inyecciones y corrupción.</a:t>
            </a:r>
          </a:p>
          <a:p>
            <a:pPr>
              <a:buFont typeface="Arial" panose="020B0604020202020204" pitchFamily="34" charset="0"/>
              <a:buChar char="•"/>
            </a:pPr>
            <a:r>
              <a:rPr lang="es-MX" b="1" dirty="0"/>
              <a:t>Detección de fraude:</a:t>
            </a:r>
            <a:r>
              <a:rPr lang="es-MX" dirty="0"/>
              <a:t> Monitoreo de patrones anómalos de compras y pagos.</a:t>
            </a:r>
          </a:p>
          <a:p>
            <a:pPr>
              <a:buFont typeface="Arial" panose="020B0604020202020204" pitchFamily="34" charset="0"/>
              <a:buChar char="•"/>
            </a:pPr>
            <a:r>
              <a:rPr lang="es-MX" b="1" dirty="0"/>
              <a:t>Comunicación segura:</a:t>
            </a:r>
            <a:r>
              <a:rPr lang="es-MX" dirty="0"/>
              <a:t> Encriptación TLS de todas las comunicaciones cliente-servidor.</a:t>
            </a:r>
          </a:p>
        </p:txBody>
      </p:sp>
      <p:sp>
        <p:nvSpPr>
          <p:cNvPr id="9" name="TextBox 8">
            <a:extLst>
              <a:ext uri="{FF2B5EF4-FFF2-40B4-BE49-F238E27FC236}">
                <a16:creationId xmlns:a16="http://schemas.microsoft.com/office/drawing/2014/main" id="{9C703EB6-D240-12F2-31C3-FA77E8537294}"/>
              </a:ext>
            </a:extLst>
          </p:cNvPr>
          <p:cNvSpPr txBox="1"/>
          <p:nvPr/>
        </p:nvSpPr>
        <p:spPr>
          <a:xfrm>
            <a:off x="7556239" y="4002304"/>
            <a:ext cx="4769937" cy="1938992"/>
          </a:xfrm>
          <a:prstGeom prst="rect">
            <a:avLst/>
          </a:prstGeom>
        </p:spPr>
        <p:txBody>
          <a:bodyPr wrap="square" lIns="0" tIns="0" rIns="0" bIns="0" rtlCol="0" anchor="t">
            <a:spAutoFit/>
          </a:bodyPr>
          <a:lstStyle/>
          <a:p>
            <a:pPr>
              <a:buNone/>
            </a:pPr>
            <a:r>
              <a:rPr lang="es-CO" b="1" dirty="0"/>
              <a:t>2. Rendimiento</a:t>
            </a:r>
          </a:p>
          <a:p>
            <a:pPr>
              <a:buFont typeface="Arial" panose="020B0604020202020204" pitchFamily="34" charset="0"/>
              <a:buChar char="•"/>
            </a:pPr>
            <a:r>
              <a:rPr lang="es-CO" b="1" dirty="0"/>
              <a:t>Cacheo de datos:</a:t>
            </a:r>
            <a:r>
              <a:rPr lang="es-CO" dirty="0"/>
              <a:t> Redis para almacenar tiquetes o eventos frecuentes.</a:t>
            </a:r>
          </a:p>
          <a:p>
            <a:pPr>
              <a:buFont typeface="Arial" panose="020B0604020202020204" pitchFamily="34" charset="0"/>
              <a:buChar char="•"/>
            </a:pPr>
            <a:r>
              <a:rPr lang="es-CO" b="1" dirty="0"/>
              <a:t>Asincronía:</a:t>
            </a:r>
            <a:r>
              <a:rPr lang="es-CO" dirty="0"/>
              <a:t> Uso de Amazon SQS para tareas no críticas.</a:t>
            </a:r>
          </a:p>
          <a:p>
            <a:pPr>
              <a:buFont typeface="Arial" panose="020B0604020202020204" pitchFamily="34" charset="0"/>
              <a:buChar char="•"/>
            </a:pPr>
            <a:r>
              <a:rPr lang="es-CO" b="1" dirty="0"/>
              <a:t>Balanceo de carga:</a:t>
            </a:r>
            <a:r>
              <a:rPr lang="es-CO" dirty="0"/>
              <a:t> </a:t>
            </a:r>
            <a:r>
              <a:rPr lang="es-CO" dirty="0" err="1"/>
              <a:t>Elastic</a:t>
            </a:r>
            <a:r>
              <a:rPr lang="es-CO" dirty="0"/>
              <a:t> Load </a:t>
            </a:r>
            <a:r>
              <a:rPr lang="es-CO" dirty="0" err="1"/>
              <a:t>Balancer</a:t>
            </a:r>
            <a:r>
              <a:rPr lang="es-CO" dirty="0"/>
              <a:t> distribuye solicitudes para evitar saturación.</a:t>
            </a:r>
          </a:p>
        </p:txBody>
      </p:sp>
      <p:sp>
        <p:nvSpPr>
          <p:cNvPr id="10" name="TextBox 8">
            <a:extLst>
              <a:ext uri="{FF2B5EF4-FFF2-40B4-BE49-F238E27FC236}">
                <a16:creationId xmlns:a16="http://schemas.microsoft.com/office/drawing/2014/main" id="{0A26F6B3-DE01-E878-2FC0-E90EB728615C}"/>
              </a:ext>
            </a:extLst>
          </p:cNvPr>
          <p:cNvSpPr txBox="1"/>
          <p:nvPr/>
        </p:nvSpPr>
        <p:spPr>
          <a:xfrm>
            <a:off x="12786129" y="4002304"/>
            <a:ext cx="4333685" cy="1384995"/>
          </a:xfrm>
          <a:prstGeom prst="rect">
            <a:avLst/>
          </a:prstGeom>
        </p:spPr>
        <p:txBody>
          <a:bodyPr wrap="square" lIns="0" tIns="0" rIns="0" bIns="0" rtlCol="0" anchor="t">
            <a:spAutoFit/>
          </a:bodyPr>
          <a:lstStyle/>
          <a:p>
            <a:pPr>
              <a:buNone/>
            </a:pPr>
            <a:r>
              <a:rPr lang="es-MX" b="1" dirty="0"/>
              <a:t>3. Disponibilidad</a:t>
            </a:r>
          </a:p>
          <a:p>
            <a:pPr>
              <a:buFont typeface="Arial" panose="020B0604020202020204" pitchFamily="34" charset="0"/>
              <a:buChar char="•"/>
            </a:pPr>
            <a:r>
              <a:rPr lang="es-MX" b="1" dirty="0" err="1"/>
              <a:t>Failover</a:t>
            </a:r>
            <a:r>
              <a:rPr lang="es-MX" b="1" dirty="0"/>
              <a:t> automático:</a:t>
            </a:r>
            <a:r>
              <a:rPr lang="es-MX" dirty="0"/>
              <a:t> Redirección de tráfico ante fallos con API Gateway.</a:t>
            </a:r>
          </a:p>
          <a:p>
            <a:pPr>
              <a:buFont typeface="Arial" panose="020B0604020202020204" pitchFamily="34" charset="0"/>
              <a:buChar char="•"/>
            </a:pPr>
            <a:r>
              <a:rPr lang="es-MX" b="1" dirty="0"/>
              <a:t>Monitoreo y alertas:</a:t>
            </a:r>
            <a:r>
              <a:rPr lang="es-MX" dirty="0"/>
              <a:t> Detección temprana de caídas con </a:t>
            </a:r>
            <a:r>
              <a:rPr lang="es-MX" dirty="0" err="1"/>
              <a:t>Grafana</a:t>
            </a:r>
            <a:r>
              <a:rPr lang="es-MX" dirty="0"/>
              <a:t>.</a:t>
            </a:r>
          </a:p>
        </p:txBody>
      </p:sp>
      <p:sp>
        <p:nvSpPr>
          <p:cNvPr id="11" name="TextBox 8">
            <a:extLst>
              <a:ext uri="{FF2B5EF4-FFF2-40B4-BE49-F238E27FC236}">
                <a16:creationId xmlns:a16="http://schemas.microsoft.com/office/drawing/2014/main" id="{E332D777-C529-F1FD-E424-C70ABFC1BF1F}"/>
              </a:ext>
            </a:extLst>
          </p:cNvPr>
          <p:cNvSpPr txBox="1"/>
          <p:nvPr/>
        </p:nvSpPr>
        <p:spPr>
          <a:xfrm>
            <a:off x="4082141" y="7091168"/>
            <a:ext cx="4333685" cy="2492990"/>
          </a:xfrm>
          <a:prstGeom prst="rect">
            <a:avLst/>
          </a:prstGeom>
        </p:spPr>
        <p:txBody>
          <a:bodyPr wrap="square" lIns="0" tIns="0" rIns="0" bIns="0" rtlCol="0" anchor="t">
            <a:spAutoFit/>
          </a:bodyPr>
          <a:lstStyle/>
          <a:p>
            <a:pPr>
              <a:buNone/>
            </a:pPr>
            <a:r>
              <a:rPr lang="es-MX" b="1" dirty="0"/>
              <a:t>4. Compatibilidad</a:t>
            </a:r>
          </a:p>
          <a:p>
            <a:pPr>
              <a:buFont typeface="Arial" panose="020B0604020202020204" pitchFamily="34" charset="0"/>
              <a:buChar char="•"/>
            </a:pPr>
            <a:r>
              <a:rPr lang="es-MX" b="1" dirty="0"/>
              <a:t>Segmentación de datos:</a:t>
            </a:r>
            <a:r>
              <a:rPr lang="es-MX" dirty="0"/>
              <a:t> Aislamiento de datos por región.</a:t>
            </a:r>
          </a:p>
          <a:p>
            <a:pPr>
              <a:buFont typeface="Arial" panose="020B0604020202020204" pitchFamily="34" charset="0"/>
              <a:buChar char="•"/>
            </a:pPr>
            <a:r>
              <a:rPr lang="es-MX" b="1" dirty="0"/>
              <a:t>Externalización de reglas legales:</a:t>
            </a:r>
            <a:r>
              <a:rPr lang="es-MX" dirty="0"/>
              <a:t> Motor de reglas parametrizable según legislación local.</a:t>
            </a:r>
          </a:p>
          <a:p>
            <a:pPr>
              <a:buFont typeface="Arial" panose="020B0604020202020204" pitchFamily="34" charset="0"/>
              <a:buChar char="•"/>
            </a:pPr>
            <a:r>
              <a:rPr lang="es-MX" b="1" dirty="0"/>
              <a:t>Soporte multilingüe:</a:t>
            </a:r>
            <a:r>
              <a:rPr lang="es-MX" dirty="0"/>
              <a:t> Adaptación a idiomas, monedas y formatos regionales.</a:t>
            </a:r>
          </a:p>
          <a:p>
            <a:pPr>
              <a:buFont typeface="Arial" panose="020B0604020202020204" pitchFamily="34" charset="0"/>
              <a:buChar char="•"/>
            </a:pPr>
            <a:r>
              <a:rPr lang="es-MX" b="1" dirty="0"/>
              <a:t>Cumplimiento normativo:</a:t>
            </a:r>
            <a:r>
              <a:rPr lang="es-MX" dirty="0"/>
              <a:t> Logs según regulaciones como GDPR, PCI-DSS.</a:t>
            </a:r>
          </a:p>
        </p:txBody>
      </p:sp>
      <p:sp>
        <p:nvSpPr>
          <p:cNvPr id="12" name="TextBox 8">
            <a:extLst>
              <a:ext uri="{FF2B5EF4-FFF2-40B4-BE49-F238E27FC236}">
                <a16:creationId xmlns:a16="http://schemas.microsoft.com/office/drawing/2014/main" id="{04B12216-B532-8CDA-E0A5-937178FA9E34}"/>
              </a:ext>
            </a:extLst>
          </p:cNvPr>
          <p:cNvSpPr txBox="1"/>
          <p:nvPr/>
        </p:nvSpPr>
        <p:spPr>
          <a:xfrm>
            <a:off x="9375469" y="7220388"/>
            <a:ext cx="4333685" cy="2215991"/>
          </a:xfrm>
          <a:prstGeom prst="rect">
            <a:avLst/>
          </a:prstGeom>
        </p:spPr>
        <p:txBody>
          <a:bodyPr wrap="square" lIns="0" tIns="0" rIns="0" bIns="0" rtlCol="0" anchor="t">
            <a:spAutoFit/>
          </a:bodyPr>
          <a:lstStyle/>
          <a:p>
            <a:pPr>
              <a:buNone/>
            </a:pPr>
            <a:r>
              <a:rPr lang="es-MX" b="1" dirty="0"/>
              <a:t>5. Escalabilidad</a:t>
            </a:r>
          </a:p>
          <a:p>
            <a:pPr>
              <a:buFont typeface="Arial" panose="020B0604020202020204" pitchFamily="34" charset="0"/>
              <a:buChar char="•"/>
            </a:pPr>
            <a:r>
              <a:rPr lang="es-MX" b="1" dirty="0"/>
              <a:t>Escalado horizontal:</a:t>
            </a:r>
            <a:r>
              <a:rPr lang="es-MX" dirty="0"/>
              <a:t> Añadir más instancias según demanda.</a:t>
            </a:r>
          </a:p>
          <a:p>
            <a:pPr>
              <a:buFont typeface="Arial" panose="020B0604020202020204" pitchFamily="34" charset="0"/>
              <a:buChar char="•"/>
            </a:pPr>
            <a:r>
              <a:rPr lang="es-MX" b="1" dirty="0"/>
              <a:t>Microservicios:</a:t>
            </a:r>
            <a:r>
              <a:rPr lang="es-MX" dirty="0"/>
              <a:t> Desacoplamiento para escalar módulos individualmente.</a:t>
            </a:r>
          </a:p>
          <a:p>
            <a:pPr>
              <a:buFont typeface="Arial" panose="020B0604020202020204" pitchFamily="34" charset="0"/>
              <a:buChar char="•"/>
            </a:pPr>
            <a:r>
              <a:rPr lang="es-MX" b="1" dirty="0"/>
              <a:t>Arquitectura basada en eventos:</a:t>
            </a:r>
            <a:r>
              <a:rPr lang="es-MX" dirty="0"/>
              <a:t> Desacoplamiento de flujos (compra → notificación).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1029</TotalTime>
  <Words>3083</Words>
  <Application>Microsoft Office PowerPoint</Application>
  <PresentationFormat>Custom</PresentationFormat>
  <Paragraphs>520</Paragraphs>
  <Slides>22</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Times New Roman</vt:lpstr>
      <vt:lpstr>Glacial Indifference Bold</vt:lpstr>
      <vt:lpstr>Calibri</vt:lpstr>
      <vt:lpstr>Aptos</vt:lpstr>
      <vt:lpstr>Glacial Indifference</vt:lpstr>
      <vt:lpstr>League Spartan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proyecto de negocio formas orgánicas profesional azul y beis</dc:title>
  <cp:lastModifiedBy>Julio Cesar Robles Uribe</cp:lastModifiedBy>
  <cp:revision>124</cp:revision>
  <dcterms:created xsi:type="dcterms:W3CDTF">2006-08-16T00:00:00Z</dcterms:created>
  <dcterms:modified xsi:type="dcterms:W3CDTF">2025-05-29T21:38:32Z</dcterms:modified>
  <dc:identifier>DAGjiftvDWc</dc:identifier>
</cp:coreProperties>
</file>