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4"/>
  </p:notesMasterIdLst>
  <p:sldIdLst>
    <p:sldId id="256" r:id="rId5"/>
    <p:sldId id="259" r:id="rId6"/>
    <p:sldId id="257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725" autoAdjust="0"/>
  </p:normalViewPr>
  <p:slideViewPr>
    <p:cSldViewPr snapToGrid="0">
      <p:cViewPr varScale="1">
        <p:scale>
          <a:sx n="61" d="100"/>
          <a:sy n="61" d="100"/>
        </p:scale>
        <p:origin x="152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6002E-5A81-40BD-BEFD-F9689D96413F}" type="datetimeFigureOut">
              <a:rPr lang="es-CO" smtClean="0"/>
              <a:t>30/04/2025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5459F-923E-4286-8F4B-A34C2CB10C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1300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MX" b="1" dirty="0">
                <a:effectLst/>
              </a:rPr>
              <a:t>Clase Usuario(Emprendedor):</a:t>
            </a:r>
            <a:r>
              <a:rPr lang="es-MX" dirty="0"/>
              <a:t> Clase base que representa a un usuario del sistema, contiene los datos personales y financieros </a:t>
            </a:r>
            <a:r>
              <a:rPr lang="es-MX" dirty="0" err="1"/>
              <a:t>generales.</a:t>
            </a:r>
            <a:r>
              <a:rPr lang="es-MX" dirty="0" err="1">
                <a:effectLst/>
              </a:rPr>
              <a:t>calcularBalance</a:t>
            </a:r>
            <a:r>
              <a:rPr lang="es-MX" dirty="0">
                <a:effectLst/>
              </a:rPr>
              <a:t>: Calcula la diferencia entre ingresos y egresos.</a:t>
            </a:r>
          </a:p>
          <a:p>
            <a:pPr>
              <a:buNone/>
            </a:pPr>
            <a:r>
              <a:rPr lang="es-MX" dirty="0" err="1">
                <a:effectLst/>
              </a:rPr>
              <a:t>actualizarPerfil</a:t>
            </a:r>
            <a:r>
              <a:rPr lang="es-MX" dirty="0">
                <a:effectLst/>
              </a:rPr>
              <a:t>(): Permite editar los datos del usuario.</a:t>
            </a:r>
          </a:p>
          <a:p>
            <a:pPr>
              <a:buNone/>
            </a:pPr>
            <a:br>
              <a:rPr lang="es-MX" dirty="0">
                <a:effectLst/>
              </a:rPr>
            </a:br>
            <a:endParaRPr lang="es-MX" dirty="0">
              <a:effectLst/>
            </a:endParaRPr>
          </a:p>
          <a:p>
            <a:pPr>
              <a:buNone/>
            </a:pPr>
            <a:r>
              <a:rPr lang="es-MX" b="1" dirty="0">
                <a:effectLst/>
              </a:rPr>
              <a:t>Negocio:</a:t>
            </a:r>
            <a:r>
              <a:rPr lang="es-MX" dirty="0">
                <a:effectLst/>
              </a:rPr>
              <a:t> Representa el emprendimiento del usuario: Toma datos adicionales importantes del negocio.</a:t>
            </a:r>
          </a:p>
          <a:p>
            <a:pPr>
              <a:buNone/>
            </a:pPr>
            <a:r>
              <a:rPr lang="es-MX" dirty="0" err="1">
                <a:effectLst/>
              </a:rPr>
              <a:t>registrarNegocio</a:t>
            </a:r>
            <a:r>
              <a:rPr lang="es-MX" dirty="0">
                <a:effectLst/>
              </a:rPr>
              <a:t>: Registra el negocio al usuario.</a:t>
            </a:r>
          </a:p>
          <a:p>
            <a:pPr>
              <a:buNone/>
            </a:pPr>
            <a:br>
              <a:rPr lang="es-MX" dirty="0">
                <a:effectLst/>
              </a:rPr>
            </a:br>
            <a:endParaRPr lang="es-MX" dirty="0">
              <a:effectLst/>
            </a:endParaRPr>
          </a:p>
          <a:p>
            <a:pPr>
              <a:buNone/>
            </a:pPr>
            <a:r>
              <a:rPr lang="es-MX" b="1" dirty="0">
                <a:effectLst/>
              </a:rPr>
              <a:t>Transacción:</a:t>
            </a:r>
            <a:r>
              <a:rPr lang="es-MX" dirty="0">
                <a:effectLst/>
              </a:rPr>
              <a:t> Representa un ingreso o egreso financiero registrado por el usuario.</a:t>
            </a:r>
          </a:p>
          <a:p>
            <a:pPr>
              <a:buNone/>
            </a:pPr>
            <a:r>
              <a:rPr lang="es-MX" dirty="0">
                <a:effectLst/>
              </a:rPr>
              <a:t>registrar(): Guarda una nueva transacción.</a:t>
            </a:r>
          </a:p>
          <a:p>
            <a:pPr>
              <a:buNone/>
            </a:pPr>
            <a:r>
              <a:rPr lang="es-MX" dirty="0">
                <a:effectLst/>
              </a:rPr>
              <a:t>modificar(): Edita una transacción existente.</a:t>
            </a:r>
          </a:p>
          <a:p>
            <a:pPr>
              <a:buNone/>
            </a:pPr>
            <a:r>
              <a:rPr lang="es-MX" dirty="0">
                <a:effectLst/>
              </a:rPr>
              <a:t>eliminar(): Borra una transacción.</a:t>
            </a:r>
          </a:p>
          <a:p>
            <a:pPr>
              <a:buNone/>
            </a:pPr>
            <a:br>
              <a:rPr lang="es-MX" dirty="0">
                <a:effectLst/>
              </a:rPr>
            </a:br>
            <a:endParaRPr lang="es-MX" dirty="0">
              <a:effectLst/>
            </a:endParaRPr>
          </a:p>
          <a:p>
            <a:pPr>
              <a:buNone/>
            </a:pPr>
            <a:r>
              <a:rPr lang="es-MX" b="1" dirty="0">
                <a:effectLst/>
              </a:rPr>
              <a:t>Reporte:</a:t>
            </a:r>
            <a:r>
              <a:rPr lang="es-MX" dirty="0">
                <a:effectLst/>
              </a:rPr>
              <a:t> Genera una visión general de las finanzas del negocio.</a:t>
            </a:r>
          </a:p>
          <a:p>
            <a:pPr>
              <a:buNone/>
            </a:pPr>
            <a:r>
              <a:rPr lang="es-MX" dirty="0" err="1">
                <a:effectLst/>
              </a:rPr>
              <a:t>generarReporte</a:t>
            </a:r>
            <a:r>
              <a:rPr lang="es-MX" dirty="0">
                <a:effectLst/>
              </a:rPr>
              <a:t>(): Construye un resumen financiero con base a los datos del negocio.</a:t>
            </a:r>
          </a:p>
          <a:p>
            <a:pPr>
              <a:buNone/>
            </a:pPr>
            <a:br>
              <a:rPr lang="es-MX" dirty="0">
                <a:effectLst/>
              </a:rPr>
            </a:br>
            <a:endParaRPr lang="es-MX" dirty="0">
              <a:effectLst/>
            </a:endParaRPr>
          </a:p>
          <a:p>
            <a:pPr>
              <a:buNone/>
            </a:pPr>
            <a:r>
              <a:rPr lang="es-MX" b="1" dirty="0" err="1">
                <a:effectLst/>
              </a:rPr>
              <a:t>Recomendacion</a:t>
            </a:r>
            <a:r>
              <a:rPr lang="es-MX" b="1" dirty="0">
                <a:effectLst/>
              </a:rPr>
              <a:t>:</a:t>
            </a:r>
            <a:r>
              <a:rPr lang="es-MX" dirty="0">
                <a:effectLst/>
              </a:rPr>
              <a:t> Representa una sugerencia personalizada por IA.</a:t>
            </a:r>
          </a:p>
          <a:p>
            <a:pPr>
              <a:buNone/>
            </a:pPr>
            <a:br>
              <a:rPr lang="es-MX" dirty="0">
                <a:effectLst/>
              </a:rPr>
            </a:br>
            <a:endParaRPr lang="es-MX" dirty="0">
              <a:effectLst/>
            </a:endParaRPr>
          </a:p>
          <a:p>
            <a:pPr>
              <a:buNone/>
            </a:pPr>
            <a:r>
              <a:rPr lang="es-MX" b="1" dirty="0">
                <a:effectLst/>
              </a:rPr>
              <a:t>Alerta: </a:t>
            </a:r>
            <a:r>
              <a:rPr lang="es-MX" dirty="0">
                <a:effectLst/>
              </a:rPr>
              <a:t>Notificaciones que se generan para advertir al usuario de un riesgo.</a:t>
            </a:r>
          </a:p>
          <a:p>
            <a:pPr>
              <a:buNone/>
            </a:pPr>
            <a:br>
              <a:rPr lang="es-MX" dirty="0">
                <a:effectLst/>
              </a:rPr>
            </a:br>
            <a:endParaRPr lang="es-MX" dirty="0">
              <a:effectLst/>
            </a:endParaRPr>
          </a:p>
          <a:p>
            <a:pPr>
              <a:buNone/>
            </a:pPr>
            <a:r>
              <a:rPr lang="es-MX" b="1" dirty="0" err="1">
                <a:effectLst/>
              </a:rPr>
              <a:t>ServicioIA</a:t>
            </a:r>
            <a:r>
              <a:rPr lang="es-MX" b="1" dirty="0">
                <a:effectLst/>
              </a:rPr>
              <a:t>:</a:t>
            </a:r>
            <a:r>
              <a:rPr lang="es-MX" dirty="0">
                <a:effectLst/>
              </a:rPr>
              <a:t> Componente que encapsula la lógica de IA en el sistema.</a:t>
            </a:r>
          </a:p>
          <a:p>
            <a:pPr>
              <a:buNone/>
            </a:pPr>
            <a:r>
              <a:rPr lang="es-MX" dirty="0" err="1">
                <a:effectLst/>
              </a:rPr>
              <a:t>generarRecomendacion</a:t>
            </a:r>
            <a:r>
              <a:rPr lang="es-MX" dirty="0">
                <a:effectLst/>
              </a:rPr>
              <a:t>(): Genera la recomendación en base a los datos obtenidos.</a:t>
            </a:r>
          </a:p>
          <a:p>
            <a:pPr>
              <a:buNone/>
            </a:pPr>
            <a:r>
              <a:rPr lang="es-MX" dirty="0" err="1">
                <a:effectLst/>
              </a:rPr>
              <a:t>enviarRecomendacion</a:t>
            </a:r>
            <a:r>
              <a:rPr lang="es-MX" dirty="0">
                <a:effectLst/>
              </a:rPr>
              <a:t>(): Envía para recomendación al negocio del usuario.</a:t>
            </a:r>
          </a:p>
          <a:p>
            <a:pPr>
              <a:buNone/>
            </a:pPr>
            <a:r>
              <a:rPr lang="es-MX" dirty="0" err="1">
                <a:effectLst/>
              </a:rPr>
              <a:t>predecirFlujoCaja</a:t>
            </a:r>
            <a:r>
              <a:rPr lang="es-MX" dirty="0">
                <a:effectLst/>
              </a:rPr>
              <a:t>(): Realiza la predicción del flujo de caja.</a:t>
            </a:r>
          </a:p>
          <a:p>
            <a:pPr>
              <a:buNone/>
            </a:pPr>
            <a:r>
              <a:rPr lang="es-MX" dirty="0" err="1">
                <a:effectLst/>
              </a:rPr>
              <a:t>enviarPredicciondeFlujodeCaja</a:t>
            </a:r>
            <a:r>
              <a:rPr lang="es-MX" dirty="0">
                <a:effectLst/>
              </a:rPr>
              <a:t>(): Envía la predicción (al reporte)</a:t>
            </a:r>
          </a:p>
          <a:p>
            <a:pPr>
              <a:buNone/>
            </a:pPr>
            <a:r>
              <a:rPr lang="es-MX" dirty="0" err="1">
                <a:effectLst/>
              </a:rPr>
              <a:t>generarAlerta</a:t>
            </a:r>
            <a:r>
              <a:rPr lang="es-MX" dirty="0">
                <a:effectLst/>
              </a:rPr>
              <a:t>(): Genera la alerta en base a los datos obtenidos.</a:t>
            </a:r>
          </a:p>
          <a:p>
            <a:pPr>
              <a:buNone/>
            </a:pPr>
            <a:r>
              <a:rPr lang="es-MX" dirty="0" err="1">
                <a:effectLst/>
              </a:rPr>
              <a:t>enviarAlerta</a:t>
            </a:r>
            <a:r>
              <a:rPr lang="es-MX" dirty="0">
                <a:effectLst/>
              </a:rPr>
              <a:t>(): </a:t>
            </a:r>
            <a:r>
              <a:rPr lang="es-MX" dirty="0" err="1">
                <a:effectLst/>
              </a:rPr>
              <a:t>Envia</a:t>
            </a:r>
            <a:r>
              <a:rPr lang="es-MX" dirty="0">
                <a:effectLst/>
              </a:rPr>
              <a:t> la alerta al negocio del usuario.</a:t>
            </a:r>
          </a:p>
          <a:p>
            <a:pPr>
              <a:buNone/>
            </a:pPr>
            <a:r>
              <a:rPr lang="es-MX" dirty="0" err="1">
                <a:effectLst/>
              </a:rPr>
              <a:t>procesarTransacciones</a:t>
            </a:r>
            <a:r>
              <a:rPr lang="es-MX" dirty="0">
                <a:effectLst/>
              </a:rPr>
              <a:t>(): Procesa y guarda las transacciones realizadas.</a:t>
            </a:r>
          </a:p>
          <a:p>
            <a:pPr>
              <a:buNone/>
            </a:pPr>
            <a:r>
              <a:rPr lang="es-MX" dirty="0" err="1">
                <a:effectLst/>
              </a:rPr>
              <a:t>enviarHistorialTransaccionesProcesadas</a:t>
            </a:r>
            <a:r>
              <a:rPr lang="es-MX" dirty="0">
                <a:effectLst/>
              </a:rPr>
              <a:t>(): Envía el historial de transacciones que ya han sido procesadas (al reporte)</a:t>
            </a:r>
          </a:p>
          <a:p>
            <a:pPr>
              <a:buNone/>
            </a:pPr>
            <a:br>
              <a:rPr lang="es-MX" dirty="0">
                <a:effectLst/>
              </a:rPr>
            </a:br>
            <a:endParaRPr lang="es-MX" dirty="0">
              <a:effectLst/>
            </a:endParaRPr>
          </a:p>
          <a:p>
            <a:pPr>
              <a:buNone/>
            </a:pPr>
            <a:br>
              <a:rPr lang="es-MX" dirty="0">
                <a:effectLst/>
              </a:rPr>
            </a:br>
            <a:br>
              <a:rPr lang="es-MX" dirty="0">
                <a:effectLst/>
              </a:rPr>
            </a:b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5459F-923E-4286-8F4B-A34C2CB10CB9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8114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DA127-FC4A-E924-A13B-B73A00B7C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3746D59-684E-7B47-F9AC-D704DF1095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F83E57F-DADF-589C-A6BE-85A4BEBA6B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br>
              <a:rPr lang="es-MX" dirty="0">
                <a:effectLst/>
              </a:rPr>
            </a:br>
            <a:endParaRPr lang="es-MX" dirty="0">
              <a:effectLst/>
            </a:endParaRPr>
          </a:p>
          <a:p>
            <a:pPr>
              <a:buNone/>
            </a:pPr>
            <a:br>
              <a:rPr lang="es-MX" dirty="0">
                <a:effectLst/>
              </a:rPr>
            </a:br>
            <a:br>
              <a:rPr lang="es-MX" dirty="0">
                <a:effectLst/>
              </a:rPr>
            </a:br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53351F-A0CB-AEF4-141E-B6735ED6CB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5459F-923E-4286-8F4B-A34C2CB10CB9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7144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4DB89-5698-8D8F-C8EC-CE681852D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F040F3C-6257-97EF-65E5-3586595886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1667990-725E-8953-6590-D2DA9BF2FC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br>
              <a:rPr lang="es-MX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</a:br>
            <a:r>
              <a:rPr lang="es-MX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Carril 1: Usuario (Emprendedor)</a:t>
            </a:r>
            <a:endParaRPr lang="es-MX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>
              <a:buNone/>
            </a:pPr>
            <a:r>
              <a:rPr lang="es-MX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Accede a la App desde un smartphone</a:t>
            </a:r>
            <a:endParaRPr lang="es-MX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>
              <a:buNone/>
            </a:pPr>
            <a:r>
              <a:rPr lang="es-MX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El emprendedor abre la aplicación desde su dispositivo móvil.</a:t>
            </a:r>
          </a:p>
          <a:p>
            <a:pPr algn="l">
              <a:buNone/>
            </a:pPr>
            <a:br>
              <a:rPr lang="es-MX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</a:br>
            <a:endParaRPr lang="es-MX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>
              <a:buNone/>
            </a:pPr>
            <a:r>
              <a:rPr lang="es-MX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Inicia sesión en la app</a:t>
            </a:r>
            <a:endParaRPr lang="es-MX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>
              <a:buNone/>
            </a:pPr>
            <a:r>
              <a:rPr lang="es-MX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Introduce sus credenciales de acceso.</a:t>
            </a:r>
          </a:p>
          <a:p>
            <a:pPr algn="l">
              <a:buNone/>
            </a:pPr>
            <a:br>
              <a:rPr lang="es-MX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</a:br>
            <a:endParaRPr lang="es-MX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>
              <a:buNone/>
            </a:pPr>
            <a:r>
              <a:rPr lang="es-MX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¿Inicio de sesión exitoso?</a:t>
            </a:r>
            <a:endParaRPr lang="es-MX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>
              <a:buNone/>
            </a:pPr>
            <a:r>
              <a:rPr lang="es-MX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Sí: Continúa al paso 4.</a:t>
            </a:r>
          </a:p>
          <a:p>
            <a:pPr algn="l">
              <a:buNone/>
            </a:pPr>
            <a:r>
              <a:rPr lang="es-MX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No: Vuelve al inicio de sesión (paso 2).</a:t>
            </a:r>
          </a:p>
          <a:p>
            <a:pPr algn="l">
              <a:buNone/>
            </a:pPr>
            <a:br>
              <a:rPr lang="es-MX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</a:br>
            <a:endParaRPr lang="es-MX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>
              <a:buNone/>
            </a:pPr>
            <a:r>
              <a:rPr lang="es-MX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El usuario ingresa al panel financiero</a:t>
            </a:r>
            <a:endParaRPr lang="es-MX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>
              <a:buNone/>
            </a:pPr>
            <a:r>
              <a:rPr lang="es-MX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Visualiza la interfaz principal con información financiera.</a:t>
            </a:r>
          </a:p>
          <a:p>
            <a:pPr algn="l">
              <a:buNone/>
            </a:pPr>
            <a:br>
              <a:rPr lang="es-MX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</a:br>
            <a:endParaRPr lang="es-MX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>
              <a:buNone/>
            </a:pPr>
            <a:r>
              <a:rPr lang="es-MX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¿El usuario consulta el panel financiero con todos los datos?</a:t>
            </a:r>
            <a:endParaRPr lang="es-MX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>
              <a:buNone/>
            </a:pPr>
            <a:r>
              <a:rPr lang="es-MX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Verifica si hay datos mostrados correctamente.</a:t>
            </a:r>
          </a:p>
          <a:p>
            <a:pPr algn="l">
              <a:buNone/>
            </a:pPr>
            <a:br>
              <a:rPr lang="es-MX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</a:br>
            <a:endParaRPr lang="es-MX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>
              <a:buNone/>
            </a:pPr>
            <a:r>
              <a:rPr lang="es-MX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¿El usuario realiza una nueva transacción?</a:t>
            </a:r>
            <a:endParaRPr lang="es-MX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>
              <a:buNone/>
            </a:pPr>
            <a:r>
              <a:rPr lang="es-MX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Sí: Se envían nuevas transacciones (ver paso 17).</a:t>
            </a:r>
          </a:p>
          <a:p>
            <a:pPr algn="l">
              <a:buNone/>
            </a:pPr>
            <a:r>
              <a:rPr lang="es-MX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No: Finaliza el flujo visualizando el panel actualizado (paso 18).</a:t>
            </a:r>
          </a:p>
          <a:p>
            <a:pPr algn="l">
              <a:buNone/>
            </a:pPr>
            <a:br>
              <a:rPr lang="es-MX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</a:br>
            <a:endParaRPr lang="es-MX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>
              <a:buNone/>
            </a:pPr>
            <a:r>
              <a:rPr lang="es-MX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(FIN)</a:t>
            </a:r>
            <a:endParaRPr lang="es-MX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>
              <a:buNone/>
            </a:pPr>
            <a:r>
              <a:rPr lang="es-MX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El usuario finaliza viendo el panel con toda la información actualizada.</a:t>
            </a:r>
          </a:p>
          <a:p>
            <a:pPr algn="l">
              <a:buNone/>
            </a:pPr>
            <a:br>
              <a:rPr lang="es-MX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</a:br>
            <a:endParaRPr lang="es-MX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>
              <a:buNone/>
            </a:pPr>
            <a:r>
              <a:rPr lang="es-MX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Carril 2: Aplicación (Móvil)</a:t>
            </a:r>
            <a:endParaRPr lang="es-MX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>
              <a:buNone/>
            </a:pPr>
            <a:r>
              <a:rPr lang="es-MX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La aplicación solicita al sistema los datos recientes del negocio</a:t>
            </a:r>
            <a:endParaRPr lang="es-MX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>
              <a:buNone/>
            </a:pPr>
            <a:r>
              <a:rPr lang="es-MX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Pide al servidor las transacciones, reportes, alertas y recomendaciones.</a:t>
            </a:r>
          </a:p>
          <a:p>
            <a:pPr algn="l">
              <a:buNone/>
            </a:pPr>
            <a:br>
              <a:rPr lang="es-MX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</a:br>
            <a:endParaRPr lang="es-MX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>
              <a:buNone/>
            </a:pPr>
            <a:r>
              <a:rPr lang="es-MX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La aplicación envía nuevas transacciones (si el usuario realiza una)</a:t>
            </a:r>
            <a:endParaRPr lang="es-MX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>
              <a:buNone/>
            </a:pPr>
            <a:r>
              <a:rPr lang="es-MX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Envia</a:t>
            </a:r>
            <a:r>
              <a:rPr lang="es-MX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los datos financieros recién ingresados por el usuario al </a:t>
            </a:r>
            <a:r>
              <a:rPr lang="es-MX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backend</a:t>
            </a:r>
            <a:r>
              <a:rPr lang="es-MX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</a:t>
            </a:r>
          </a:p>
          <a:p>
            <a:pPr algn="l">
              <a:buNone/>
            </a:pPr>
            <a:br>
              <a:rPr lang="es-MX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</a:br>
            <a:endParaRPr lang="es-MX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>
              <a:buNone/>
            </a:pPr>
            <a:r>
              <a:rPr lang="es-MX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La aplicación recibe los nuevos datos</a:t>
            </a:r>
            <a:endParaRPr lang="es-MX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>
              <a:buNone/>
            </a:pPr>
            <a:r>
              <a:rPr lang="es-MX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Muestra al usuario las nuevas recomendaciones, reportes y alertas generadas.</a:t>
            </a:r>
          </a:p>
          <a:p>
            <a:pPr algn="l">
              <a:buNone/>
            </a:pPr>
            <a:br>
              <a:rPr lang="es-MX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</a:br>
            <a:endParaRPr lang="es-MX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>
              <a:buNone/>
            </a:pPr>
            <a:r>
              <a:rPr lang="es-MX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Carril 3: Servidor de la App (Back-</a:t>
            </a:r>
            <a:r>
              <a:rPr lang="es-MX" b="1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End</a:t>
            </a:r>
            <a:r>
              <a:rPr lang="es-MX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)</a:t>
            </a:r>
            <a:endParaRPr lang="es-MX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>
              <a:buNone/>
            </a:pPr>
            <a:r>
              <a:rPr lang="es-MX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El sistema recopila todos los datos del negocio</a:t>
            </a:r>
            <a:endParaRPr lang="es-MX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>
              <a:buNone/>
            </a:pPr>
            <a:r>
              <a:rPr lang="es-MX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Consulta base de datos para obtener las transacciones, reportes y más.</a:t>
            </a:r>
          </a:p>
          <a:p>
            <a:pPr algn="l">
              <a:buNone/>
            </a:pPr>
            <a:br>
              <a:rPr lang="es-MX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</a:br>
            <a:endParaRPr lang="es-MX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>
              <a:buNone/>
            </a:pPr>
            <a:r>
              <a:rPr lang="es-MX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El sistema procesa los datos y verifica si hay nuevos</a:t>
            </a:r>
            <a:endParaRPr lang="es-MX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>
              <a:buNone/>
            </a:pPr>
            <a:r>
              <a:rPr lang="es-MX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Compara la información actual con lo ya existente.</a:t>
            </a:r>
          </a:p>
          <a:p>
            <a:pPr algn="l">
              <a:buNone/>
            </a:pPr>
            <a:br>
              <a:rPr lang="es-MX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</a:br>
            <a:endParaRPr lang="es-MX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>
              <a:buNone/>
            </a:pPr>
            <a:r>
              <a:rPr lang="es-MX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¿Hay datos nuevos?</a:t>
            </a:r>
            <a:endParaRPr lang="es-MX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>
              <a:buNone/>
            </a:pPr>
            <a:r>
              <a:rPr lang="es-MX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Sí: Pasa al análisis por IA (paso 14).</a:t>
            </a:r>
          </a:p>
          <a:p>
            <a:pPr algn="l">
              <a:buNone/>
            </a:pPr>
            <a:r>
              <a:rPr lang="es-MX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No: Muestra al usuario la información ya disponible (paso 15).</a:t>
            </a:r>
          </a:p>
          <a:p>
            <a:pPr algn="l">
              <a:buNone/>
            </a:pPr>
            <a:br>
              <a:rPr lang="es-MX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</a:br>
            <a:endParaRPr lang="es-MX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>
              <a:buNone/>
            </a:pPr>
            <a:r>
              <a:rPr lang="es-MX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El sistema envía los datos al </a:t>
            </a:r>
            <a:r>
              <a:rPr lang="es-MX" b="1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ServicioIA</a:t>
            </a:r>
            <a:endParaRPr lang="es-MX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>
              <a:buNone/>
            </a:pPr>
            <a:r>
              <a:rPr lang="es-MX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Transfiere la información a la inteligencia artificial.</a:t>
            </a:r>
          </a:p>
          <a:p>
            <a:pPr algn="l">
              <a:buNone/>
            </a:pPr>
            <a:br>
              <a:rPr lang="es-MX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</a:br>
            <a:endParaRPr lang="es-MX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>
              <a:buNone/>
            </a:pPr>
            <a:r>
              <a:rPr lang="es-MX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El sistema visualiza los datos disponibles</a:t>
            </a:r>
            <a:endParaRPr lang="es-MX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>
              <a:buNone/>
            </a:pPr>
            <a:r>
              <a:rPr lang="es-MX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En caso de no haber cambios, se muestran los datos ya guardados.</a:t>
            </a:r>
          </a:p>
          <a:p>
            <a:pPr algn="l">
              <a:buNone/>
            </a:pPr>
            <a:br>
              <a:rPr lang="es-MX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</a:br>
            <a:endParaRPr lang="es-MX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>
              <a:buNone/>
            </a:pPr>
            <a:r>
              <a:rPr lang="es-MX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El sistema procesa los datos (recibidos del </a:t>
            </a:r>
            <a:r>
              <a:rPr lang="es-MX" b="1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ServicioIA</a:t>
            </a:r>
            <a:r>
              <a:rPr lang="es-MX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)</a:t>
            </a:r>
            <a:endParaRPr lang="es-MX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>
              <a:buNone/>
            </a:pPr>
            <a:r>
              <a:rPr lang="es-MX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Da formato a los resultados que devuelve la IA.</a:t>
            </a:r>
          </a:p>
          <a:p>
            <a:pPr algn="l">
              <a:buNone/>
            </a:pPr>
            <a:br>
              <a:rPr lang="es-MX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</a:br>
            <a:endParaRPr lang="es-MX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>
              <a:buNone/>
            </a:pPr>
            <a:r>
              <a:rPr lang="es-MX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El sistema crea un nuevo reporte financiero</a:t>
            </a:r>
            <a:endParaRPr lang="es-MX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>
              <a:buNone/>
            </a:pPr>
            <a:r>
              <a:rPr lang="es-MX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Resume los análisis en reportes financieros personalizados.</a:t>
            </a:r>
          </a:p>
          <a:p>
            <a:pPr algn="l">
              <a:buNone/>
            </a:pPr>
            <a:br>
              <a:rPr lang="es-MX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</a:br>
            <a:endParaRPr lang="es-MX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>
              <a:buNone/>
            </a:pPr>
            <a:r>
              <a:rPr lang="es-MX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El sistema envía recomendaciones, alertas y el reporte financiero</a:t>
            </a:r>
            <a:endParaRPr lang="es-MX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>
              <a:buNone/>
            </a:pPr>
            <a:r>
              <a:rPr lang="es-MX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Manda esta información de vuelta a la app móvil.</a:t>
            </a:r>
          </a:p>
          <a:p>
            <a:pPr algn="l">
              <a:buNone/>
            </a:pPr>
            <a:br>
              <a:rPr lang="es-MX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</a:br>
            <a:endParaRPr lang="es-MX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>
              <a:buNone/>
            </a:pPr>
            <a:r>
              <a:rPr lang="es-MX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Carril 4: </a:t>
            </a:r>
            <a:r>
              <a:rPr lang="es-MX" b="1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ServicioIA</a:t>
            </a:r>
            <a:endParaRPr lang="es-MX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>
              <a:buNone/>
            </a:pPr>
            <a:r>
              <a:rPr lang="es-MX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El </a:t>
            </a:r>
            <a:r>
              <a:rPr lang="es-MX" b="1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ServicioIA</a:t>
            </a:r>
            <a:r>
              <a:rPr lang="es-MX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analiza los datos</a:t>
            </a:r>
            <a:endParaRPr lang="es-MX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>
              <a:buNone/>
            </a:pPr>
            <a:r>
              <a:rPr lang="es-MX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Examina las transacciones, gastos, ingresos, etc.</a:t>
            </a:r>
          </a:p>
          <a:p>
            <a:pPr algn="l">
              <a:buNone/>
            </a:pPr>
            <a:br>
              <a:rPr lang="es-MX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</a:br>
            <a:endParaRPr lang="es-MX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>
              <a:buNone/>
            </a:pPr>
            <a:r>
              <a:rPr lang="es-MX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Procesa los datos y genera alertas y recomendaciones</a:t>
            </a:r>
            <a:endParaRPr lang="es-MX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/>
            <a:r>
              <a:rPr lang="es-MX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Genera sugerencias de ahorro, mejoras y alertas automáticas.</a:t>
            </a:r>
          </a:p>
          <a:p>
            <a:pPr>
              <a:buNone/>
            </a:pPr>
            <a:br>
              <a:rPr lang="es-MX" dirty="0">
                <a:effectLst/>
              </a:rPr>
            </a:br>
            <a:endParaRPr lang="es-MX" dirty="0">
              <a:effectLst/>
            </a:endParaRPr>
          </a:p>
          <a:p>
            <a:pPr>
              <a:buNone/>
            </a:pPr>
            <a:br>
              <a:rPr lang="es-MX" dirty="0">
                <a:effectLst/>
              </a:rPr>
            </a:br>
            <a:br>
              <a:rPr lang="es-MX" dirty="0">
                <a:effectLst/>
              </a:rPr>
            </a:br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31E7BF7-1747-FA06-2B56-44CE7A37C4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5459F-923E-4286-8F4B-A34C2CB10CB9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1061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EF76F-6D35-0054-5F76-744C0E62A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5A9F552-1C06-EB62-C001-3483138D8F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FE64F05-5D57-5D08-945F-7854166F0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br>
              <a:rPr lang="es-MX" dirty="0">
                <a:effectLst/>
              </a:rPr>
            </a:br>
            <a:endParaRPr lang="es-MX" dirty="0">
              <a:effectLst/>
            </a:endParaRPr>
          </a:p>
          <a:p>
            <a:pPr>
              <a:buNone/>
            </a:pPr>
            <a:br>
              <a:rPr lang="es-MX" dirty="0">
                <a:effectLst/>
              </a:rPr>
            </a:br>
            <a:br>
              <a:rPr lang="es-MX" dirty="0">
                <a:effectLst/>
              </a:rPr>
            </a:br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746DCF-7AEC-9C3F-D4D5-B6D7E86AD3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5459F-923E-4286-8F4B-A34C2CB10CB9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5180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E78AB-C766-8E05-4F60-97AABA5F8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4BD1F1A-A00B-A1B1-FC45-BF979D2FB8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7F4BA03-87B2-4C15-DF7D-B97529E327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br>
              <a:rPr lang="es-MX" b="1" dirty="0">
                <a:effectLst/>
              </a:rPr>
            </a:br>
            <a:r>
              <a:rPr lang="es-MX" b="1" dirty="0">
                <a:effectLst/>
              </a:rPr>
              <a:t>1. App Cliente</a:t>
            </a:r>
            <a:endParaRPr lang="es-MX" dirty="0">
              <a:effectLst/>
            </a:endParaRPr>
          </a:p>
          <a:p>
            <a:pPr>
              <a:buNone/>
            </a:pPr>
            <a:br>
              <a:rPr lang="es-MX" b="1" dirty="0">
                <a:effectLst/>
              </a:rPr>
            </a:br>
            <a:endParaRPr lang="es-MX" dirty="0">
              <a:effectLst/>
            </a:endParaRPr>
          </a:p>
          <a:p>
            <a:pPr>
              <a:buNone/>
            </a:pPr>
            <a:r>
              <a:rPr lang="es-MX" dirty="0">
                <a:effectLst/>
              </a:rPr>
              <a:t>Esta es la aplicación que usan los emprendedores para interactuar con su negocio.</a:t>
            </a:r>
          </a:p>
          <a:p>
            <a:pPr>
              <a:buNone/>
            </a:pPr>
            <a:br>
              <a:rPr lang="es-MX" dirty="0">
                <a:effectLst/>
              </a:rPr>
            </a:br>
            <a:endParaRPr lang="es-MX" dirty="0">
              <a:effectLst/>
            </a:endParaRPr>
          </a:p>
          <a:p>
            <a:pPr>
              <a:buNone/>
            </a:pPr>
            <a:r>
              <a:rPr lang="es-MX" b="1" dirty="0">
                <a:effectLst/>
              </a:rPr>
              <a:t>Componentes:</a:t>
            </a:r>
            <a:endParaRPr lang="es-MX" dirty="0">
              <a:effectLst/>
            </a:endParaRPr>
          </a:p>
          <a:p>
            <a:pPr>
              <a:buNone/>
            </a:pPr>
            <a:r>
              <a:rPr lang="es-MX" b="1" dirty="0">
                <a:effectLst/>
              </a:rPr>
              <a:t>Pantalla Registro:</a:t>
            </a:r>
            <a:r>
              <a:rPr lang="es-MX" dirty="0">
                <a:effectLst/>
              </a:rPr>
              <a:t> Permite al emprendedor crear una cuenta y autenticarse.</a:t>
            </a:r>
          </a:p>
          <a:p>
            <a:pPr>
              <a:buNone/>
            </a:pPr>
            <a:br>
              <a:rPr lang="es-MX" dirty="0">
                <a:effectLst/>
              </a:rPr>
            </a:br>
            <a:endParaRPr lang="es-MX" dirty="0">
              <a:effectLst/>
            </a:endParaRPr>
          </a:p>
          <a:p>
            <a:pPr>
              <a:buNone/>
            </a:pPr>
            <a:r>
              <a:rPr lang="es-MX" b="1" dirty="0">
                <a:effectLst/>
              </a:rPr>
              <a:t>Pantalla Negocio:</a:t>
            </a:r>
            <a:r>
              <a:rPr lang="es-MX" dirty="0">
                <a:effectLst/>
              </a:rPr>
              <a:t> Muestra los datos de su(s) negocio(s), como nombre, rubro, etc.</a:t>
            </a:r>
          </a:p>
          <a:p>
            <a:pPr>
              <a:buNone/>
            </a:pPr>
            <a:br>
              <a:rPr lang="es-MX" dirty="0">
                <a:effectLst/>
              </a:rPr>
            </a:br>
            <a:endParaRPr lang="es-MX" dirty="0">
              <a:effectLst/>
            </a:endParaRPr>
          </a:p>
          <a:p>
            <a:pPr>
              <a:buNone/>
            </a:pPr>
            <a:r>
              <a:rPr lang="es-MX" b="1" dirty="0">
                <a:effectLst/>
              </a:rPr>
              <a:t>Pantalla Transacciones: </a:t>
            </a:r>
            <a:r>
              <a:rPr lang="es-MX" dirty="0">
                <a:effectLst/>
              </a:rPr>
              <a:t>Permite registrar ingresos y egresos del negocio.</a:t>
            </a:r>
          </a:p>
          <a:p>
            <a:pPr>
              <a:buNone/>
            </a:pPr>
            <a:br>
              <a:rPr lang="es-MX" dirty="0">
                <a:effectLst/>
              </a:rPr>
            </a:br>
            <a:endParaRPr lang="es-MX" dirty="0">
              <a:effectLst/>
            </a:endParaRPr>
          </a:p>
          <a:p>
            <a:pPr>
              <a:buNone/>
            </a:pPr>
            <a:r>
              <a:rPr lang="es-MX" b="1" dirty="0">
                <a:effectLst/>
              </a:rPr>
              <a:t>Pantalla Recomendaciones:</a:t>
            </a:r>
            <a:r>
              <a:rPr lang="es-MX" dirty="0">
                <a:effectLst/>
              </a:rPr>
              <a:t> Muestra sugerencias generadas por la IA para mejorar la salud financiera del negocio.</a:t>
            </a:r>
          </a:p>
          <a:p>
            <a:pPr>
              <a:buNone/>
            </a:pPr>
            <a:br>
              <a:rPr lang="es-MX" dirty="0">
                <a:effectLst/>
              </a:rPr>
            </a:br>
            <a:endParaRPr lang="es-MX" dirty="0">
              <a:effectLst/>
            </a:endParaRPr>
          </a:p>
          <a:p>
            <a:pPr>
              <a:buNone/>
            </a:pPr>
            <a:r>
              <a:rPr lang="es-MX" b="1" dirty="0">
                <a:effectLst/>
              </a:rPr>
              <a:t>Pantalla Alertas: </a:t>
            </a:r>
            <a:r>
              <a:rPr lang="es-MX" dirty="0">
                <a:effectLst/>
              </a:rPr>
              <a:t>Muestra advertencias importantes (por ejemplo, gastos excesivos, ingresos bajos, etc.).</a:t>
            </a:r>
          </a:p>
          <a:p>
            <a:pPr>
              <a:buNone/>
            </a:pPr>
            <a:br>
              <a:rPr lang="es-MX" dirty="0">
                <a:effectLst/>
              </a:rPr>
            </a:br>
            <a:endParaRPr lang="es-MX" dirty="0">
              <a:effectLst/>
            </a:endParaRPr>
          </a:p>
          <a:p>
            <a:pPr>
              <a:buNone/>
            </a:pPr>
            <a:r>
              <a:rPr lang="es-MX" b="1" dirty="0">
                <a:effectLst/>
              </a:rPr>
              <a:t>Pantalla Reportes:</a:t>
            </a:r>
            <a:r>
              <a:rPr lang="es-MX" dirty="0">
                <a:effectLst/>
              </a:rPr>
              <a:t> Presenta reportes visuales con gráficos y resúmenes de actividad del negocio.</a:t>
            </a:r>
          </a:p>
          <a:p>
            <a:pPr>
              <a:buNone/>
            </a:pPr>
            <a:br>
              <a:rPr lang="es-MX" dirty="0">
                <a:effectLst/>
              </a:rPr>
            </a:br>
            <a:endParaRPr lang="es-MX" dirty="0">
              <a:effectLst/>
            </a:endParaRPr>
          </a:p>
          <a:p>
            <a:pPr>
              <a:buNone/>
            </a:pPr>
            <a:r>
              <a:rPr lang="es-MX" b="1" dirty="0">
                <a:effectLst/>
              </a:rPr>
              <a:t>Pantalla Opciones de Usuario: </a:t>
            </a:r>
            <a:r>
              <a:rPr lang="es-MX" dirty="0">
                <a:effectLst/>
              </a:rPr>
              <a:t>Permite al emprendedor ver sus datos de usuario y cambiarlos.</a:t>
            </a:r>
          </a:p>
          <a:p>
            <a:pPr>
              <a:buNone/>
            </a:pPr>
            <a:br>
              <a:rPr lang="es-MX" dirty="0">
                <a:effectLst/>
              </a:rPr>
            </a:br>
            <a:endParaRPr lang="es-MX" dirty="0">
              <a:effectLst/>
            </a:endParaRPr>
          </a:p>
          <a:p>
            <a:pPr>
              <a:buNone/>
            </a:pPr>
            <a:r>
              <a:rPr lang="es-MX" b="1" dirty="0">
                <a:effectLst/>
              </a:rPr>
              <a:t>2. </a:t>
            </a:r>
            <a:r>
              <a:rPr lang="es-MX" b="1" dirty="0" err="1">
                <a:effectLst/>
              </a:rPr>
              <a:t>Backend</a:t>
            </a:r>
            <a:r>
              <a:rPr lang="es-MX" b="1" dirty="0">
                <a:effectLst/>
              </a:rPr>
              <a:t> </a:t>
            </a:r>
            <a:endParaRPr lang="es-MX" dirty="0">
              <a:effectLst/>
            </a:endParaRPr>
          </a:p>
          <a:p>
            <a:pPr>
              <a:buNone/>
            </a:pPr>
            <a:br>
              <a:rPr lang="es-MX" b="1" dirty="0">
                <a:effectLst/>
              </a:rPr>
            </a:br>
            <a:endParaRPr lang="es-MX" dirty="0">
              <a:effectLst/>
            </a:endParaRPr>
          </a:p>
          <a:p>
            <a:pPr>
              <a:buNone/>
            </a:pPr>
            <a:r>
              <a:rPr lang="es-MX" dirty="0">
                <a:effectLst/>
              </a:rPr>
              <a:t>El </a:t>
            </a:r>
            <a:r>
              <a:rPr lang="es-MX" dirty="0" err="1">
                <a:effectLst/>
              </a:rPr>
              <a:t>backend</a:t>
            </a:r>
            <a:r>
              <a:rPr lang="es-MX" dirty="0">
                <a:effectLst/>
              </a:rPr>
              <a:t> se encarga de gestionar toda la lógica de negocio, almacenamiento y procesamiento.</a:t>
            </a:r>
          </a:p>
          <a:p>
            <a:pPr>
              <a:buNone/>
            </a:pPr>
            <a:br>
              <a:rPr lang="es-MX" dirty="0">
                <a:effectLst/>
              </a:rPr>
            </a:br>
            <a:endParaRPr lang="es-MX" dirty="0">
              <a:effectLst/>
            </a:endParaRPr>
          </a:p>
          <a:p>
            <a:pPr>
              <a:buNone/>
            </a:pPr>
            <a:r>
              <a:rPr lang="es-MX" b="1" dirty="0">
                <a:effectLst/>
              </a:rPr>
              <a:t>Componentes:</a:t>
            </a:r>
            <a:endParaRPr lang="es-MX" dirty="0">
              <a:effectLst/>
            </a:endParaRPr>
          </a:p>
          <a:p>
            <a:pPr>
              <a:buNone/>
            </a:pPr>
            <a:r>
              <a:rPr lang="es-MX" b="1" dirty="0">
                <a:effectLst/>
              </a:rPr>
              <a:t>API Usuarios:</a:t>
            </a:r>
            <a:r>
              <a:rPr lang="es-MX" dirty="0">
                <a:effectLst/>
              </a:rPr>
              <a:t> Permite registrar, autenticar y consultar los datos del usuario (emprendedor).</a:t>
            </a:r>
          </a:p>
          <a:p>
            <a:pPr>
              <a:buNone/>
            </a:pPr>
            <a:br>
              <a:rPr lang="es-MX" dirty="0">
                <a:effectLst/>
              </a:rPr>
            </a:br>
            <a:endParaRPr lang="es-MX" dirty="0">
              <a:effectLst/>
            </a:endParaRPr>
          </a:p>
          <a:p>
            <a:pPr>
              <a:buNone/>
            </a:pPr>
            <a:r>
              <a:rPr lang="es-MX" b="1" dirty="0">
                <a:effectLst/>
              </a:rPr>
              <a:t>API Negocios:</a:t>
            </a:r>
            <a:r>
              <a:rPr lang="es-MX" dirty="0">
                <a:effectLst/>
              </a:rPr>
              <a:t> CRUD para los negocios registrados por cada usuario.</a:t>
            </a:r>
          </a:p>
          <a:p>
            <a:pPr>
              <a:buNone/>
            </a:pPr>
            <a:br>
              <a:rPr lang="es-MX" dirty="0">
                <a:effectLst/>
              </a:rPr>
            </a:br>
            <a:endParaRPr lang="es-MX" dirty="0">
              <a:effectLst/>
            </a:endParaRPr>
          </a:p>
          <a:p>
            <a:pPr>
              <a:buNone/>
            </a:pPr>
            <a:r>
              <a:rPr lang="es-MX" b="1" dirty="0">
                <a:effectLst/>
              </a:rPr>
              <a:t>API Transacciones:</a:t>
            </a:r>
            <a:r>
              <a:rPr lang="es-MX" dirty="0">
                <a:effectLst/>
              </a:rPr>
              <a:t> Permite registrar ingresos y egresos, y consultar el historial y </a:t>
            </a:r>
            <a:r>
              <a:rPr lang="es-MX" dirty="0" err="1">
                <a:effectLst/>
              </a:rPr>
              <a:t>envia</a:t>
            </a:r>
            <a:r>
              <a:rPr lang="es-MX" dirty="0">
                <a:effectLst/>
              </a:rPr>
              <a:t> las transacciones a la IA para su análisis.</a:t>
            </a:r>
          </a:p>
          <a:p>
            <a:pPr>
              <a:buNone/>
            </a:pPr>
            <a:br>
              <a:rPr lang="es-MX" dirty="0">
                <a:effectLst/>
              </a:rPr>
            </a:br>
            <a:endParaRPr lang="es-MX" dirty="0">
              <a:effectLst/>
            </a:endParaRPr>
          </a:p>
          <a:p>
            <a:pPr>
              <a:buNone/>
            </a:pPr>
            <a:r>
              <a:rPr lang="es-MX" b="1" dirty="0">
                <a:effectLst/>
              </a:rPr>
              <a:t>API Recomendaciones:</a:t>
            </a:r>
            <a:r>
              <a:rPr lang="es-MX" dirty="0">
                <a:effectLst/>
              </a:rPr>
              <a:t> Expone las recomendaciones generadas por la IA para que el cliente las visualice.</a:t>
            </a:r>
          </a:p>
          <a:p>
            <a:pPr>
              <a:buNone/>
            </a:pPr>
            <a:br>
              <a:rPr lang="es-MX" dirty="0">
                <a:effectLst/>
              </a:rPr>
            </a:br>
            <a:endParaRPr lang="es-MX" dirty="0">
              <a:effectLst/>
            </a:endParaRPr>
          </a:p>
          <a:p>
            <a:pPr>
              <a:buNone/>
            </a:pPr>
            <a:r>
              <a:rPr lang="es-MX" b="1" dirty="0">
                <a:effectLst/>
              </a:rPr>
              <a:t>API Alertas:</a:t>
            </a:r>
            <a:r>
              <a:rPr lang="es-MX" dirty="0">
                <a:effectLst/>
              </a:rPr>
              <a:t> Expone las alertas detectadas por la IA con base en los datos del negocio.</a:t>
            </a:r>
          </a:p>
          <a:p>
            <a:pPr>
              <a:buNone/>
            </a:pPr>
            <a:br>
              <a:rPr lang="es-MX" dirty="0">
                <a:effectLst/>
              </a:rPr>
            </a:br>
            <a:endParaRPr lang="es-MX" dirty="0">
              <a:effectLst/>
            </a:endParaRPr>
          </a:p>
          <a:p>
            <a:pPr>
              <a:buNone/>
            </a:pPr>
            <a:r>
              <a:rPr lang="es-MX" b="1" dirty="0">
                <a:effectLst/>
              </a:rPr>
              <a:t>API Reportes:</a:t>
            </a:r>
            <a:r>
              <a:rPr lang="es-MX" dirty="0">
                <a:effectLst/>
              </a:rPr>
              <a:t> Entrega los reportes procesados, generados por el componente correspondiente.</a:t>
            </a:r>
          </a:p>
          <a:p>
            <a:pPr>
              <a:buNone/>
            </a:pPr>
            <a:br>
              <a:rPr lang="es-MX" b="1" dirty="0">
                <a:effectLst/>
              </a:rPr>
            </a:br>
            <a:endParaRPr lang="es-MX" dirty="0">
              <a:effectLst/>
            </a:endParaRPr>
          </a:p>
          <a:p>
            <a:pPr>
              <a:buNone/>
            </a:pPr>
            <a:r>
              <a:rPr lang="es-MX" b="1" dirty="0">
                <a:effectLst/>
              </a:rPr>
              <a:t>Servicio IA (Inteligencia Artificial):</a:t>
            </a:r>
            <a:endParaRPr lang="es-MX" dirty="0">
              <a:effectLst/>
            </a:endParaRPr>
          </a:p>
          <a:p>
            <a:pPr>
              <a:buNone/>
            </a:pPr>
            <a:r>
              <a:rPr lang="es-MX" dirty="0">
                <a:effectLst/>
              </a:rPr>
              <a:t>- Recibe y analiza las transacciones del negocio.</a:t>
            </a:r>
          </a:p>
          <a:p>
            <a:pPr>
              <a:buNone/>
            </a:pPr>
            <a:r>
              <a:rPr lang="es-MX" dirty="0">
                <a:effectLst/>
              </a:rPr>
              <a:t> -Genera recomendaciones para mejorar las finanzas.</a:t>
            </a:r>
          </a:p>
          <a:p>
            <a:pPr>
              <a:buNone/>
            </a:pPr>
            <a:r>
              <a:rPr lang="es-MX" dirty="0">
                <a:effectLst/>
              </a:rPr>
              <a:t>-Detecta condiciones críticas y genera alertas.</a:t>
            </a:r>
          </a:p>
          <a:p>
            <a:pPr>
              <a:buNone/>
            </a:pPr>
            <a:r>
              <a:rPr lang="es-MX" dirty="0">
                <a:effectLst/>
              </a:rPr>
              <a:t>-Procesa datos útiles que luego el componente de reportes usa.</a:t>
            </a:r>
          </a:p>
          <a:p>
            <a:pPr>
              <a:buNone/>
            </a:pPr>
            <a:br>
              <a:rPr lang="es-MX" dirty="0">
                <a:effectLst/>
              </a:rPr>
            </a:br>
            <a:endParaRPr lang="es-MX" dirty="0">
              <a:effectLst/>
            </a:endParaRPr>
          </a:p>
          <a:p>
            <a:pPr>
              <a:buNone/>
            </a:pPr>
            <a:r>
              <a:rPr lang="es-MX" b="1" dirty="0">
                <a:effectLst/>
              </a:rPr>
              <a:t>Generador de Reportes:</a:t>
            </a:r>
            <a:endParaRPr lang="es-MX" dirty="0">
              <a:effectLst/>
            </a:endParaRPr>
          </a:p>
          <a:p>
            <a:pPr>
              <a:buNone/>
            </a:pPr>
            <a:r>
              <a:rPr lang="es-MX" dirty="0">
                <a:effectLst/>
              </a:rPr>
              <a:t>-Usa los datos analizados por la IA para construir reportes detallados.</a:t>
            </a:r>
          </a:p>
          <a:p>
            <a:pPr>
              <a:buNone/>
            </a:pPr>
            <a:r>
              <a:rPr lang="es-MX" dirty="0">
                <a:effectLst/>
              </a:rPr>
              <a:t>-Calcula tendencias, promedios, resúmenes mensuales/semanales, etc.</a:t>
            </a:r>
          </a:p>
          <a:p>
            <a:pPr>
              <a:buNone/>
            </a:pPr>
            <a:br>
              <a:rPr lang="es-MX" dirty="0">
                <a:effectLst/>
              </a:rPr>
            </a:br>
            <a:endParaRPr lang="es-MX" dirty="0">
              <a:effectLst/>
            </a:endParaRPr>
          </a:p>
          <a:p>
            <a:pPr>
              <a:buNone/>
            </a:pPr>
            <a:r>
              <a:rPr lang="es-MX" b="1" dirty="0">
                <a:effectLst/>
              </a:rPr>
              <a:t>3. Base de Datos</a:t>
            </a:r>
            <a:endParaRPr lang="es-MX" dirty="0">
              <a:effectLst/>
            </a:endParaRPr>
          </a:p>
          <a:p>
            <a:pPr>
              <a:buNone/>
            </a:pPr>
            <a:br>
              <a:rPr lang="es-MX" b="1" dirty="0">
                <a:effectLst/>
              </a:rPr>
            </a:br>
            <a:endParaRPr lang="es-MX" dirty="0">
              <a:effectLst/>
            </a:endParaRPr>
          </a:p>
          <a:p>
            <a:pPr>
              <a:buNone/>
            </a:pPr>
            <a:r>
              <a:rPr lang="es-MX" dirty="0">
                <a:effectLst/>
              </a:rPr>
              <a:t>Almacena toda la información crítica del sistema:</a:t>
            </a:r>
          </a:p>
          <a:p>
            <a:pPr>
              <a:buNone/>
            </a:pPr>
            <a:br>
              <a:rPr lang="es-MX" dirty="0">
                <a:effectLst/>
              </a:rPr>
            </a:br>
            <a:endParaRPr lang="es-MX" dirty="0">
              <a:effectLst/>
            </a:endParaRPr>
          </a:p>
          <a:p>
            <a:pPr>
              <a:buNone/>
            </a:pPr>
            <a:r>
              <a:rPr lang="es-MX" b="1" dirty="0">
                <a:effectLst/>
              </a:rPr>
              <a:t>Usuarios:</a:t>
            </a:r>
            <a:r>
              <a:rPr lang="es-MX" dirty="0">
                <a:effectLst/>
              </a:rPr>
              <a:t> Datos de los emprendedores (email, nombre, etc.).</a:t>
            </a:r>
          </a:p>
          <a:p>
            <a:pPr>
              <a:buNone/>
            </a:pPr>
            <a:br>
              <a:rPr lang="es-MX" dirty="0">
                <a:effectLst/>
              </a:rPr>
            </a:br>
            <a:endParaRPr lang="es-MX" dirty="0">
              <a:effectLst/>
            </a:endParaRPr>
          </a:p>
          <a:p>
            <a:pPr>
              <a:buNone/>
            </a:pPr>
            <a:r>
              <a:rPr lang="es-MX" b="1" dirty="0">
                <a:effectLst/>
              </a:rPr>
              <a:t>Negocios:</a:t>
            </a:r>
            <a:r>
              <a:rPr lang="es-MX" dirty="0">
                <a:effectLst/>
              </a:rPr>
              <a:t> Información de los negocios creados por los usuarios.</a:t>
            </a:r>
          </a:p>
          <a:p>
            <a:pPr>
              <a:buNone/>
            </a:pPr>
            <a:br>
              <a:rPr lang="es-MX" dirty="0">
                <a:effectLst/>
              </a:rPr>
            </a:br>
            <a:endParaRPr lang="es-MX" dirty="0">
              <a:effectLst/>
            </a:endParaRPr>
          </a:p>
          <a:p>
            <a:pPr>
              <a:buNone/>
            </a:pPr>
            <a:r>
              <a:rPr lang="es-MX" b="1" dirty="0">
                <a:effectLst/>
              </a:rPr>
              <a:t>Transacciones:</a:t>
            </a:r>
            <a:r>
              <a:rPr lang="es-MX" dirty="0">
                <a:effectLst/>
              </a:rPr>
              <a:t> Lista de ingresos y egresos de cada negocio.</a:t>
            </a:r>
          </a:p>
          <a:p>
            <a:pPr>
              <a:buNone/>
            </a:pPr>
            <a:br>
              <a:rPr lang="es-MX" dirty="0">
                <a:effectLst/>
              </a:rPr>
            </a:br>
            <a:endParaRPr lang="es-MX" dirty="0">
              <a:effectLst/>
            </a:endParaRPr>
          </a:p>
          <a:p>
            <a:pPr>
              <a:buNone/>
            </a:pPr>
            <a:r>
              <a:rPr lang="es-MX" b="1" dirty="0">
                <a:effectLst/>
              </a:rPr>
              <a:t>Recomendaciones:</a:t>
            </a:r>
            <a:r>
              <a:rPr lang="es-MX" dirty="0">
                <a:effectLst/>
              </a:rPr>
              <a:t> Sugerencias generadas por la IA.</a:t>
            </a:r>
          </a:p>
          <a:p>
            <a:pPr>
              <a:buNone/>
            </a:pPr>
            <a:br>
              <a:rPr lang="es-MX" dirty="0">
                <a:effectLst/>
              </a:rPr>
            </a:br>
            <a:endParaRPr lang="es-MX" dirty="0">
              <a:effectLst/>
            </a:endParaRPr>
          </a:p>
          <a:p>
            <a:pPr>
              <a:buNone/>
            </a:pPr>
            <a:r>
              <a:rPr lang="es-MX" b="1" dirty="0">
                <a:effectLst/>
              </a:rPr>
              <a:t>Alertas:</a:t>
            </a:r>
            <a:r>
              <a:rPr lang="es-MX" dirty="0">
                <a:effectLst/>
              </a:rPr>
              <a:t> Advertencias generadas por la IA.</a:t>
            </a:r>
          </a:p>
          <a:p>
            <a:pPr>
              <a:buNone/>
            </a:pPr>
            <a:br>
              <a:rPr lang="es-MX" dirty="0">
                <a:effectLst/>
              </a:rPr>
            </a:br>
            <a:endParaRPr lang="es-MX" dirty="0">
              <a:effectLst/>
            </a:endParaRPr>
          </a:p>
          <a:p>
            <a:pPr>
              <a:buNone/>
            </a:pPr>
            <a:r>
              <a:rPr lang="es-MX" b="1" dirty="0">
                <a:effectLst/>
              </a:rPr>
              <a:t>Reportes: </a:t>
            </a:r>
            <a:r>
              <a:rPr lang="es-MX" dirty="0">
                <a:effectLst/>
              </a:rPr>
              <a:t>Informes generados y almacenados para consulta del usuario.</a:t>
            </a:r>
          </a:p>
          <a:p>
            <a:pPr>
              <a:buNone/>
            </a:pPr>
            <a:br>
              <a:rPr lang="es-MX" dirty="0">
                <a:effectLst/>
              </a:rPr>
            </a:br>
            <a:endParaRPr lang="es-MX" dirty="0">
              <a:effectLst/>
            </a:endParaRPr>
          </a:p>
          <a:p>
            <a:pPr>
              <a:buNone/>
            </a:pPr>
            <a:br>
              <a:rPr lang="es-MX" dirty="0">
                <a:effectLst/>
              </a:rPr>
            </a:br>
            <a:endParaRPr lang="es-MX" dirty="0">
              <a:effectLst/>
            </a:endParaRPr>
          </a:p>
          <a:p>
            <a:pPr>
              <a:buNone/>
            </a:pPr>
            <a:br>
              <a:rPr lang="es-MX" dirty="0">
                <a:effectLst/>
              </a:rPr>
            </a:br>
            <a:br>
              <a:rPr lang="es-MX" dirty="0">
                <a:effectLst/>
              </a:rPr>
            </a:br>
            <a:endParaRPr lang="es-MX" dirty="0">
              <a:effectLst/>
            </a:endParaRPr>
          </a:p>
          <a:p>
            <a:pPr>
              <a:buNone/>
            </a:pPr>
            <a:br>
              <a:rPr lang="es-MX" dirty="0">
                <a:effectLst/>
              </a:rPr>
            </a:br>
            <a:br>
              <a:rPr lang="es-MX" dirty="0">
                <a:effectLst/>
              </a:rPr>
            </a:br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A2555B2-B51B-585C-342F-77360D9E13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5459F-923E-4286-8F4B-A34C2CB10CB9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1389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A3464-26D1-8891-D86C-DED759B6E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CC5BD90-010A-814A-ED0C-DC2BD07FD9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B9DFE71-AE96-48BE-0D97-60731EEA38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MX" b="1" dirty="0">
                <a:effectLst/>
              </a:rPr>
              <a:t>Actor: Usuario (Emprendedor):</a:t>
            </a:r>
            <a:r>
              <a:rPr lang="es-MX" dirty="0">
                <a:effectLst/>
              </a:rPr>
              <a:t>Descripción: Es el usuario final del sistema. En este caso, un emprendedor que usa la aplicación para gestionar sus finanzas, recibir recomendaciones y visualizar reportes.</a:t>
            </a:r>
          </a:p>
          <a:p>
            <a:pPr>
              <a:buNone/>
            </a:pPr>
            <a:br>
              <a:rPr lang="es-MX" dirty="0">
                <a:effectLst/>
              </a:rPr>
            </a:br>
            <a:endParaRPr lang="es-MX" dirty="0">
              <a:effectLst/>
            </a:endParaRPr>
          </a:p>
          <a:p>
            <a:pPr>
              <a:buNone/>
            </a:pPr>
            <a:r>
              <a:rPr lang="es-MX" dirty="0">
                <a:effectLst/>
              </a:rPr>
              <a:t>Interacción: Interactúa con el sistema a través de una interfaz gráfica (pantalla) y mediante entradas de texto o toques (pantalla táctil).</a:t>
            </a:r>
          </a:p>
          <a:p>
            <a:pPr>
              <a:buNone/>
            </a:pPr>
            <a:r>
              <a:rPr lang="es-MX" dirty="0">
                <a:effectLst/>
              </a:rPr>
              <a:t>Puede usar un smartphone como dispositivo de acceso.</a:t>
            </a:r>
          </a:p>
          <a:p>
            <a:pPr>
              <a:buNone/>
            </a:pPr>
            <a:br>
              <a:rPr lang="es-MX" b="1" dirty="0">
                <a:effectLst/>
              </a:rPr>
            </a:br>
            <a:endParaRPr lang="es-MX" dirty="0">
              <a:effectLst/>
            </a:endParaRPr>
          </a:p>
          <a:p>
            <a:pPr>
              <a:buNone/>
            </a:pPr>
            <a:r>
              <a:rPr lang="es-MX" b="1" dirty="0">
                <a:effectLst/>
              </a:rPr>
              <a:t>Smartphone:</a:t>
            </a:r>
            <a:endParaRPr lang="es-MX" dirty="0">
              <a:effectLst/>
            </a:endParaRPr>
          </a:p>
          <a:p>
            <a:pPr>
              <a:buNone/>
            </a:pPr>
            <a:r>
              <a:rPr lang="es-MX" dirty="0">
                <a:effectLst/>
              </a:rPr>
              <a:t>Descripción: Es el dispositivo físico del usuario donde se ejecuta la aplicación cliente.</a:t>
            </a:r>
          </a:p>
          <a:p>
            <a:pPr>
              <a:buNone/>
            </a:pPr>
            <a:r>
              <a:rPr lang="es-MX" dirty="0">
                <a:effectLst/>
              </a:rPr>
              <a:t>App Móvil (si tiene una versión específica de la app): brinda una experiencia nativa.</a:t>
            </a:r>
          </a:p>
          <a:p>
            <a:pPr>
              <a:buNone/>
            </a:pPr>
            <a:br>
              <a:rPr lang="es-MX" dirty="0">
                <a:effectLst/>
              </a:rPr>
            </a:br>
            <a:endParaRPr lang="es-MX" dirty="0">
              <a:effectLst/>
            </a:endParaRPr>
          </a:p>
          <a:p>
            <a:pPr>
              <a:buNone/>
            </a:pPr>
            <a:r>
              <a:rPr lang="es-MX" dirty="0">
                <a:effectLst/>
              </a:rPr>
              <a:t>Comunicación:</a:t>
            </a:r>
          </a:p>
          <a:p>
            <a:pPr>
              <a:buNone/>
            </a:pPr>
            <a:r>
              <a:rPr lang="es-MX" dirty="0">
                <a:effectLst/>
              </a:rPr>
              <a:t>HTTP → </a:t>
            </a:r>
            <a:r>
              <a:rPr lang="es-MX" dirty="0" err="1">
                <a:effectLst/>
              </a:rPr>
              <a:t>Backend</a:t>
            </a:r>
            <a:r>
              <a:rPr lang="es-MX" dirty="0">
                <a:effectLst/>
              </a:rPr>
              <a:t>: Cuando el usuario hace una acción (como consultar su balance o guardar un gasto), la app envía una solicitud HTTP al servidor </a:t>
            </a:r>
            <a:r>
              <a:rPr lang="es-MX" dirty="0" err="1">
                <a:effectLst/>
              </a:rPr>
              <a:t>backend</a:t>
            </a:r>
            <a:r>
              <a:rPr lang="es-MX" dirty="0">
                <a:effectLst/>
              </a:rPr>
              <a:t> usando métodos como GET, POST, etc.</a:t>
            </a:r>
          </a:p>
          <a:p>
            <a:pPr>
              <a:buNone/>
            </a:pPr>
            <a:br>
              <a:rPr lang="es-MX" dirty="0">
                <a:effectLst/>
              </a:rPr>
            </a:br>
            <a:endParaRPr lang="es-MX" dirty="0">
              <a:effectLst/>
            </a:endParaRPr>
          </a:p>
          <a:p>
            <a:pPr>
              <a:buNone/>
            </a:pPr>
            <a:r>
              <a:rPr lang="es-MX" b="1" dirty="0" err="1">
                <a:effectLst/>
              </a:rPr>
              <a:t>Service</a:t>
            </a:r>
            <a:r>
              <a:rPr lang="es-MX" b="1" dirty="0">
                <a:effectLst/>
              </a:rPr>
              <a:t> App: </a:t>
            </a:r>
            <a:endParaRPr lang="es-MX" dirty="0">
              <a:effectLst/>
            </a:endParaRPr>
          </a:p>
          <a:p>
            <a:pPr>
              <a:buNone/>
            </a:pPr>
            <a:r>
              <a:rPr lang="es-MX" dirty="0">
                <a:effectLst/>
              </a:rPr>
              <a:t>Descripción: Es el servidor principal del sistema, donde vive toda la lógica de negocio.</a:t>
            </a:r>
          </a:p>
          <a:p>
            <a:pPr>
              <a:buNone/>
            </a:pPr>
            <a:br>
              <a:rPr lang="es-MX" dirty="0">
                <a:effectLst/>
              </a:rPr>
            </a:br>
            <a:endParaRPr lang="es-MX" dirty="0">
              <a:effectLst/>
            </a:endParaRPr>
          </a:p>
          <a:p>
            <a:pPr>
              <a:buNone/>
            </a:pPr>
            <a:r>
              <a:rPr lang="es-MX" dirty="0">
                <a:effectLst/>
              </a:rPr>
              <a:t>Componentes:</a:t>
            </a:r>
          </a:p>
          <a:p>
            <a:pPr>
              <a:buNone/>
            </a:pPr>
            <a:br>
              <a:rPr lang="es-MX" dirty="0">
                <a:effectLst/>
              </a:rPr>
            </a:br>
            <a:endParaRPr lang="es-MX" dirty="0">
              <a:effectLst/>
            </a:endParaRPr>
          </a:p>
          <a:p>
            <a:pPr>
              <a:buNone/>
            </a:pPr>
            <a:r>
              <a:rPr lang="es-MX" dirty="0">
                <a:effectLst/>
              </a:rPr>
              <a:t>API REST - Controladores:</a:t>
            </a:r>
          </a:p>
          <a:p>
            <a:pPr>
              <a:buNone/>
            </a:pPr>
            <a:r>
              <a:rPr lang="es-MX" dirty="0">
                <a:effectLst/>
              </a:rPr>
              <a:t>Manejan las rutas o </a:t>
            </a:r>
            <a:r>
              <a:rPr lang="es-MX" dirty="0" err="1">
                <a:effectLst/>
              </a:rPr>
              <a:t>endpoints</a:t>
            </a:r>
            <a:r>
              <a:rPr lang="es-MX" dirty="0">
                <a:effectLst/>
              </a:rPr>
              <a:t> del sistema, como /registro, /reporte, /</a:t>
            </a:r>
            <a:r>
              <a:rPr lang="es-MX" dirty="0" err="1">
                <a:effectLst/>
              </a:rPr>
              <a:t>transaccion</a:t>
            </a:r>
            <a:r>
              <a:rPr lang="es-MX" dirty="0">
                <a:effectLst/>
              </a:rPr>
              <a:t>.</a:t>
            </a:r>
          </a:p>
          <a:p>
            <a:pPr>
              <a:buNone/>
            </a:pPr>
            <a:r>
              <a:rPr lang="es-MX" dirty="0">
                <a:effectLst/>
              </a:rPr>
              <a:t>Se encargan de recibir y responder las solicitudes HTTP del cliente.</a:t>
            </a:r>
          </a:p>
          <a:p>
            <a:pPr>
              <a:buNone/>
            </a:pPr>
            <a:br>
              <a:rPr lang="es-MX" dirty="0">
                <a:effectLst/>
              </a:rPr>
            </a:br>
            <a:endParaRPr lang="es-MX" dirty="0">
              <a:effectLst/>
            </a:endParaRPr>
          </a:p>
          <a:p>
            <a:pPr>
              <a:buNone/>
            </a:pPr>
            <a:r>
              <a:rPr lang="es-MX" dirty="0" err="1">
                <a:effectLst/>
              </a:rPr>
              <a:t>ServicioIA</a:t>
            </a:r>
            <a:r>
              <a:rPr lang="es-MX" dirty="0">
                <a:effectLst/>
              </a:rPr>
              <a:t>:</a:t>
            </a:r>
          </a:p>
          <a:p>
            <a:pPr>
              <a:buNone/>
            </a:pPr>
            <a:r>
              <a:rPr lang="es-MX" dirty="0">
                <a:effectLst/>
              </a:rPr>
              <a:t>Componente encargado de generar recomendaciones financieras y alertas inteligentes.</a:t>
            </a:r>
          </a:p>
          <a:p>
            <a:pPr>
              <a:buNone/>
            </a:pPr>
            <a:r>
              <a:rPr lang="es-MX" dirty="0">
                <a:effectLst/>
              </a:rPr>
              <a:t>Puede usar lógica local o comunicarse con un motor de IA externo.</a:t>
            </a:r>
          </a:p>
          <a:p>
            <a:pPr>
              <a:buNone/>
            </a:pPr>
            <a:br>
              <a:rPr lang="es-MX" dirty="0">
                <a:effectLst/>
              </a:rPr>
            </a:br>
            <a:endParaRPr lang="es-MX" dirty="0">
              <a:effectLst/>
            </a:endParaRPr>
          </a:p>
          <a:p>
            <a:pPr>
              <a:buNone/>
            </a:pPr>
            <a:r>
              <a:rPr lang="es-MX" dirty="0">
                <a:effectLst/>
              </a:rPr>
              <a:t>Comunicación:</a:t>
            </a:r>
          </a:p>
          <a:p>
            <a:pPr>
              <a:buNone/>
            </a:pPr>
            <a:br>
              <a:rPr lang="es-MX" dirty="0">
                <a:effectLst/>
              </a:rPr>
            </a:br>
            <a:endParaRPr lang="es-MX" dirty="0">
              <a:effectLst/>
            </a:endParaRPr>
          </a:p>
          <a:p>
            <a:pPr>
              <a:buNone/>
            </a:pPr>
            <a:r>
              <a:rPr lang="es-MX" dirty="0">
                <a:effectLst/>
              </a:rPr>
              <a:t>HTTP ↔ Cliente (</a:t>
            </a:r>
            <a:r>
              <a:rPr lang="es-MX" dirty="0" err="1">
                <a:effectLst/>
              </a:rPr>
              <a:t>Frontend</a:t>
            </a:r>
            <a:r>
              <a:rPr lang="es-MX" dirty="0">
                <a:effectLst/>
              </a:rPr>
              <a:t>): recibe las solicitudes desde navegador o app y responde con datos (JSON, por ejemplo).</a:t>
            </a:r>
          </a:p>
          <a:p>
            <a:pPr>
              <a:buNone/>
            </a:pPr>
            <a:br>
              <a:rPr lang="es-MX" dirty="0">
                <a:effectLst/>
              </a:rPr>
            </a:br>
            <a:endParaRPr lang="es-MX" dirty="0">
              <a:effectLst/>
            </a:endParaRPr>
          </a:p>
          <a:p>
            <a:pPr>
              <a:buNone/>
            </a:pPr>
            <a:r>
              <a:rPr lang="es-MX" dirty="0">
                <a:effectLst/>
              </a:rPr>
              <a:t>JDBC ↔ Base de Datos: se conecta a la base de datos usando el driver JDBC para guardar o consultar información.</a:t>
            </a:r>
          </a:p>
          <a:p>
            <a:pPr>
              <a:buNone/>
            </a:pPr>
            <a:br>
              <a:rPr lang="es-MX" dirty="0">
                <a:effectLst/>
              </a:rPr>
            </a:br>
            <a:endParaRPr lang="es-MX" dirty="0">
              <a:effectLst/>
            </a:endParaRPr>
          </a:p>
          <a:p>
            <a:pPr>
              <a:buNone/>
            </a:pPr>
            <a:r>
              <a:rPr lang="es-MX" dirty="0">
                <a:effectLst/>
              </a:rPr>
              <a:t>HTTP ↔ Servicio IA externo (opcional): si la IA está desplegada aparte (por ejemplo, en otro microservicio o en la nube), se usa HTTP para enviar datos y recibir recomendaciones.</a:t>
            </a:r>
          </a:p>
          <a:p>
            <a:pPr>
              <a:buNone/>
            </a:pPr>
            <a:br>
              <a:rPr lang="es-MX" dirty="0">
                <a:effectLst/>
              </a:rPr>
            </a:br>
            <a:endParaRPr lang="es-MX" dirty="0">
              <a:effectLst/>
            </a:endParaRPr>
          </a:p>
          <a:p>
            <a:pPr>
              <a:buNone/>
            </a:pPr>
            <a:r>
              <a:rPr lang="es-MX" b="1" dirty="0">
                <a:effectLst/>
              </a:rPr>
              <a:t>Base de Datos: </a:t>
            </a:r>
            <a:endParaRPr lang="es-MX" dirty="0">
              <a:effectLst/>
            </a:endParaRPr>
          </a:p>
          <a:p>
            <a:pPr>
              <a:buNone/>
            </a:pPr>
            <a:br>
              <a:rPr lang="es-MX" b="1" dirty="0">
                <a:effectLst/>
              </a:rPr>
            </a:br>
            <a:endParaRPr lang="es-MX" dirty="0">
              <a:effectLst/>
            </a:endParaRPr>
          </a:p>
          <a:p>
            <a:pPr>
              <a:buNone/>
            </a:pPr>
            <a:r>
              <a:rPr lang="es-MX" dirty="0">
                <a:effectLst/>
              </a:rPr>
              <a:t>Descripción: Es el servidor o instancia donde se almacenan de forma persistente los datos del sistema.</a:t>
            </a:r>
          </a:p>
          <a:p>
            <a:pPr>
              <a:buNone/>
            </a:pPr>
            <a:br>
              <a:rPr lang="es-MX" dirty="0">
                <a:effectLst/>
              </a:rPr>
            </a:br>
            <a:endParaRPr lang="es-MX" dirty="0">
              <a:effectLst/>
            </a:endParaRPr>
          </a:p>
          <a:p>
            <a:pPr>
              <a:buNone/>
            </a:pPr>
            <a:r>
              <a:rPr lang="es-MX" dirty="0">
                <a:effectLst/>
              </a:rPr>
              <a:t>Componente:</a:t>
            </a:r>
          </a:p>
          <a:p>
            <a:pPr>
              <a:buNone/>
            </a:pPr>
            <a:br>
              <a:rPr lang="es-MX" dirty="0">
                <a:effectLst/>
              </a:rPr>
            </a:br>
            <a:endParaRPr lang="es-MX" dirty="0">
              <a:effectLst/>
            </a:endParaRPr>
          </a:p>
          <a:p>
            <a:pPr>
              <a:buNone/>
            </a:pPr>
            <a:r>
              <a:rPr lang="es-MX" dirty="0">
                <a:effectLst/>
              </a:rPr>
              <a:t>Base de Datos: sistema gestor de base de datos relacional.</a:t>
            </a:r>
          </a:p>
          <a:p>
            <a:pPr>
              <a:buNone/>
            </a:pPr>
            <a:br>
              <a:rPr lang="es-MX" dirty="0">
                <a:effectLst/>
              </a:rPr>
            </a:br>
            <a:br>
              <a:rPr lang="es-MX" dirty="0">
                <a:effectLst/>
              </a:rPr>
            </a:br>
            <a:endParaRPr lang="es-MX" dirty="0">
              <a:effectLst/>
            </a:endParaRPr>
          </a:p>
          <a:p>
            <a:pPr>
              <a:buNone/>
            </a:pPr>
            <a:br>
              <a:rPr lang="es-MX" dirty="0">
                <a:effectLst/>
              </a:rPr>
            </a:br>
            <a:br>
              <a:rPr lang="es-MX" dirty="0">
                <a:effectLst/>
              </a:rPr>
            </a:br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4BD52E-D50E-ECCB-A7C5-9C2E653BBF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5459F-923E-4286-8F4B-A34C2CB10CB9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9704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EEE2E-E481-4362-69D9-7260CEFD2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B5ADE6B-54DE-E3F1-462E-8B8B399C4E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20F616C-9AD0-AF67-35F2-9FACE770F4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br>
              <a:rPr lang="es-MX" dirty="0">
                <a:effectLst/>
              </a:rPr>
            </a:br>
            <a:endParaRPr lang="es-MX" dirty="0">
              <a:effectLst/>
            </a:endParaRPr>
          </a:p>
          <a:p>
            <a:pPr>
              <a:buNone/>
            </a:pPr>
            <a:br>
              <a:rPr lang="es-MX" dirty="0">
                <a:effectLst/>
              </a:rPr>
            </a:br>
            <a:br>
              <a:rPr lang="es-MX" dirty="0">
                <a:effectLst/>
              </a:rPr>
            </a:br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C2FC95-6CCF-9340-A38C-02A5A911F2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5459F-923E-4286-8F4B-A34C2CB10CB9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3932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FE1B3-6EAA-2150-EC2D-B151E0008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6725" y="1522983"/>
            <a:ext cx="7278033" cy="2098226"/>
          </a:xfrm>
        </p:spPr>
        <p:txBody>
          <a:bodyPr/>
          <a:lstStyle/>
          <a:p>
            <a:br>
              <a:rPr lang="es-MX" sz="3000" dirty="0">
                <a:latin typeface="Arial Rounded MT Bold" panose="020F0704030504030204" pitchFamily="34" charset="0"/>
              </a:rPr>
            </a:br>
            <a:r>
              <a:rPr lang="es-MX" sz="3000" dirty="0">
                <a:latin typeface="Arial Rounded MT Bold" panose="020F0704030504030204" pitchFamily="34" charset="0"/>
              </a:rPr>
              <a:t>MODELO 4 +1 </a:t>
            </a:r>
            <a:br>
              <a:rPr lang="es-MX" sz="3000" dirty="0">
                <a:latin typeface="Arial Rounded MT Bold" panose="020F0704030504030204" pitchFamily="34" charset="0"/>
              </a:rPr>
            </a:br>
            <a:r>
              <a:rPr lang="es-MX" sz="3000" dirty="0">
                <a:latin typeface="Arial Rounded MT Bold" panose="020F0704030504030204" pitchFamily="34" charset="0"/>
              </a:rPr>
              <a:t>Gestión Financiera para Emprendedores: Desarrollo de un Aplicación Asistida por Inteligencia Artificial</a:t>
            </a:r>
            <a:endParaRPr lang="es-CO" sz="3000" dirty="0">
              <a:latin typeface="Arial Rounded MT Bold" panose="020F07040305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61384D-C2E3-E90D-12A7-D3D34724F3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ANDRES FELIPE RICO REALPE</a:t>
            </a:r>
          </a:p>
          <a:p>
            <a:r>
              <a:rPr lang="es-CO" dirty="0"/>
              <a:t>MIGUEL ANGEL RODRIGUEZ</a:t>
            </a:r>
          </a:p>
        </p:txBody>
      </p:sp>
    </p:spTree>
    <p:extLst>
      <p:ext uri="{BB962C8B-B14F-4D97-AF65-F5344CB8AC3E}">
        <p14:creationId xmlns:p14="http://schemas.microsoft.com/office/powerpoint/2010/main" val="139482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D86FA-EC15-F5BE-D680-B35F5403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AEB062-6BDA-23B6-A8BA-14D278E98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Vista Lógica</a:t>
            </a:r>
          </a:p>
          <a:p>
            <a:r>
              <a:rPr lang="es-CO" dirty="0"/>
              <a:t>Vista de Procesos</a:t>
            </a:r>
          </a:p>
          <a:p>
            <a:r>
              <a:rPr lang="es-CO" dirty="0"/>
              <a:t>Vista de Componentes</a:t>
            </a:r>
          </a:p>
          <a:p>
            <a:r>
              <a:rPr lang="es-CO" dirty="0"/>
              <a:t>Vista Física</a:t>
            </a:r>
          </a:p>
          <a:p>
            <a:r>
              <a:rPr lang="es-CO" dirty="0"/>
              <a:t>Escenarios</a:t>
            </a:r>
          </a:p>
          <a:p>
            <a:endParaRPr lang="es-CO" dirty="0"/>
          </a:p>
          <a:p>
            <a:pPr marL="0" indent="0">
              <a:buNone/>
            </a:pPr>
            <a:r>
              <a:rPr lang="es-CO" dirty="0"/>
              <a:t>Dato: En las notas de las diapositivas están las respectivas explicaciones de los diagramas.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7483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92B0F-2B37-73BE-A1A9-B70086D0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38" y="0"/>
            <a:ext cx="9601200" cy="1485900"/>
          </a:xfrm>
        </p:spPr>
        <p:txBody>
          <a:bodyPr/>
          <a:lstStyle/>
          <a:p>
            <a:r>
              <a:rPr lang="es-CO" dirty="0"/>
              <a:t>VISTA LOGICA</a:t>
            </a:r>
          </a:p>
        </p:txBody>
      </p:sp>
      <p:pic>
        <p:nvPicPr>
          <p:cNvPr id="7" name="Imagen 6" descr="Texto&#10;&#10;El contenido generado por IA puede ser incorrecto.">
            <a:extLst>
              <a:ext uri="{FF2B5EF4-FFF2-40B4-BE49-F238E27FC236}">
                <a16:creationId xmlns:a16="http://schemas.microsoft.com/office/drawing/2014/main" id="{EF37B80B-4CE5-AA2C-FD6A-4E6B600F1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448" y="905516"/>
            <a:ext cx="9750754" cy="541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800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F4B9D-F96F-1480-A0E6-8B98F92E1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CCE62-67E3-9E91-6C90-F941A0DD9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38" y="0"/>
            <a:ext cx="9601200" cy="1485900"/>
          </a:xfrm>
        </p:spPr>
        <p:txBody>
          <a:bodyPr/>
          <a:lstStyle/>
          <a:p>
            <a:r>
              <a:rPr lang="es-CO" dirty="0"/>
              <a:t>VISTA DE PROCESOS</a:t>
            </a:r>
          </a:p>
        </p:txBody>
      </p:sp>
      <p:pic>
        <p:nvPicPr>
          <p:cNvPr id="6" name="Imagen 5" descr="Escala de tiempo&#10;&#10;El contenido generado por IA puede ser incorrecto.">
            <a:extLst>
              <a:ext uri="{FF2B5EF4-FFF2-40B4-BE49-F238E27FC236}">
                <a16:creationId xmlns:a16="http://schemas.microsoft.com/office/drawing/2014/main" id="{17DF441D-B577-1ED1-1EEB-63E56F388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962" y="723337"/>
            <a:ext cx="8390164" cy="578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68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67B5F-B258-13F4-8BCD-D83E26DA4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5CB51-2F20-9D83-668A-308B7FB2B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38" y="0"/>
            <a:ext cx="9601200" cy="1485900"/>
          </a:xfrm>
        </p:spPr>
        <p:txBody>
          <a:bodyPr/>
          <a:lstStyle/>
          <a:p>
            <a:r>
              <a:rPr lang="es-CO" dirty="0"/>
              <a:t>VISTA DE PROCESOS</a:t>
            </a:r>
          </a:p>
        </p:txBody>
      </p:sp>
      <p:pic>
        <p:nvPicPr>
          <p:cNvPr id="4" name="Imagen 3" descr="Diagrama&#10;&#10;El contenido generado por IA puede ser incorrecto.">
            <a:extLst>
              <a:ext uri="{FF2B5EF4-FFF2-40B4-BE49-F238E27FC236}">
                <a16:creationId xmlns:a16="http://schemas.microsoft.com/office/drawing/2014/main" id="{EDEBF314-07C7-D09B-21A2-D7698557D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742950"/>
            <a:ext cx="9601200" cy="592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25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B8520-D265-DFAF-318B-AA58286F9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E26AB-8441-18BA-DB60-A05C30497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38" y="0"/>
            <a:ext cx="9601200" cy="1485900"/>
          </a:xfrm>
        </p:spPr>
        <p:txBody>
          <a:bodyPr/>
          <a:lstStyle/>
          <a:p>
            <a:r>
              <a:rPr lang="es-CO" dirty="0"/>
              <a:t>VISTA DE COMPONENTES</a:t>
            </a:r>
          </a:p>
        </p:txBody>
      </p:sp>
      <p:pic>
        <p:nvPicPr>
          <p:cNvPr id="4" name="Imagen 3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19882C97-C92A-7FC0-AF3A-C8190D69E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669" y="928687"/>
            <a:ext cx="7719998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50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10EB3-0852-7A8C-61FA-CD1967F34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FE42A-BCC7-8E9E-3A5D-46D200219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38" y="0"/>
            <a:ext cx="9601200" cy="1485900"/>
          </a:xfrm>
        </p:spPr>
        <p:txBody>
          <a:bodyPr/>
          <a:lstStyle/>
          <a:p>
            <a:r>
              <a:rPr lang="es-CO" dirty="0"/>
              <a:t>VISTA DE COMPONENTES</a:t>
            </a:r>
          </a:p>
        </p:txBody>
      </p:sp>
      <p:pic>
        <p:nvPicPr>
          <p:cNvPr id="5" name="Imagen 4" descr="Diagrama&#10;&#10;El contenido generado por IA puede ser incorrecto.">
            <a:extLst>
              <a:ext uri="{FF2B5EF4-FFF2-40B4-BE49-F238E27FC236}">
                <a16:creationId xmlns:a16="http://schemas.microsoft.com/office/drawing/2014/main" id="{14B217C6-BF0D-6FE5-4CA4-454DEDE4D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055" y="655268"/>
            <a:ext cx="9119890" cy="585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929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85BEF-3682-FC77-12AB-92CF48D1D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FA8A3-E4CB-9839-4F3B-F15F30277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38" y="0"/>
            <a:ext cx="9601200" cy="1485900"/>
          </a:xfrm>
        </p:spPr>
        <p:txBody>
          <a:bodyPr/>
          <a:lstStyle/>
          <a:p>
            <a:r>
              <a:rPr lang="es-CO" dirty="0"/>
              <a:t>VISTA FISICA</a:t>
            </a:r>
          </a:p>
        </p:txBody>
      </p:sp>
      <p:pic>
        <p:nvPicPr>
          <p:cNvPr id="7" name="Imagen 6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A95305FC-017C-1272-D290-42050A539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394" y="1665962"/>
            <a:ext cx="8823212" cy="384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65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E502F-3C2D-4745-77BE-1F6557E18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3DC77-97FD-0060-5BFC-24C122A0A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38" y="0"/>
            <a:ext cx="9601200" cy="1485900"/>
          </a:xfrm>
        </p:spPr>
        <p:txBody>
          <a:bodyPr/>
          <a:lstStyle/>
          <a:p>
            <a:r>
              <a:rPr lang="es-CO" dirty="0"/>
              <a:t>ESCENARIOS</a:t>
            </a:r>
          </a:p>
        </p:txBody>
      </p:sp>
      <p:pic>
        <p:nvPicPr>
          <p:cNvPr id="7" name="Imagen 6" descr="Texto, Carta&#10;&#10;El contenido generado por IA puede ser incorrecto.">
            <a:extLst>
              <a:ext uri="{FF2B5EF4-FFF2-40B4-BE49-F238E27FC236}">
                <a16:creationId xmlns:a16="http://schemas.microsoft.com/office/drawing/2014/main" id="{8E497194-5A2B-566E-8F45-F724A30E4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2006"/>
            <a:ext cx="5772769" cy="6393988"/>
          </a:xfrm>
          <a:prstGeom prst="rect">
            <a:avLst/>
          </a:prstGeom>
        </p:spPr>
      </p:pic>
      <p:pic>
        <p:nvPicPr>
          <p:cNvPr id="9" name="Imagen 8" descr="Tabla&#10;&#10;El contenido generado por IA puede ser incorrecto.">
            <a:extLst>
              <a:ext uri="{FF2B5EF4-FFF2-40B4-BE49-F238E27FC236}">
                <a16:creationId xmlns:a16="http://schemas.microsoft.com/office/drawing/2014/main" id="{234F11F9-68D5-8D82-EC1F-00A21AFCE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958" y="1564416"/>
            <a:ext cx="4913919" cy="360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82029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6C3BE8DCE641498DEA203EF943002A" ma:contentTypeVersion="8" ma:contentTypeDescription="Create a new document." ma:contentTypeScope="" ma:versionID="9e20ab03da908dabee55b126ead32121">
  <xsd:schema xmlns:xsd="http://www.w3.org/2001/XMLSchema" xmlns:xs="http://www.w3.org/2001/XMLSchema" xmlns:p="http://schemas.microsoft.com/office/2006/metadata/properties" xmlns:ns3="d2d9c58e-894e-400e-b299-f60da17f6113" xmlns:ns4="ba7e9e5f-66bf-46e7-b636-1be002119df9" targetNamespace="http://schemas.microsoft.com/office/2006/metadata/properties" ma:root="true" ma:fieldsID="0b59f90b5503a9b000f493296583256c" ns3:_="" ns4:_="">
    <xsd:import namespace="d2d9c58e-894e-400e-b299-f60da17f6113"/>
    <xsd:import namespace="ba7e9e5f-66bf-46e7-b636-1be002119df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d9c58e-894e-400e-b299-f60da17f61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7e9e5f-66bf-46e7-b636-1be002119df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2d9c58e-894e-400e-b299-f60da17f6113" xsi:nil="true"/>
  </documentManagement>
</p:properties>
</file>

<file path=customXml/itemProps1.xml><?xml version="1.0" encoding="utf-8"?>
<ds:datastoreItem xmlns:ds="http://schemas.openxmlformats.org/officeDocument/2006/customXml" ds:itemID="{10C17550-B296-472E-BCBC-DC9D500400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d9c58e-894e-400e-b299-f60da17f6113"/>
    <ds:schemaRef ds:uri="ba7e9e5f-66bf-46e7-b636-1be002119d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3E6832-35C2-4B0F-88B3-77CB090DBA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A2E5F2-D8E2-4C9A-9EBB-0AB51BDF39A3}">
  <ds:schemaRefs>
    <ds:schemaRef ds:uri="http://schemas.microsoft.com/office/2006/metadata/properties"/>
    <ds:schemaRef ds:uri="http://purl.org/dc/dcmitype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terms/"/>
    <ds:schemaRef ds:uri="d2d9c58e-894e-400e-b299-f60da17f6113"/>
    <ds:schemaRef ds:uri="http://schemas.openxmlformats.org/package/2006/metadata/core-properties"/>
    <ds:schemaRef ds:uri="ba7e9e5f-66bf-46e7-b636-1be002119df9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648</TotalTime>
  <Words>1584</Words>
  <Application>Microsoft Office PowerPoint</Application>
  <PresentationFormat>Panorámica</PresentationFormat>
  <Paragraphs>235</Paragraphs>
  <Slides>9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Aptos</vt:lpstr>
      <vt:lpstr>Arial Rounded MT Bold</vt:lpstr>
      <vt:lpstr>Franklin Gothic Book</vt:lpstr>
      <vt:lpstr>Helvetica</vt:lpstr>
      <vt:lpstr>Recorte</vt:lpstr>
      <vt:lpstr> MODELO 4 +1  Gestión Financiera para Emprendedores: Desarrollo de un Aplicación Asistida por Inteligencia Artificial</vt:lpstr>
      <vt:lpstr>Contenido</vt:lpstr>
      <vt:lpstr>VISTA LOGICA</vt:lpstr>
      <vt:lpstr>VISTA DE PROCESOS</vt:lpstr>
      <vt:lpstr>VISTA DE PROCESOS</vt:lpstr>
      <vt:lpstr>VISTA DE COMPONENTES</vt:lpstr>
      <vt:lpstr>VISTA DE COMPONENTES</vt:lpstr>
      <vt:lpstr>VISTA FISICA</vt:lpstr>
      <vt:lpstr>ESCENARIOS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ANDRES FELIPE RICO REALPE</dc:creator>
  <cp:lastModifiedBy>ANDRES FELIPE RICO REALPE</cp:lastModifiedBy>
  <cp:revision>6</cp:revision>
  <dcterms:created xsi:type="dcterms:W3CDTF">2025-03-27T00:34:39Z</dcterms:created>
  <dcterms:modified xsi:type="dcterms:W3CDTF">2025-05-01T02:48:05Z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0x010100686C3BE8DCE641498DEA203EF943002A</vt:lpwstr>
  </property>
</Properties>
</file>