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28FB9-6912-3071-A08C-0BCB03DFF679}" v="1" dt="2025-05-30T17:36:29.242"/>
    <p1510:client id="{2F5B94E1-1EB5-643E-C836-3FD7D2272F37}" v="279" dt="2025-05-30T23:54:30.076"/>
    <p1510:client id="{4D16CCB1-0702-D72E-7E37-01C421771B49}" v="61" dt="2025-05-30T23:55:40.936"/>
    <p1510:client id="{81A9413E-C50C-6FC5-F9DE-37BCE1CCB2D4}" v="191" dt="2025-05-30T21:18:54.977"/>
    <p1510:client id="{9AAE4D39-3BFD-23E0-BF39-BCE0B558C585}" v="428" dt="2025-05-30T18:12:35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8627C86-0A06-4AFA-8619-4771DB488B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5E16A4-9F40-442F-BB9F-5DB89B117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978BB-17AB-49B9-831D-E0A226C1140D}" type="datetimeFigureOut">
              <a:rPr lang="es-ES" smtClean="0"/>
              <a:t>30/05/2025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79291C-8864-4C7E-9BE1-CEDDECE51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830B5-FE2A-42D4-930A-4CC171CE8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516F7-CC4C-4572-9A13-9CBD1F476B2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330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7C793-600A-4516-927F-947C954D8023}" type="datetimeFigureOut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8D66D-B8C4-4C71-AFDB-4F8602FE9580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206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034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BA12C-09A5-CB6E-E833-F8B8DBDB6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052DD8-F10C-136F-EC93-22618E13F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2F2FD81-F391-E655-D73C-80D1C5BDD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2609A0-7FDD-1D1B-EFD6-517CEE0BE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561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243EE-5C13-3233-15E9-D4B99705B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D20A1EC-C7D6-3EA0-2D01-47CB289E1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9C9C00E-B8B4-478F-4C0D-E4BC53697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192520E-569E-B96E-9417-925599FAF9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022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B5999-7E17-B00B-A81F-884B30007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BD57191-A7D8-7BB1-CA1D-BAA4421BD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DBA4078-AACC-AEFD-0507-4A8B4E2D1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5D18CC-054B-2E26-6F72-636933945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668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EFC5-BB05-C05E-885A-AD5F31E48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04CADCF-8DAC-DA13-22AD-83CD9155D0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7FB7E51-4B77-C020-EF84-529BA117C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629CC1-AE4C-8639-B84A-6EC9BF71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442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68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3C2F-702B-2149-D071-007810C32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898BCE-E04E-5D66-A38C-1FC2BB289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35F646F-7E1A-CE85-4576-6779F51F8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760F1B-39D4-7FA4-4F80-F1EC016782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69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5799-446D-CD2C-1CED-D1FFDF1E2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ED7C21C-56CB-9701-DCD1-9CCF43331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C318589-7893-F6EF-6E3F-4E02E43A0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EEBA2E-D27D-A5B5-CD88-16048E20C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44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C2A4-D559-636E-4344-75FC993E9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B96026F-4246-4166-1129-C980567541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01ACBA2-A44B-6F10-ECF3-CC1BE3E62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2F9BAD-C0BD-43F1-D4AF-59D15EEB2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88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B5FBC-2281-1927-4E92-5CDDEFC45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32D29E0-3389-24C6-5B1E-52B727DB4B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1D94C61-CC8C-D2AF-71A1-C84644A4D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ECBC19-7B1A-2DCE-F029-8D9FE3A45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1186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57A83-A946-8249-372E-0E731E00F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8C0117-2184-2F7C-DD4D-AF9D886D9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95BEDE3-DD5E-1843-4A62-FF68F7856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6972CC-9902-B269-BED0-49C61B3E6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361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D9E70-F3D5-C00E-7855-1A3DACDFC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EA604A4-B2EA-48F6-F261-7C74921110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DA1B1F1-8860-464C-5039-BFFEB1430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6F63EF-C714-D3E2-92D9-755902750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98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9CE39-AC38-C4DA-F477-F8481FAC3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F86C3F4-1E36-3DC5-4A48-9CA0E00E9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7F4271B-BDF8-5586-D906-10DC7453F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2A2E5B-27D3-39D2-237B-6C93607DE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8D66D-B8C4-4C71-AFDB-4F8602FE958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64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ángu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upo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20" name="Marcador de posición de fecha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7610C9F1-60D2-4D1C-B89C-9F9966ED900D}" type="datetime1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21" name="Marcador de posición de pie de página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22" name="Marcador de posición de número de diapositiva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E404415-8C3B-4357-9F1F-F89AF8F0CE05}" type="datetime1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86A27CE-E4FF-4E4C-90C6-74D29C6C5B05}" type="datetime1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 sz="1800"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ED689D8-1390-447D-BE19-F6D5EEF5492B}" type="datetime1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ángu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ángu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ángu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upo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Conector recto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563624" y="4682062"/>
            <a:ext cx="9070848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9364C9D6-9F1A-453E-A424-93F2690E71F9}" type="datetime1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370320" y="2103120"/>
            <a:ext cx="475488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4544BF3-413D-4595-9F8C-D91E7937F37D}" type="datetime1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069848" y="2755898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73368" y="2074334"/>
            <a:ext cx="4754880" cy="640080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373368" y="2756581"/>
            <a:ext cx="4754880" cy="320040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57D6BF9E-7CF2-4B2B-9DB2-5A2AB03E41C9}" type="datetime1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9D8B4B4F-F042-47DC-829C-166835A561CC}" type="datetime1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D53C2E1D-7BAD-4EB1-AF16-7910ABF5B599}" type="datetime1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ángulo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ángulo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790575" y="704850"/>
            <a:ext cx="7562850" cy="51435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0780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DA921DE-2EA3-4C3D-8AF3-9E6B3697C994}" type="datetime1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11" name="Rectángulo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rtlCol="0"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296400" y="2286000"/>
            <a:ext cx="2432304" cy="3502152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AA60543-E69F-4E28-B8F5-FF924A50D477}" type="datetime1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ángu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CEABC672-13F0-4EAD-8EF0-47AAAAD40C0C}" type="datetime1">
              <a:rPr lang="es-ES" noProof="0" smtClean="0"/>
              <a:t>30/05/2025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ewer.diagrams.net/?tags=%7B%7D&amp;lightbox=1&amp;highlight=0000ff&amp;edit=_blank&amp;layers=1&amp;nav=1&amp;title=Vistas%204%2B1.drawio&amp;dark=auto#Uhttps%3A%2F%2Fdrive.google.com%2Fuc%3Fid%3D1rU3XoyZQf3-y9KQqHOlbX_xiTFUD9WVi%26export%3Ddownload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ewer.diagrams.net/?tags=%7B%7D&amp;lightbox=1&amp;highlight=0000ff&amp;edit=_blank&amp;layers=1&amp;nav=1&amp;title=Vistas%204%2B1.drawio&amp;dark=auto#Uhttps%3A%2F%2Fdrive.google.com%2Fuc%3Fid%3D1rU3XoyZQf3-y9KQqHOlbX_xiTFUD9WVi%26export%3Ddownload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ewer.diagrams.net/?tags=%7B%7D&amp;lightbox=1&amp;highlight=0000ff&amp;edit=_blank&amp;layers=1&amp;nav=1&amp;title=Vistas%204%2B1.drawio&amp;dark=auto#Uhttps%3A%2F%2Fdrive.google.com%2Fuc%3Fid%3D1rU3XoyZQf3-y9KQqHOlbX_xiTFUD9WVi%26export%3Ddownload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s-ES"/>
          </a:p>
        </p:txBody>
      </p:sp>
      <p:pic>
        <p:nvPicPr>
          <p:cNvPr id="19" name="Imagen 18" descr="Cac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r="1" b="1"/>
          <a:stretch/>
        </p:blipFill>
        <p:spPr>
          <a:xfrm>
            <a:off x="981201" y="971344"/>
            <a:ext cx="6233513" cy="4915313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7458" y="1356652"/>
            <a:ext cx="4043961" cy="3309740"/>
          </a:xfrm>
        </p:spPr>
        <p:txBody>
          <a:bodyPr rtlCol="0">
            <a:normAutofit/>
          </a:bodyPr>
          <a:lstStyle/>
          <a:p>
            <a:r>
              <a:rPr lang="es-ES" sz="4800"/>
              <a:t>Mas ecológico 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400">
                <a:solidFill>
                  <a:srgbClr val="FFFFFF"/>
                </a:solidFill>
              </a:rPr>
              <a:t>Daniel Felipe Garcia </a:t>
            </a:r>
            <a:r>
              <a:rPr lang="es-ES" sz="1400">
                <a:solidFill>
                  <a:schemeClr val="tx1"/>
                </a:solidFill>
                <a:latin typeface="Century Schoolbook"/>
              </a:rPr>
              <a:t>92547</a:t>
            </a:r>
          </a:p>
          <a:p>
            <a:r>
              <a:rPr lang="es-ES" sz="1400">
                <a:solidFill>
                  <a:srgbClr val="FFFFFF"/>
                </a:solidFill>
              </a:rPr>
              <a:t>Daniel Felipe Barragan </a:t>
            </a:r>
            <a:r>
              <a:rPr lang="en-US" sz="1400">
                <a:solidFill>
                  <a:schemeClr val="tx1"/>
                </a:solidFill>
                <a:latin typeface="Century Schoolbook"/>
              </a:rPr>
              <a:t>60767</a:t>
            </a:r>
          </a:p>
          <a:p>
            <a:r>
              <a:rPr lang="es-ES" sz="1400">
                <a:solidFill>
                  <a:srgbClr val="FFFFFF"/>
                </a:solidFill>
              </a:rPr>
              <a:t>Carlos Andrés Hurtado 90160</a:t>
            </a: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0C24A-94BD-2A04-FBB6-B3033973F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ángulo 13">
            <a:extLst>
              <a:ext uri="{FF2B5EF4-FFF2-40B4-BE49-F238E27FC236}">
                <a16:creationId xmlns:a16="http://schemas.microsoft.com/office/drawing/2014/main" id="{88E12C1A-1799-6924-353F-5692D2F0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98E430D5-DFAB-4345-74E5-AF478BF70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775DE826-E644-2425-481D-B919BEC54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868C57-5985-971B-4764-1515B33E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>
              <a:tabLst>
                <a:tab pos="4119563" algn="l"/>
              </a:tabLst>
            </a:pPr>
            <a:r>
              <a:rPr lang="es-ES"/>
              <a:t>Estrategias arquitectónicas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79806-30AC-4E7C-B875-E54DB33FF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>
                <a:latin typeface="Aptos"/>
              </a:rPr>
              <a:t>Adoptaremos una arquitectura basada en microservicios desplegada en AWS, con uso de patrones de resiliencia (</a:t>
            </a:r>
            <a:r>
              <a:rPr lang="es-ES" sz="2000" err="1">
                <a:latin typeface="Aptos"/>
              </a:rPr>
              <a:t>circuit</a:t>
            </a:r>
            <a:r>
              <a:rPr lang="es-ES" sz="2000">
                <a:latin typeface="Aptos"/>
              </a:rPr>
              <a:t> breaker), escalabilidad horizontal (</a:t>
            </a:r>
            <a:r>
              <a:rPr lang="es-ES" sz="2000" err="1">
                <a:latin typeface="Aptos"/>
              </a:rPr>
              <a:t>auto-scaling</a:t>
            </a:r>
            <a:r>
              <a:rPr lang="es-ES" sz="2000">
                <a:latin typeface="Aptos"/>
              </a:rPr>
              <a:t> </a:t>
            </a:r>
            <a:r>
              <a:rPr lang="es-ES" sz="2000" err="1">
                <a:latin typeface="Aptos"/>
              </a:rPr>
              <a:t>groups</a:t>
            </a:r>
            <a:r>
              <a:rPr lang="es-ES" sz="2000">
                <a:latin typeface="Aptos"/>
              </a:rPr>
              <a:t> y balanceadores ELB), y seguridad avanzada (AWS </a:t>
            </a:r>
            <a:r>
              <a:rPr lang="es-ES" sz="2000" err="1">
                <a:latin typeface="Aptos"/>
              </a:rPr>
              <a:t>Cognito</a:t>
            </a:r>
            <a:r>
              <a:rPr lang="es-ES" sz="2000">
                <a:latin typeface="Aptos"/>
              </a:rPr>
              <a:t>, IAM y KMS). Utilizaremos un enfoque BFF para asegurar experiencias optimizadas entre </a:t>
            </a:r>
            <a:r>
              <a:rPr lang="es-ES" sz="2000" err="1">
                <a:latin typeface="Aptos"/>
              </a:rPr>
              <a:t>frontend</a:t>
            </a:r>
            <a:r>
              <a:rPr lang="es-ES" sz="2000">
                <a:latin typeface="Aptos"/>
              </a:rPr>
              <a:t> web y dispositivos móviles. El sistema estará desacoplado mediante colas (SQS o Kafka en MSK) y se diseñará con </a:t>
            </a:r>
            <a:r>
              <a:rPr lang="es-ES" sz="2000" err="1">
                <a:latin typeface="Aptos"/>
              </a:rPr>
              <a:t>observabilidad</a:t>
            </a:r>
            <a:r>
              <a:rPr lang="es-ES" sz="2000">
                <a:latin typeface="Aptos"/>
              </a:rPr>
              <a:t> nativa (</a:t>
            </a:r>
            <a:r>
              <a:rPr lang="es-ES" sz="2000" err="1">
                <a:latin typeface="Aptos"/>
              </a:rPr>
              <a:t>CloudWatch</a:t>
            </a:r>
            <a:r>
              <a:rPr lang="es-ES" sz="2000">
                <a:latin typeface="Aptos"/>
              </a:rPr>
              <a:t>, X-Ray).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4263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00B6C3-21BD-080D-8CA1-2992BD7F8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ángulo 13">
            <a:extLst>
              <a:ext uri="{FF2B5EF4-FFF2-40B4-BE49-F238E27FC236}">
                <a16:creationId xmlns:a16="http://schemas.microsoft.com/office/drawing/2014/main" id="{4C1901F7-65F3-0D58-4FA2-32E60C9B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D26E0408-6F3C-41E5-D916-719A7294FC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FE4D7CB5-70CB-1336-A7F1-661F71F12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388420-1C0E-AD3C-5D18-174030AE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5424"/>
            <a:ext cx="5151863" cy="1780477"/>
          </a:xfrm>
        </p:spPr>
        <p:txBody>
          <a:bodyPr rtlCol="0">
            <a:noAutofit/>
          </a:bodyPr>
          <a:lstStyle/>
          <a:p>
            <a:pPr algn="ctr">
              <a:tabLst>
                <a:tab pos="4119563" algn="l"/>
              </a:tabLst>
            </a:pPr>
            <a:r>
              <a:rPr lang="es-ES" sz="2800"/>
              <a:t>Diagrama de actividades(Vista lógica)</a:t>
            </a:r>
            <a:br>
              <a:rPr lang="es-ES" sz="2800"/>
            </a:br>
            <a:endParaRPr lang="es-ES" sz="2800"/>
          </a:p>
        </p:txBody>
      </p:sp>
      <p:pic>
        <p:nvPicPr>
          <p:cNvPr id="7" name="Content Placeholder 6" descr="Diagrama&#10;&#10;El contenido generado por IA puede ser incorrecto.">
            <a:extLst>
              <a:ext uri="{FF2B5EF4-FFF2-40B4-BE49-F238E27FC236}">
                <a16:creationId xmlns:a16="http://schemas.microsoft.com/office/drawing/2014/main" id="{AE824105-038E-9B70-0FE1-F6111C791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44541" y="235291"/>
            <a:ext cx="2975477" cy="6375896"/>
          </a:xfr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8990B72-21CD-783F-F250-FD119386326E}"/>
              </a:ext>
            </a:extLst>
          </p:cNvPr>
          <p:cNvSpPr txBox="1">
            <a:spLocks/>
          </p:cNvSpPr>
          <p:nvPr/>
        </p:nvSpPr>
        <p:spPr>
          <a:xfrm>
            <a:off x="234176" y="5785166"/>
            <a:ext cx="7242716" cy="1195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>
              <a:tabLst>
                <a:tab pos="4119563" algn="l"/>
              </a:tabLst>
            </a:pPr>
            <a:r>
              <a:rPr lang="es" sz="1000" b="1">
                <a:latin typeface="Apto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https://viewer.diagrams.net/?tags=%7B%7D&amp;lightbox=1&amp;highlight=0000ff&amp;edit=_blank&amp;layers=1&amp;nav=1&amp;title=Vistas%204%2B1.drawio&amp;dark=auto#Uhttps%3A%2F%2Fdrive.google.com%2Fuc%3Fid%3D1rU3XoyZQf3-y9KQqHOlbX_xiTFUD9WVi%26export%3Ddownload</a:t>
            </a:r>
            <a:br>
              <a:rPr lang="es-ES" sz="1000"/>
            </a:br>
            <a:endParaRPr lang="es-ES" sz="100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D3E46042-2DA0-428B-02A4-163CAFB31CD9}"/>
              </a:ext>
            </a:extLst>
          </p:cNvPr>
          <p:cNvSpPr txBox="1">
            <a:spLocks/>
          </p:cNvSpPr>
          <p:nvPr/>
        </p:nvSpPr>
        <p:spPr>
          <a:xfrm>
            <a:off x="1367883" y="2161020"/>
            <a:ext cx="5142570" cy="3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tabLst>
                <a:tab pos="4119563" algn="l"/>
              </a:tabLst>
            </a:pPr>
            <a:r>
              <a:rPr lang="es-ES" sz="1400" b="1"/>
              <a:t>Descripción</a:t>
            </a:r>
            <a:br>
              <a:rPr lang="es-ES" sz="1400"/>
            </a:br>
            <a:r>
              <a:rPr lang="es" sz="1400">
                <a:ea typeface="+mj-lt"/>
                <a:cs typeface="+mj-lt"/>
              </a:rPr>
              <a:t>Representa el flujo funcional del sistema desde la perspectiva del usuario. Muestra las etapas principales que atraviesa el proceso: desde el registro de un dispositivo, la generación de una cotización automática, y la toma de decisión por parte del usuario, hasta la recepción del equipo, su evaluación final y el cierre del caso con una compensación o reciclaje.</a:t>
            </a:r>
            <a:endParaRPr lang="es-ES" sz="1400"/>
          </a:p>
          <a:p>
            <a:pPr>
              <a:tabLst>
                <a:tab pos="4119563" algn="l"/>
              </a:tabLst>
            </a:pPr>
            <a:r>
              <a:rPr lang="es" sz="1400">
                <a:ea typeface="+mj-lt"/>
                <a:cs typeface="+mj-lt"/>
              </a:rPr>
              <a:t>La lógica del sistema está organizada de forma secuencial y condicional, permitiendo que cada etapa dependa directamente de la anterior. Así se asegura una experiencia fluida, guiada por el sistema, y adaptable según las decisiones y el estado real del equipo. El proceso está diseñado para ser claro, eficiente y sostenible.</a:t>
            </a:r>
            <a:endParaRPr lang="es-ES" sz="1400"/>
          </a:p>
          <a:p>
            <a:pPr algn="ctr">
              <a:tabLst>
                <a:tab pos="4119563" algn="l"/>
              </a:tabLst>
            </a:pPr>
            <a:br>
              <a:rPr lang="es-ES" sz="1400"/>
            </a:b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401856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1F8BFE-74EB-4AD7-7710-28B3C09EB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ángulo 13">
            <a:extLst>
              <a:ext uri="{FF2B5EF4-FFF2-40B4-BE49-F238E27FC236}">
                <a16:creationId xmlns:a16="http://schemas.microsoft.com/office/drawing/2014/main" id="{BE61982D-EB16-D054-32E9-98A5E3767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9FA822FE-3D85-2CDC-1900-DEF2771BA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E93C18BD-4260-1C15-4130-A7B3CA68A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394BFB-B77E-DE53-5FC9-D33527DF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58" y="233717"/>
            <a:ext cx="4138961" cy="1780477"/>
          </a:xfrm>
        </p:spPr>
        <p:txBody>
          <a:bodyPr rtlCol="0">
            <a:noAutofit/>
          </a:bodyPr>
          <a:lstStyle/>
          <a:p>
            <a:pPr algn="ctr">
              <a:tabLst>
                <a:tab pos="4119563" algn="l"/>
              </a:tabLst>
            </a:pPr>
            <a:r>
              <a:rPr lang="es-ES" sz="2800">
                <a:ea typeface="+mj-lt"/>
                <a:cs typeface="+mj-lt"/>
              </a:rPr>
              <a:t>Componentes por paquetes</a:t>
            </a:r>
            <a:r>
              <a:rPr lang="es-ES" sz="2800"/>
              <a:t>(Vista implementación)</a:t>
            </a:r>
            <a:endParaRPr lang="es-ES"/>
          </a:p>
        </p:txBody>
      </p:sp>
      <p:pic>
        <p:nvPicPr>
          <p:cNvPr id="6" name="Content Placeholder 5" descr="Diagrama&#10;&#10;El contenido generado por IA puede ser incorrecto.">
            <a:extLst>
              <a:ext uri="{FF2B5EF4-FFF2-40B4-BE49-F238E27FC236}">
                <a16:creationId xmlns:a16="http://schemas.microsoft.com/office/drawing/2014/main" id="{D3B62FA5-6C91-6B8F-0245-A7B7FB9C6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82884" y="1061845"/>
            <a:ext cx="4386056" cy="4731091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6AA24893-BC01-4816-F64C-A796D3F9D846}"/>
              </a:ext>
            </a:extLst>
          </p:cNvPr>
          <p:cNvSpPr txBox="1">
            <a:spLocks/>
          </p:cNvSpPr>
          <p:nvPr/>
        </p:nvSpPr>
        <p:spPr>
          <a:xfrm>
            <a:off x="234176" y="5785166"/>
            <a:ext cx="7242716" cy="1195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>
              <a:tabLst>
                <a:tab pos="4119563" algn="l"/>
              </a:tabLst>
            </a:pPr>
            <a:r>
              <a:rPr lang="es" sz="1000" b="1">
                <a:latin typeface="Apto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https://viewer.diagrams.net/?tags=%7B%7D&amp;lightbox=1&amp;highlight=0000ff&amp;edit=_blank&amp;layers=1&amp;nav=1&amp;title=Vistas%204%2B1.drawio&amp;dark=auto#Uhttps%3A%2F%2Fdrive.google.com%2Fuc%3Fid%3D1rU3XoyZQf3-y9KQqHOlbX_xiTFUD9WVi%26export%3Ddownload</a:t>
            </a:r>
            <a:br>
              <a:rPr lang="es-ES" sz="1000"/>
            </a:br>
            <a:endParaRPr lang="es-ES" sz="100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6CF4070-A1D1-8F6C-3BA6-BEC353329181}"/>
              </a:ext>
            </a:extLst>
          </p:cNvPr>
          <p:cNvSpPr txBox="1">
            <a:spLocks/>
          </p:cNvSpPr>
          <p:nvPr/>
        </p:nvSpPr>
        <p:spPr>
          <a:xfrm>
            <a:off x="507752" y="2009612"/>
            <a:ext cx="6471423" cy="41965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>
              <a:tabLst>
                <a:tab pos="4119563" algn="l"/>
              </a:tabLst>
            </a:pPr>
            <a:r>
              <a:rPr lang="es-ES" sz="1100" b="1"/>
              <a:t>Descripción</a:t>
            </a:r>
            <a:br>
              <a:rPr lang="es-ES" sz="1100"/>
            </a:br>
            <a:r>
              <a:rPr lang="es" sz="1100">
                <a:ea typeface="+mj-lt"/>
                <a:cs typeface="+mj-lt"/>
              </a:rPr>
              <a:t>Muestra cómo se organiza el sistema en paquetes funcionales, agrupando los componentes principales según su responsabilidad dentro del negocio de reciclaje tecnológico.</a:t>
            </a:r>
            <a:endParaRPr lang="es-ES" sz="110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  <a:tabLst>
                <a:tab pos="4119563" algn="l"/>
              </a:tabLst>
            </a:pPr>
            <a:r>
              <a:rPr lang="es" sz="1100" b="1">
                <a:ea typeface="+mj-lt"/>
                <a:cs typeface="+mj-lt"/>
              </a:rPr>
              <a:t>Web</a:t>
            </a:r>
            <a:r>
              <a:rPr lang="es" sz="1100">
                <a:ea typeface="+mj-lt"/>
                <a:cs typeface="+mj-lt"/>
              </a:rPr>
              <a:t>: El punto de entrada para los clientes es la aplicación web, desde donde pueden solicitar cotizaciones y gestionar sus envíos. Esta se comunica con el resto del sistema de manera segura.</a:t>
            </a:r>
            <a:endParaRPr lang="es" sz="1100"/>
          </a:p>
          <a:p>
            <a:pPr marL="285750" indent="-285750">
              <a:buFont typeface="Arial"/>
              <a:buChar char="•"/>
              <a:tabLst>
                <a:tab pos="4119563" algn="l"/>
              </a:tabLst>
            </a:pPr>
            <a:r>
              <a:rPr lang="es" sz="1100" b="1" err="1">
                <a:ea typeface="+mj-lt"/>
                <a:cs typeface="+mj-lt"/>
              </a:rPr>
              <a:t>Quotation</a:t>
            </a:r>
            <a:r>
              <a:rPr lang="es" sz="1100">
                <a:ea typeface="+mj-lt"/>
                <a:cs typeface="+mj-lt"/>
              </a:rPr>
              <a:t>: Aquí se generan las cotizaciones. El </a:t>
            </a:r>
            <a:r>
              <a:rPr lang="es" sz="1100" i="1" err="1">
                <a:ea typeface="+mj-lt"/>
                <a:cs typeface="+mj-lt"/>
              </a:rPr>
              <a:t>Quotation</a:t>
            </a:r>
            <a:r>
              <a:rPr lang="es" sz="1100" i="1">
                <a:ea typeface="+mj-lt"/>
                <a:cs typeface="+mj-lt"/>
              </a:rPr>
              <a:t> </a:t>
            </a:r>
            <a:r>
              <a:rPr lang="es" sz="1100" i="1" err="1">
                <a:ea typeface="+mj-lt"/>
                <a:cs typeface="+mj-lt"/>
              </a:rPr>
              <a:t>Service</a:t>
            </a:r>
            <a:r>
              <a:rPr lang="es" sz="1100">
                <a:ea typeface="+mj-lt"/>
                <a:cs typeface="+mj-lt"/>
              </a:rPr>
              <a:t> calcula el valor estimado de un equipo según las reglas y el catálogo de dispositivos disponibles, mientras que el </a:t>
            </a:r>
            <a:r>
              <a:rPr lang="es" sz="1100" i="1" err="1">
                <a:ea typeface="+mj-lt"/>
                <a:cs typeface="+mj-lt"/>
              </a:rPr>
              <a:t>Adjustment</a:t>
            </a:r>
            <a:r>
              <a:rPr lang="es" sz="1100" i="1">
                <a:ea typeface="+mj-lt"/>
                <a:cs typeface="+mj-lt"/>
              </a:rPr>
              <a:t> </a:t>
            </a:r>
            <a:r>
              <a:rPr lang="es" sz="1100" i="1" err="1">
                <a:ea typeface="+mj-lt"/>
                <a:cs typeface="+mj-lt"/>
              </a:rPr>
              <a:t>Handler</a:t>
            </a:r>
            <a:r>
              <a:rPr lang="es" sz="1100">
                <a:ea typeface="+mj-lt"/>
                <a:cs typeface="+mj-lt"/>
              </a:rPr>
              <a:t> permite actualizar la oferta si el estado del equipo no coincide con lo reportado.</a:t>
            </a:r>
            <a:endParaRPr lang="es" sz="1100"/>
          </a:p>
          <a:p>
            <a:pPr marL="285750" indent="-285750">
              <a:buFont typeface="Arial"/>
              <a:buChar char="•"/>
              <a:tabLst>
                <a:tab pos="4119563" algn="l"/>
              </a:tabLst>
            </a:pPr>
            <a:r>
              <a:rPr lang="es" sz="1100" b="1" err="1">
                <a:ea typeface="+mj-lt"/>
                <a:cs typeface="+mj-lt"/>
              </a:rPr>
              <a:t>Shipping</a:t>
            </a:r>
            <a:r>
              <a:rPr lang="es" sz="1100">
                <a:ea typeface="+mj-lt"/>
                <a:cs typeface="+mj-lt"/>
              </a:rPr>
              <a:t>: Esta parte se encarga del manejo logístico. El </a:t>
            </a:r>
            <a:r>
              <a:rPr lang="es" sz="1100" i="1" err="1">
                <a:ea typeface="+mj-lt"/>
                <a:cs typeface="+mj-lt"/>
              </a:rPr>
              <a:t>Shipment</a:t>
            </a:r>
            <a:r>
              <a:rPr lang="es" sz="1100" i="1">
                <a:ea typeface="+mj-lt"/>
                <a:cs typeface="+mj-lt"/>
              </a:rPr>
              <a:t> </a:t>
            </a:r>
            <a:r>
              <a:rPr lang="es" sz="1100" i="1" err="1">
                <a:ea typeface="+mj-lt"/>
                <a:cs typeface="+mj-lt"/>
              </a:rPr>
              <a:t>Service</a:t>
            </a:r>
            <a:r>
              <a:rPr lang="es" sz="1100">
                <a:ea typeface="+mj-lt"/>
                <a:cs typeface="+mj-lt"/>
              </a:rPr>
              <a:t> organiza el envío de cajas a los clientes, y el </a:t>
            </a:r>
            <a:r>
              <a:rPr lang="es" sz="1100" i="1" err="1">
                <a:ea typeface="+mj-lt"/>
                <a:cs typeface="+mj-lt"/>
              </a:rPr>
              <a:t>Receiving</a:t>
            </a:r>
            <a:r>
              <a:rPr lang="es" sz="1100" i="1">
                <a:ea typeface="+mj-lt"/>
                <a:cs typeface="+mj-lt"/>
              </a:rPr>
              <a:t> </a:t>
            </a:r>
            <a:r>
              <a:rPr lang="es" sz="1100" i="1" err="1">
                <a:ea typeface="+mj-lt"/>
                <a:cs typeface="+mj-lt"/>
              </a:rPr>
              <a:t>Handler</a:t>
            </a:r>
            <a:r>
              <a:rPr lang="es" sz="1100">
                <a:ea typeface="+mj-lt"/>
                <a:cs typeface="+mj-lt"/>
              </a:rPr>
              <a:t> gestiona la recepción de los dispositivos devueltos.</a:t>
            </a:r>
            <a:endParaRPr lang="es" sz="1100"/>
          </a:p>
          <a:p>
            <a:pPr marL="285750" indent="-285750">
              <a:buFont typeface="Arial"/>
              <a:buChar char="•"/>
              <a:tabLst>
                <a:tab pos="4119563" algn="l"/>
              </a:tabLst>
            </a:pPr>
            <a:r>
              <a:rPr lang="es" sz="1100" b="1">
                <a:ea typeface="+mj-lt"/>
                <a:cs typeface="+mj-lt"/>
              </a:rPr>
              <a:t>Processing</a:t>
            </a:r>
            <a:r>
              <a:rPr lang="es" sz="1100">
                <a:ea typeface="+mj-lt"/>
                <a:cs typeface="+mj-lt"/>
              </a:rPr>
              <a:t>: Una vez recibido el equipo, se evalúa y se toma una decisión sobre su destino. El </a:t>
            </a:r>
            <a:r>
              <a:rPr lang="es" sz="1100" i="1" err="1">
                <a:ea typeface="+mj-lt"/>
                <a:cs typeface="+mj-lt"/>
              </a:rPr>
              <a:t>Evaluation</a:t>
            </a:r>
            <a:r>
              <a:rPr lang="es" sz="1100" i="1">
                <a:ea typeface="+mj-lt"/>
                <a:cs typeface="+mj-lt"/>
              </a:rPr>
              <a:t> </a:t>
            </a:r>
            <a:r>
              <a:rPr lang="es" sz="1100" i="1" err="1">
                <a:ea typeface="+mj-lt"/>
                <a:cs typeface="+mj-lt"/>
              </a:rPr>
              <a:t>Service</a:t>
            </a:r>
            <a:r>
              <a:rPr lang="es" sz="1100">
                <a:ea typeface="+mj-lt"/>
                <a:cs typeface="+mj-lt"/>
              </a:rPr>
              <a:t> aplica reglas específicas para verificar su estado, y el </a:t>
            </a:r>
            <a:r>
              <a:rPr lang="es" sz="1100" i="1" err="1">
                <a:ea typeface="+mj-lt"/>
                <a:cs typeface="+mj-lt"/>
              </a:rPr>
              <a:t>Disposition</a:t>
            </a:r>
            <a:r>
              <a:rPr lang="es" sz="1100" i="1">
                <a:ea typeface="+mj-lt"/>
                <a:cs typeface="+mj-lt"/>
              </a:rPr>
              <a:t> </a:t>
            </a:r>
            <a:r>
              <a:rPr lang="es" sz="1100" i="1" err="1">
                <a:ea typeface="+mj-lt"/>
                <a:cs typeface="+mj-lt"/>
              </a:rPr>
              <a:t>Handler</a:t>
            </a:r>
            <a:r>
              <a:rPr lang="es" sz="1100">
                <a:ea typeface="+mj-lt"/>
                <a:cs typeface="+mj-lt"/>
              </a:rPr>
              <a:t> decide si el equipo debe reciclarse o puede revenderse.</a:t>
            </a:r>
            <a:endParaRPr lang="es-ES" sz="110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  <a:tabLst>
                <a:tab pos="4119563" algn="l"/>
              </a:tabLst>
            </a:pPr>
            <a:r>
              <a:rPr lang="es" sz="1100" b="1" err="1">
                <a:ea typeface="+mj-lt"/>
                <a:cs typeface="+mj-lt"/>
              </a:rPr>
              <a:t>Catalog</a:t>
            </a:r>
            <a:r>
              <a:rPr lang="es" sz="1100">
                <a:ea typeface="+mj-lt"/>
                <a:cs typeface="+mj-lt"/>
              </a:rPr>
              <a:t>: Incluye el </a:t>
            </a:r>
            <a:r>
              <a:rPr lang="es" sz="1100" i="1" err="1">
                <a:ea typeface="+mj-lt"/>
                <a:cs typeface="+mj-lt"/>
              </a:rPr>
              <a:t>Device</a:t>
            </a:r>
            <a:r>
              <a:rPr lang="es" sz="1100" i="1">
                <a:ea typeface="+mj-lt"/>
                <a:cs typeface="+mj-lt"/>
              </a:rPr>
              <a:t> </a:t>
            </a:r>
            <a:r>
              <a:rPr lang="es" sz="1100" i="1" err="1">
                <a:ea typeface="+mj-lt"/>
                <a:cs typeface="+mj-lt"/>
              </a:rPr>
              <a:t>Catalog</a:t>
            </a:r>
            <a:r>
              <a:rPr lang="es" sz="1100">
                <a:ea typeface="+mj-lt"/>
                <a:cs typeface="+mj-lt"/>
              </a:rPr>
              <a:t>, que contiene todos los dispositivos aceptados junto con sus reglas de evaluación y cotización. Esta información es compartida entre varios servicios.</a:t>
            </a:r>
            <a:endParaRPr lang="es" sz="1100"/>
          </a:p>
          <a:p>
            <a:pPr algn="just">
              <a:tabLst>
                <a:tab pos="4119563" algn="l"/>
              </a:tabLst>
            </a:pPr>
            <a:endParaRPr lang="es" sz="1100"/>
          </a:p>
          <a:p>
            <a:pPr algn="just">
              <a:tabLst>
                <a:tab pos="4119563" algn="l"/>
              </a:tabLst>
            </a:pPr>
            <a:r>
              <a:rPr lang="es" sz="1100">
                <a:ea typeface="+mj-lt"/>
                <a:cs typeface="+mj-lt"/>
              </a:rPr>
              <a:t>Esta organización modular permite escalar fácilmente cada parte del sistema, incorporar nuevos tipos de equipos y adaptar reglas sin afectar el funcionamiento general.</a:t>
            </a:r>
          </a:p>
          <a:p>
            <a:pPr>
              <a:tabLst>
                <a:tab pos="4119563" algn="l"/>
              </a:tabLst>
            </a:pPr>
            <a:endParaRPr lang="es-ES" sz="1100"/>
          </a:p>
          <a:p>
            <a:pPr algn="ctr">
              <a:tabLst>
                <a:tab pos="4119563" algn="l"/>
              </a:tabLst>
            </a:pPr>
            <a:br>
              <a:rPr lang="es-ES" sz="1100"/>
            </a:br>
            <a:endParaRPr lang="es-ES" sz="1100"/>
          </a:p>
        </p:txBody>
      </p:sp>
    </p:spTree>
    <p:extLst>
      <p:ext uri="{BB962C8B-B14F-4D97-AF65-F5344CB8AC3E}">
        <p14:creationId xmlns:p14="http://schemas.microsoft.com/office/powerpoint/2010/main" val="424637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750B3-B054-DAA0-B393-04E686F4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ángulo 13">
            <a:extLst>
              <a:ext uri="{FF2B5EF4-FFF2-40B4-BE49-F238E27FC236}">
                <a16:creationId xmlns:a16="http://schemas.microsoft.com/office/drawing/2014/main" id="{65B0B90D-6172-8CC2-927E-5E854D9F1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B0BBE8DB-4A77-D321-804D-6ED5ABE16E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E32F9DEA-FDFB-007F-8ED0-7BAF3F9B1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3E613B-BBEA-DD46-DC7F-3E47B795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76" y="210671"/>
            <a:ext cx="5151863" cy="1780477"/>
          </a:xfrm>
        </p:spPr>
        <p:txBody>
          <a:bodyPr rtlCol="0">
            <a:noAutofit/>
          </a:bodyPr>
          <a:lstStyle/>
          <a:p>
            <a:pPr algn="ctr">
              <a:tabLst>
                <a:tab pos="4119563" algn="l"/>
              </a:tabLst>
            </a:pPr>
            <a:r>
              <a:rPr lang="es-ES" sz="2800">
                <a:ea typeface="+mj-lt"/>
                <a:cs typeface="+mj-lt"/>
              </a:rPr>
              <a:t>Diagrama </a:t>
            </a:r>
            <a:r>
              <a:rPr lang="es-ES" sz="2800"/>
              <a:t>AWS(Vista Fisica)</a:t>
            </a:r>
            <a:endParaRPr lang="es-ES"/>
          </a:p>
        </p:txBody>
      </p:sp>
      <p:pic>
        <p:nvPicPr>
          <p:cNvPr id="7" name="Content Placeholder 6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4943E23B-862E-AD39-3E85-639465F12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94323" y="1099510"/>
            <a:ext cx="4702758" cy="4136359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1AED1F7A-B69F-BD70-8F1B-A9519916A30F}"/>
              </a:ext>
            </a:extLst>
          </p:cNvPr>
          <p:cNvSpPr txBox="1">
            <a:spLocks/>
          </p:cNvSpPr>
          <p:nvPr/>
        </p:nvSpPr>
        <p:spPr>
          <a:xfrm>
            <a:off x="234176" y="5785166"/>
            <a:ext cx="7242716" cy="11950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>
              <a:tabLst>
                <a:tab pos="4119563" algn="l"/>
              </a:tabLst>
            </a:pPr>
            <a:r>
              <a:rPr lang="es" sz="1000" b="1">
                <a:latin typeface="Apto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https://viewer.diagrams.net/?tags=%7B%7D&amp;lightbox=1&amp;highlight=0000ff&amp;edit=_blank&amp;layers=1&amp;nav=1&amp;title=Vistas%204%2B1.drawio&amp;dark=auto#Uhttps%3A%2F%2Fdrive.google.com%2Fuc%3Fid%3D1rU3XoyZQf3-y9KQqHOlbX_xiTFUD9WVi%26export%3Ddownload</a:t>
            </a:r>
            <a:br>
              <a:rPr lang="es-ES" sz="1000"/>
            </a:br>
            <a:endParaRPr lang="es-ES" sz="100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B08804A-5320-876E-40EF-EECE2118FD67}"/>
              </a:ext>
            </a:extLst>
          </p:cNvPr>
          <p:cNvSpPr txBox="1">
            <a:spLocks/>
          </p:cNvSpPr>
          <p:nvPr/>
        </p:nvSpPr>
        <p:spPr>
          <a:xfrm>
            <a:off x="402683" y="1713980"/>
            <a:ext cx="6199210" cy="38978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just">
              <a:tabLst>
                <a:tab pos="4119563" algn="l"/>
              </a:tabLst>
            </a:pPr>
            <a:r>
              <a:rPr lang="es-ES" sz="1200" b="1"/>
              <a:t>Descripción</a:t>
            </a:r>
            <a:br>
              <a:rPr lang="es-ES" sz="1200"/>
            </a:br>
            <a:r>
              <a:rPr lang="es" sz="1200">
                <a:ea typeface="+mj-lt"/>
                <a:cs typeface="+mj-lt"/>
              </a:rPr>
              <a:t>Esta vista muestra cómo está distribuida la solución en la nube utilizando servicios de AWS, desde la interacción inicial del cliente hasta el procesamiento interno del equipo evaluado.</a:t>
            </a:r>
            <a:endParaRPr lang="es-ES" sz="1200">
              <a:ea typeface="+mj-lt"/>
              <a:cs typeface="+mj-lt"/>
            </a:endParaRPr>
          </a:p>
          <a:p>
            <a:pPr algn="just">
              <a:tabLst>
                <a:tab pos="4119563" algn="l"/>
              </a:tabLst>
            </a:pPr>
            <a:r>
              <a:rPr lang="es" sz="1200">
                <a:ea typeface="+mj-lt"/>
                <a:cs typeface="+mj-lt"/>
              </a:rPr>
              <a:t>El sistema se apoya en </a:t>
            </a:r>
            <a:r>
              <a:rPr lang="es" sz="1200" b="1">
                <a:ea typeface="+mj-lt"/>
                <a:cs typeface="+mj-lt"/>
              </a:rPr>
              <a:t>API Gateway</a:t>
            </a:r>
            <a:r>
              <a:rPr lang="es" sz="1200">
                <a:ea typeface="+mj-lt"/>
                <a:cs typeface="+mj-lt"/>
              </a:rPr>
              <a:t> para recibir solicitudes desde la web o app, que se distribuyen por medio de </a:t>
            </a:r>
            <a:r>
              <a:rPr lang="es" sz="1200" b="1">
                <a:ea typeface="+mj-lt"/>
                <a:cs typeface="+mj-lt"/>
              </a:rPr>
              <a:t>AWS </a:t>
            </a:r>
            <a:r>
              <a:rPr lang="es" sz="1200" b="1" err="1">
                <a:ea typeface="+mj-lt"/>
                <a:cs typeface="+mj-lt"/>
              </a:rPr>
              <a:t>CloudFront</a:t>
            </a:r>
            <a:r>
              <a:rPr lang="es" sz="1200">
                <a:ea typeface="+mj-lt"/>
                <a:cs typeface="+mj-lt"/>
              </a:rPr>
              <a:t> para una entrega rápida y segura. Las funciones Lambda actúan como capa lógica sin servidor, gestionando tanto la evaluación inicial como el flujo de equipos aceptados, orquestado dentro de </a:t>
            </a:r>
            <a:r>
              <a:rPr lang="es" sz="1200" b="1">
                <a:ea typeface="+mj-lt"/>
                <a:cs typeface="+mj-lt"/>
              </a:rPr>
              <a:t>Amazon ECS</a:t>
            </a:r>
            <a:r>
              <a:rPr lang="es" sz="1200">
                <a:ea typeface="+mj-lt"/>
                <a:cs typeface="+mj-lt"/>
              </a:rPr>
              <a:t>.</a:t>
            </a:r>
            <a:endParaRPr lang="es-ES" sz="1200">
              <a:ea typeface="+mj-lt"/>
              <a:cs typeface="+mj-lt"/>
            </a:endParaRPr>
          </a:p>
          <a:p>
            <a:pPr algn="just">
              <a:tabLst>
                <a:tab pos="4119563" algn="l"/>
              </a:tabLst>
            </a:pPr>
            <a:r>
              <a:rPr lang="es" sz="1200">
                <a:ea typeface="+mj-lt"/>
                <a:cs typeface="+mj-lt"/>
              </a:rPr>
              <a:t>Los datos son almacenados en </a:t>
            </a:r>
            <a:r>
              <a:rPr lang="es" sz="1200" b="1">
                <a:ea typeface="+mj-lt"/>
                <a:cs typeface="+mj-lt"/>
              </a:rPr>
              <a:t>Amazon RDS</a:t>
            </a:r>
            <a:r>
              <a:rPr lang="es" sz="1200">
                <a:ea typeface="+mj-lt"/>
                <a:cs typeface="+mj-lt"/>
              </a:rPr>
              <a:t> y </a:t>
            </a:r>
            <a:r>
              <a:rPr lang="es" sz="1200" b="1" err="1">
                <a:ea typeface="+mj-lt"/>
                <a:cs typeface="+mj-lt"/>
              </a:rPr>
              <a:t>DynamoDB</a:t>
            </a:r>
            <a:r>
              <a:rPr lang="es" sz="1200">
                <a:ea typeface="+mj-lt"/>
                <a:cs typeface="+mj-lt"/>
              </a:rPr>
              <a:t>, dependiendo del tipo y estructura de la información. Los procesos complejos, como el reciclaje o la emisión de cheques, se controlan mediante </a:t>
            </a:r>
            <a:r>
              <a:rPr lang="es" sz="1200" b="1">
                <a:ea typeface="+mj-lt"/>
                <a:cs typeface="+mj-lt"/>
              </a:rPr>
              <a:t>Step </a:t>
            </a:r>
            <a:r>
              <a:rPr lang="es" sz="1200" b="1" err="1">
                <a:ea typeface="+mj-lt"/>
                <a:cs typeface="+mj-lt"/>
              </a:rPr>
              <a:t>Functions</a:t>
            </a:r>
            <a:r>
              <a:rPr lang="es" sz="1200">
                <a:ea typeface="+mj-lt"/>
                <a:cs typeface="+mj-lt"/>
              </a:rPr>
              <a:t>, mientras que la autenticación y gestión de usuarios se realiza con </a:t>
            </a:r>
            <a:r>
              <a:rPr lang="es" sz="1200" b="1">
                <a:ea typeface="+mj-lt"/>
                <a:cs typeface="+mj-lt"/>
              </a:rPr>
              <a:t>Amazon </a:t>
            </a:r>
            <a:r>
              <a:rPr lang="es" sz="1200" b="1" err="1">
                <a:ea typeface="+mj-lt"/>
                <a:cs typeface="+mj-lt"/>
              </a:rPr>
              <a:t>Cognito</a:t>
            </a:r>
            <a:r>
              <a:rPr lang="es" sz="1200">
                <a:ea typeface="+mj-lt"/>
                <a:cs typeface="+mj-lt"/>
              </a:rPr>
              <a:t>.</a:t>
            </a:r>
            <a:endParaRPr lang="es" sz="1200"/>
          </a:p>
          <a:p>
            <a:pPr>
              <a:tabLst>
                <a:tab pos="4119563" algn="l"/>
              </a:tabLst>
            </a:pPr>
            <a:r>
              <a:rPr lang="es" sz="1200">
                <a:latin typeface="Aptos"/>
                <a:ea typeface="+mj-lt"/>
                <a:cs typeface="+mj-lt"/>
              </a:rPr>
              <a:t>El evaluador físico también participa en el flujo, validando la condición real del equipo y activando rutas automatizadas según el resultado. Todo el diseño garantiza una arquitectura modular, escalable y orientada a la automatización.</a:t>
            </a:r>
            <a:endParaRPr lang="es-ES" sz="1200">
              <a:latin typeface="Aptos"/>
            </a:endParaRPr>
          </a:p>
          <a:p>
            <a:pPr algn="ctr">
              <a:tabLst>
                <a:tab pos="4119563" algn="l"/>
              </a:tabLst>
            </a:pPr>
            <a:br>
              <a:rPr lang="es-ES" sz="1200"/>
            </a:br>
            <a:endParaRPr lang="es-ES" sz="1200"/>
          </a:p>
        </p:txBody>
      </p:sp>
    </p:spTree>
    <p:extLst>
      <p:ext uri="{BB962C8B-B14F-4D97-AF65-F5344CB8AC3E}">
        <p14:creationId xmlns:p14="http://schemas.microsoft.com/office/powerpoint/2010/main" val="232609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ángulo 13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>
              <a:tabLst>
                <a:tab pos="4119563" algn="l"/>
              </a:tabLst>
            </a:pPr>
            <a:r>
              <a:rPr lang="es-ES"/>
              <a:t>Agenda 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4D1CC02-8816-4BBB-6546-FA120F57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Contexto </a:t>
            </a:r>
            <a:endParaRPr lang="es-ES"/>
          </a:p>
          <a:p>
            <a:pPr>
              <a:buClr>
                <a:srgbClr val="EEEBE3"/>
              </a:buClr>
            </a:pPr>
            <a:r>
              <a:rPr lang="es-ES">
                <a:ea typeface="+mn-lt"/>
                <a:cs typeface="+mn-lt"/>
              </a:rPr>
              <a:t>Requerimientos Funcionales </a:t>
            </a:r>
            <a:endParaRPr lang="es-ES"/>
          </a:p>
          <a:p>
            <a:pPr>
              <a:buClr>
                <a:srgbClr val="EEEBE3"/>
              </a:buClr>
            </a:pPr>
            <a:r>
              <a:rPr lang="es-ES">
                <a:ea typeface="+mn-lt"/>
                <a:cs typeface="+mn-lt"/>
              </a:rPr>
              <a:t>Requerimientos No Funcionales </a:t>
            </a:r>
            <a:endParaRPr lang="es-ES"/>
          </a:p>
          <a:p>
            <a:pPr>
              <a:buClr>
                <a:srgbClr val="EEEBE3"/>
              </a:buClr>
            </a:pPr>
            <a:r>
              <a:rPr lang="es-ES">
                <a:ea typeface="+mn-lt"/>
                <a:cs typeface="+mn-lt"/>
              </a:rPr>
              <a:t>Atributos de Calidad </a:t>
            </a:r>
            <a:endParaRPr lang="es-ES"/>
          </a:p>
          <a:p>
            <a:pPr>
              <a:buClr>
                <a:srgbClr val="EEEBE3"/>
              </a:buClr>
            </a:pPr>
            <a:r>
              <a:rPr lang="es-ES">
                <a:ea typeface="+mn-lt"/>
                <a:cs typeface="+mn-lt"/>
              </a:rPr>
              <a:t>Interesados </a:t>
            </a:r>
          </a:p>
          <a:p>
            <a:pPr>
              <a:buClr>
                <a:srgbClr val="EEEBE3"/>
              </a:buClr>
            </a:pPr>
            <a:r>
              <a:rPr lang="es-ES">
                <a:ea typeface="+mn-lt"/>
                <a:cs typeface="+mn-lt"/>
              </a:rPr>
              <a:t>Drivers Arquitectónicos </a:t>
            </a:r>
            <a:endParaRPr lang="es-ES"/>
          </a:p>
          <a:p>
            <a:pPr>
              <a:buClr>
                <a:srgbClr val="EEEBE3"/>
              </a:buClr>
            </a:pPr>
            <a:r>
              <a:rPr lang="es-ES"/>
              <a:t>Identificación de tácticas </a:t>
            </a:r>
          </a:p>
          <a:p>
            <a:pPr>
              <a:buClr>
                <a:srgbClr val="EEEBE3"/>
              </a:buClr>
            </a:pPr>
            <a:r>
              <a:rPr lang="es-ES"/>
              <a:t>Patrones arquitectónicos y estrategia arquitectónicas </a:t>
            </a:r>
          </a:p>
          <a:p>
            <a:pPr>
              <a:buClr>
                <a:srgbClr val="EEEBE3"/>
              </a:buClr>
            </a:pPr>
            <a:r>
              <a:rPr lang="es-ES"/>
              <a:t>Modelo 4+1</a:t>
            </a:r>
          </a:p>
        </p:txBody>
      </p:sp>
    </p:spTree>
    <p:extLst>
      <p:ext uri="{BB962C8B-B14F-4D97-AF65-F5344CB8AC3E}">
        <p14:creationId xmlns:p14="http://schemas.microsoft.com/office/powerpoint/2010/main" val="227679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9CE9D-D42A-FFCB-592C-01610F91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ángulo 13">
            <a:extLst>
              <a:ext uri="{FF2B5EF4-FFF2-40B4-BE49-F238E27FC236}">
                <a16:creationId xmlns:a16="http://schemas.microsoft.com/office/drawing/2014/main" id="{5C172A8F-D469-11A6-5BA6-0221BB1A8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72C1CACD-00CC-D9DF-24F3-EC4EFA9132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26B54AB1-7458-51A8-4E49-31C0DB390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F129A7-CB72-C830-16A5-7D8129D1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>
              <a:tabLst>
                <a:tab pos="4119563" algn="l"/>
              </a:tabLst>
            </a:pPr>
            <a:r>
              <a:rPr lang="es-ES"/>
              <a:t>Contexto 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8CE70F6-487C-9A1C-A8BF-F9727A5A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Con el objetivo de diversificar su portafolio de servicios e incursionar en el creciente mercado del reciclaje tecnológico, una reconocida tienda de tecnología plantea el desarrollo de un nuevo sistema digital denominado “</a:t>
            </a:r>
            <a:r>
              <a:rPr lang="es-ES" err="1">
                <a:solidFill>
                  <a:srgbClr val="FFFFFF"/>
                </a:solidFill>
                <a:ea typeface="+mn-lt"/>
                <a:cs typeface="+mn-lt"/>
              </a:rPr>
              <a:t>Going</a:t>
            </a:r>
            <a:r>
              <a:rPr lang="es-ES">
                <a:solidFill>
                  <a:srgbClr val="FFFFFF"/>
                </a:solidFill>
                <a:ea typeface="+mn-lt"/>
                <a:cs typeface="+mn-lt"/>
              </a:rPr>
              <a:t> Green”. Esta solución permitirá a clientes enviar o llevar sus dispositivos electrónicos personales (teléfonos, cámaras, etc.) para ser evaluados, reciclados o revendidos. El sistema no solo busca fomentar una economía circular, sino también agregar valor al negocio a través de un canal innovador, ágil y automatizado. </a:t>
            </a:r>
            <a:endParaRPr lang="es-ES" sz="1200">
              <a:solidFill>
                <a:srgbClr val="000000"/>
              </a:solidFill>
              <a:latin typeface="Aptos"/>
            </a:endParaRPr>
          </a:p>
          <a:p>
            <a:pPr>
              <a:buClr>
                <a:srgbClr val="EEEBE3"/>
              </a:buClr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023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C74897-B8C4-789F-906E-63F0CE0BA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ángulo 13">
            <a:extLst>
              <a:ext uri="{FF2B5EF4-FFF2-40B4-BE49-F238E27FC236}">
                <a16:creationId xmlns:a16="http://schemas.microsoft.com/office/drawing/2014/main" id="{67ABC631-0635-3BC5-EF8D-C484526A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C066A206-F487-1854-3170-4C397EAF9E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98CC2F94-5309-AFA2-9B98-5A3CFA8CA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2B3DCC-9F30-F58D-1C11-1F87A607C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>
              <a:tabLst>
                <a:tab pos="4119563" algn="l"/>
              </a:tabLst>
            </a:pPr>
            <a:r>
              <a:rPr lang="es-ES"/>
              <a:t>Requerimientos funcionales 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9FCC63B-B034-A586-D5AE-FFBDE4A2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>
              <a:solidFill>
                <a:srgbClr val="FFFFFF"/>
              </a:solidFill>
              <a:latin typeface="Century Gothic"/>
            </a:endParaRPr>
          </a:p>
          <a:p>
            <a:pPr>
              <a:buClr>
                <a:srgbClr val="EEEBE3"/>
              </a:buClr>
            </a:pPr>
            <a:endParaRPr lang="es-ES"/>
          </a:p>
        </p:txBody>
      </p:sp>
      <p:pic>
        <p:nvPicPr>
          <p:cNvPr id="3" name="Imagen 2" descr="Imagen">
            <a:extLst>
              <a:ext uri="{FF2B5EF4-FFF2-40B4-BE49-F238E27FC236}">
                <a16:creationId xmlns:a16="http://schemas.microsoft.com/office/drawing/2014/main" id="{A1504773-0DE1-386A-5485-03AEAC646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616" y="1708897"/>
            <a:ext cx="6937561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009ED8-A3C0-CFE9-BF65-9FB18A8F7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ángulo 13">
            <a:extLst>
              <a:ext uri="{FF2B5EF4-FFF2-40B4-BE49-F238E27FC236}">
                <a16:creationId xmlns:a16="http://schemas.microsoft.com/office/drawing/2014/main" id="{B5A6E240-272B-298F-52E3-EE2702952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2699F9CB-5E21-F452-FDE0-FE9A8969F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E87497A4-727B-DE59-353F-BC64735CB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70C4F-8973-4E71-AEBF-0A0C4C37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>
              <a:tabLst>
                <a:tab pos="4119563" algn="l"/>
              </a:tabLst>
            </a:pPr>
            <a:r>
              <a:rPr lang="es-ES"/>
              <a:t>Requerimientos No funcionales 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7320AF0-8209-C27A-CC18-5184517E6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>
              <a:solidFill>
                <a:srgbClr val="FFFFFF"/>
              </a:solidFill>
              <a:latin typeface="Century Gothic"/>
            </a:endParaRPr>
          </a:p>
          <a:p>
            <a:pPr>
              <a:buClr>
                <a:srgbClr val="EEEBE3"/>
              </a:buClr>
            </a:pPr>
            <a:endParaRPr lang="es-ES"/>
          </a:p>
        </p:txBody>
      </p:sp>
      <p:pic>
        <p:nvPicPr>
          <p:cNvPr id="4" name="Imagen 3" descr="Imagen">
            <a:extLst>
              <a:ext uri="{FF2B5EF4-FFF2-40B4-BE49-F238E27FC236}">
                <a16:creationId xmlns:a16="http://schemas.microsoft.com/office/drawing/2014/main" id="{2AEA6B24-523D-3760-115A-D1B8AB2A0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390" y="1823196"/>
            <a:ext cx="10258425" cy="481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A771C-81F3-094D-E820-C40433633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ángulo 13">
            <a:extLst>
              <a:ext uri="{FF2B5EF4-FFF2-40B4-BE49-F238E27FC236}">
                <a16:creationId xmlns:a16="http://schemas.microsoft.com/office/drawing/2014/main" id="{197B480B-A5FC-61D4-D165-2C065122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8866D4F5-3481-C335-0348-6533303ED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537B5EE9-3EB3-A2CE-7A07-3765E8764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126F5E-E509-5778-261F-A84F14AE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>
              <a:tabLst>
                <a:tab pos="4119563" algn="l"/>
              </a:tabLst>
            </a:pPr>
            <a:r>
              <a:rPr lang="es-ES"/>
              <a:t>Atributos de calidad  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4BD1B788-ED13-A55E-1333-2C4B2DCE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>
              <a:solidFill>
                <a:srgbClr val="FFFFFF"/>
              </a:solidFill>
              <a:latin typeface="Century Gothic"/>
            </a:endParaRPr>
          </a:p>
          <a:p>
            <a:pPr>
              <a:buClr>
                <a:srgbClr val="EEEBE3"/>
              </a:buClr>
            </a:pPr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F772B3-C068-99E8-CC28-2E87C46AAD88}"/>
              </a:ext>
            </a:extLst>
          </p:cNvPr>
          <p:cNvSpPr txBox="1"/>
          <p:nvPr/>
        </p:nvSpPr>
        <p:spPr>
          <a:xfrm>
            <a:off x="690282" y="2023782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Escalabilidad</a:t>
            </a:r>
            <a:r>
              <a:rPr lang="en-US"/>
              <a:t> Seguridad </a:t>
            </a:r>
            <a:r>
              <a:rPr lang="en-US" err="1"/>
              <a:t>Disponibilidad</a:t>
            </a:r>
            <a:r>
              <a:rPr lang="en-US"/>
              <a:t> </a:t>
            </a:r>
            <a:r>
              <a:rPr lang="en-US" err="1"/>
              <a:t>Mantenibilidad</a:t>
            </a:r>
            <a:r>
              <a:rPr lang="en-US"/>
              <a:t> Performance </a:t>
            </a:r>
            <a:endParaRPr lang="es-ES"/>
          </a:p>
        </p:txBody>
      </p:sp>
      <p:pic>
        <p:nvPicPr>
          <p:cNvPr id="7" name="Imagen 6" descr="Imagen">
            <a:extLst>
              <a:ext uri="{FF2B5EF4-FFF2-40B4-BE49-F238E27FC236}">
                <a16:creationId xmlns:a16="http://schemas.microsoft.com/office/drawing/2014/main" id="{8695C45A-CF53-8950-C560-8D67C13B8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65" y="3641632"/>
            <a:ext cx="10668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7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A969BE-1340-241A-DA7A-1C283B87D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ángulo 13">
            <a:extLst>
              <a:ext uri="{FF2B5EF4-FFF2-40B4-BE49-F238E27FC236}">
                <a16:creationId xmlns:a16="http://schemas.microsoft.com/office/drawing/2014/main" id="{D566A459-A16E-0556-EE0E-1102754DD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13297DB9-E209-7CD0-DA15-D75A301F1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8DF82084-C581-0B49-AA6C-70BE8871E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7C225E-9C39-7D66-74AE-DB135304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>
              <a:tabLst>
                <a:tab pos="4119563" algn="l"/>
              </a:tabLst>
            </a:pPr>
            <a:r>
              <a:rPr lang="es-ES"/>
              <a:t>Drivers Arquitectónicos 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E3C1257-142F-994E-752B-808A44E0A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>
              <a:solidFill>
                <a:srgbClr val="FFFFFF"/>
              </a:solidFill>
              <a:latin typeface="Century Gothic"/>
            </a:endParaRPr>
          </a:p>
          <a:p>
            <a:pPr>
              <a:buClr>
                <a:srgbClr val="EEEBE3"/>
              </a:buClr>
            </a:pPr>
            <a:endParaRPr lang="es-ES"/>
          </a:p>
        </p:txBody>
      </p:sp>
      <p:pic>
        <p:nvPicPr>
          <p:cNvPr id="3" name="Imagen 2" descr="Imagen">
            <a:extLst>
              <a:ext uri="{FF2B5EF4-FFF2-40B4-BE49-F238E27FC236}">
                <a16:creationId xmlns:a16="http://schemas.microsoft.com/office/drawing/2014/main" id="{FE3807AF-3084-4A8B-9120-A865C128E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725" y="3766670"/>
            <a:ext cx="8210550" cy="23907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722C39A-1FC8-FCEB-4CB5-ECCD6A1DEE48}"/>
              </a:ext>
            </a:extLst>
          </p:cNvPr>
          <p:cNvSpPr txBox="1"/>
          <p:nvPr/>
        </p:nvSpPr>
        <p:spPr>
          <a:xfrm>
            <a:off x="1989551" y="1718153"/>
            <a:ext cx="435070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/>
              <a:t>Interesados</a:t>
            </a:r>
            <a:r>
              <a:rPr lang="en-US"/>
              <a:t> :</a:t>
            </a:r>
            <a:endParaRPr lang="es-ES"/>
          </a:p>
          <a:p>
            <a:r>
              <a:rPr lang="en-US" err="1"/>
              <a:t>Cliente</a:t>
            </a:r>
            <a:r>
              <a:rPr lang="en-US"/>
              <a:t> final </a:t>
            </a:r>
          </a:p>
          <a:p>
            <a:r>
              <a:rPr lang="en-US"/>
              <a:t>Personal de tienda </a:t>
            </a:r>
          </a:p>
          <a:p>
            <a:r>
              <a:rPr lang="en-US"/>
              <a:t>Equipo </a:t>
            </a:r>
            <a:r>
              <a:rPr lang="en-US" err="1"/>
              <a:t>técnico</a:t>
            </a:r>
            <a:endParaRPr lang="en-US"/>
          </a:p>
          <a:p>
            <a:r>
              <a:rPr lang="en-US"/>
              <a:t>Equipo de </a:t>
            </a:r>
            <a:r>
              <a:rPr lang="en-US" err="1"/>
              <a:t>negocio</a:t>
            </a:r>
            <a:r>
              <a:rPr lang="en-US"/>
              <a:t> </a:t>
            </a:r>
            <a:r>
              <a:rPr lang="en-US" err="1"/>
              <a:t>Gerencia</a:t>
            </a:r>
            <a:r>
              <a:rPr lang="en-US"/>
              <a:t> </a:t>
            </a:r>
            <a:r>
              <a:rPr lang="en-US" err="1"/>
              <a:t>Servicios</a:t>
            </a:r>
            <a:r>
              <a:rPr lang="en-US"/>
              <a:t> de </a:t>
            </a:r>
            <a:r>
              <a:rPr lang="en-US" err="1"/>
              <a:t>sostenibilidad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58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E4E16-81FC-9E75-6622-9A8BA696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ángulo 13">
            <a:extLst>
              <a:ext uri="{FF2B5EF4-FFF2-40B4-BE49-F238E27FC236}">
                <a16:creationId xmlns:a16="http://schemas.microsoft.com/office/drawing/2014/main" id="{458D128B-2C62-3863-803B-4E252D055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D8F51ECF-5A5C-561F-FD16-BA03368A9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7F760FAB-D4BF-C81E-5E58-B4879D6D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24B8AD-5A6F-9222-BBC0-547319AA2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>
              <a:tabLst>
                <a:tab pos="4119563" algn="l"/>
              </a:tabLst>
            </a:pPr>
            <a:r>
              <a:rPr lang="es-ES"/>
              <a:t>Identificación de tácticas 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CB5F2891-0A07-9F2B-94D8-F72750EB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s-ES">
              <a:solidFill>
                <a:srgbClr val="FFFFFF"/>
              </a:solidFill>
              <a:latin typeface="Century Gothic"/>
            </a:endParaRPr>
          </a:p>
          <a:p>
            <a:pPr>
              <a:buClr>
                <a:srgbClr val="EEEBE3"/>
              </a:buClr>
            </a:pPr>
            <a:endParaRPr lang="es-ES"/>
          </a:p>
        </p:txBody>
      </p:sp>
      <p:pic>
        <p:nvPicPr>
          <p:cNvPr id="4" name="Imagen 3" descr="Imagen">
            <a:extLst>
              <a:ext uri="{FF2B5EF4-FFF2-40B4-BE49-F238E27FC236}">
                <a16:creationId xmlns:a16="http://schemas.microsoft.com/office/drawing/2014/main" id="{CE20C956-9D10-4893-CB39-0406B9E7E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577" y="1642636"/>
            <a:ext cx="7164220" cy="483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6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6B8E67-2DFE-C584-60ED-8A8CC5DAF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ángulo 13">
            <a:extLst>
              <a:ext uri="{FF2B5EF4-FFF2-40B4-BE49-F238E27FC236}">
                <a16:creationId xmlns:a16="http://schemas.microsoft.com/office/drawing/2014/main" id="{697D0B88-1233-6FEC-B9AF-5AA03FE50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2" descr="Hojas en primer plano">
            <a:extLst>
              <a:ext uri="{FF2B5EF4-FFF2-40B4-BE49-F238E27FC236}">
                <a16:creationId xmlns:a16="http://schemas.microsoft.com/office/drawing/2014/main" id="{A8D8C19D-8B30-84F6-0772-BD1AE54C51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4483988A-E4DF-1737-52BE-43594EB0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2A59D9-FAE0-A3A4-4135-D946A370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rtlCol="0">
            <a:normAutofit/>
          </a:bodyPr>
          <a:lstStyle/>
          <a:p>
            <a:pPr algn="ctr">
              <a:tabLst>
                <a:tab pos="4119563" algn="l"/>
              </a:tabLst>
            </a:pPr>
            <a:r>
              <a:rPr lang="es-ES"/>
              <a:t>Patrones arquitectónicos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CF7C1-7C3D-104D-47DE-02E2C461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1600">
                <a:latin typeface="Aptos"/>
              </a:rPr>
              <a:t>Microservicios (Escalabilidad, mantenibilidad)</a:t>
            </a:r>
          </a:p>
          <a:p>
            <a:pPr>
              <a:buClr>
                <a:srgbClr val="EEEBE3"/>
              </a:buClr>
            </a:pPr>
            <a:r>
              <a:rPr lang="es-ES" sz="1600" err="1">
                <a:latin typeface="Aptos"/>
              </a:rPr>
              <a:t>Event</a:t>
            </a:r>
            <a:r>
              <a:rPr lang="es-ES" sz="1600">
                <a:latin typeface="Aptos"/>
              </a:rPr>
              <a:t> </a:t>
            </a:r>
            <a:r>
              <a:rPr lang="es-ES" sz="1600" err="1">
                <a:latin typeface="Aptos"/>
              </a:rPr>
              <a:t>Sourcing</a:t>
            </a:r>
            <a:r>
              <a:rPr lang="es-ES" sz="1600">
                <a:latin typeface="Aptos"/>
              </a:rPr>
              <a:t> + CQRS (Auditoría, rendimiento)</a:t>
            </a:r>
          </a:p>
          <a:p>
            <a:pPr>
              <a:buClr>
                <a:srgbClr val="EEEBE3"/>
              </a:buClr>
            </a:pPr>
            <a:r>
              <a:rPr lang="es-ES" sz="1600">
                <a:latin typeface="Aptos"/>
              </a:rPr>
              <a:t>API Gateway (Seguridad, control de tráfico)</a:t>
            </a:r>
          </a:p>
          <a:p>
            <a:pPr>
              <a:buClr>
                <a:srgbClr val="EEEBE3"/>
              </a:buClr>
            </a:pPr>
            <a:r>
              <a:rPr lang="es-ES" sz="1600" err="1">
                <a:latin typeface="Aptos"/>
              </a:rPr>
              <a:t>Backend</a:t>
            </a:r>
            <a:r>
              <a:rPr lang="es-ES" sz="1600">
                <a:latin typeface="Aptos"/>
              </a:rPr>
              <a:t> </a:t>
            </a:r>
            <a:r>
              <a:rPr lang="es-ES" sz="1600" err="1">
                <a:latin typeface="Aptos"/>
              </a:rPr>
              <a:t>for</a:t>
            </a:r>
            <a:r>
              <a:rPr lang="es-ES" sz="1600">
                <a:latin typeface="Aptos"/>
              </a:rPr>
              <a:t> </a:t>
            </a:r>
            <a:r>
              <a:rPr lang="es-ES" sz="1600" err="1">
                <a:latin typeface="Aptos"/>
              </a:rPr>
              <a:t>Frontend</a:t>
            </a:r>
            <a:r>
              <a:rPr lang="es-ES" sz="1600">
                <a:latin typeface="Aptos"/>
              </a:rPr>
              <a:t> (BFF) (Usabilidad y separación de intereses por canal)</a:t>
            </a:r>
          </a:p>
          <a:p>
            <a:pPr>
              <a:buClr>
                <a:srgbClr val="EEEBE3"/>
              </a:buClr>
            </a:pPr>
            <a:r>
              <a:rPr lang="es-ES" sz="1600" err="1">
                <a:latin typeface="Aptos"/>
              </a:rPr>
              <a:t>Circuit</a:t>
            </a:r>
            <a:r>
              <a:rPr lang="es-ES" sz="1600">
                <a:latin typeface="Aptos"/>
              </a:rPr>
              <a:t> Breaker (Disponibilidad)</a:t>
            </a:r>
          </a:p>
          <a:p>
            <a:pPr marL="0" indent="0">
              <a:buClr>
                <a:srgbClr val="EEEBE3"/>
              </a:buClr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018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727_TF78440441" id="{8124CA7B-D09D-4442-8065-5B4988299C03}" vid="{ED9CC861-8305-4014-8AEE-D8DC366825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5D6F7AD-09FB-47AB-B353-D1D83850E3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21C94-EC06-4610-B8F0-A456DD28CDEC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2C0DB4D-BE53-4100-8A0D-CEFB2E482820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Garden Savon</Template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Savon</vt:lpstr>
      <vt:lpstr>Mas ecológico </vt:lpstr>
      <vt:lpstr>Agenda </vt:lpstr>
      <vt:lpstr>Contexto </vt:lpstr>
      <vt:lpstr>Requerimientos funcionales </vt:lpstr>
      <vt:lpstr>Requerimientos No funcionales </vt:lpstr>
      <vt:lpstr>Atributos de calidad  </vt:lpstr>
      <vt:lpstr>Drivers Arquitectónicos </vt:lpstr>
      <vt:lpstr>Identificación de tácticas </vt:lpstr>
      <vt:lpstr>Patrones arquitectónicos </vt:lpstr>
      <vt:lpstr>Estrategias arquitectónicas </vt:lpstr>
      <vt:lpstr>Diagrama de actividades(Vista lógica) </vt:lpstr>
      <vt:lpstr>Componentes por paquetes(Vista implementación)</vt:lpstr>
      <vt:lpstr>Diagrama AWS(Vista Fisica)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FELIPE GARCIA ACEVEDO</dc:creator>
  <cp:revision>2</cp:revision>
  <dcterms:created xsi:type="dcterms:W3CDTF">2025-05-30T14:36:09Z</dcterms:created>
  <dcterms:modified xsi:type="dcterms:W3CDTF">2025-05-31T00:13:01Z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