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62"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CE96D-F9F3-4EC1-AC75-FBE7AE81C043}" type="datetimeFigureOut">
              <a:rPr lang="es-CO" smtClean="0"/>
              <a:t>9/04/2025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7C364-6BB2-445E-86ED-948AAB696ED7}" type="slidenum">
              <a:rPr lang="es-CO" smtClean="0"/>
              <a:t>‹Nº›</a:t>
            </a:fld>
            <a:endParaRPr lang="es-CO"/>
          </a:p>
        </p:txBody>
      </p:sp>
    </p:spTree>
    <p:extLst>
      <p:ext uri="{BB962C8B-B14F-4D97-AF65-F5344CB8AC3E}">
        <p14:creationId xmlns:p14="http://schemas.microsoft.com/office/powerpoint/2010/main" val="147126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 </a:t>
            </a:r>
            <a:endParaRPr lang="es-CO" dirty="0"/>
          </a:p>
        </p:txBody>
      </p:sp>
      <p:sp>
        <p:nvSpPr>
          <p:cNvPr id="4" name="Marcador de número de diapositiva 3"/>
          <p:cNvSpPr>
            <a:spLocks noGrp="1"/>
          </p:cNvSpPr>
          <p:nvPr>
            <p:ph type="sldNum" sz="quarter" idx="5"/>
          </p:nvPr>
        </p:nvSpPr>
        <p:spPr/>
        <p:txBody>
          <a:bodyPr/>
          <a:lstStyle/>
          <a:p>
            <a:fld id="{0087C364-6BB2-445E-86ED-948AAB696ED7}" type="slidenum">
              <a:rPr lang="es-CO" smtClean="0"/>
              <a:t>8</a:t>
            </a:fld>
            <a:endParaRPr lang="es-CO"/>
          </a:p>
        </p:txBody>
      </p:sp>
    </p:spTree>
    <p:extLst>
      <p:ext uri="{BB962C8B-B14F-4D97-AF65-F5344CB8AC3E}">
        <p14:creationId xmlns:p14="http://schemas.microsoft.com/office/powerpoint/2010/main" val="231136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29191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8CBAC6-1053-4354-85E8-8FD7E64E1195}" type="datetimeFigureOut">
              <a:rPr lang="es-CO" smtClean="0"/>
              <a:t>9/04/2025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7878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4808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87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317075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86966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497138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674523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99066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04636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74868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8CBAC6-1053-4354-85E8-8FD7E64E1195}" type="datetimeFigureOut">
              <a:rPr lang="es-CO" smtClean="0"/>
              <a:t>9/04/2025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42765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E8CBAC6-1053-4354-85E8-8FD7E64E1195}" type="datetimeFigureOut">
              <a:rPr lang="es-CO" smtClean="0"/>
              <a:t>9/04/2025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06432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0285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54443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99240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8CBAC6-1053-4354-85E8-8FD7E64E1195}" type="datetimeFigureOut">
              <a:rPr lang="es-CO" smtClean="0"/>
              <a:t>9/04/2025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91173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8CBAC6-1053-4354-85E8-8FD7E64E1195}" type="datetimeFigureOut">
              <a:rPr lang="es-CO" smtClean="0"/>
              <a:t>9/04/2025</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75E851-A78C-4173-899A-48FA8D5829BD}" type="slidenum">
              <a:rPr lang="es-CO" smtClean="0"/>
              <a:t>‹Nº›</a:t>
            </a:fld>
            <a:endParaRPr lang="es-CO"/>
          </a:p>
        </p:txBody>
      </p:sp>
    </p:spTree>
    <p:extLst>
      <p:ext uri="{BB962C8B-B14F-4D97-AF65-F5344CB8AC3E}">
        <p14:creationId xmlns:p14="http://schemas.microsoft.com/office/powerpoint/2010/main" val="23136073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90B8D-D91B-BCEA-D9C6-E90F000CD7C6}"/>
              </a:ext>
            </a:extLst>
          </p:cNvPr>
          <p:cNvSpPr>
            <a:spLocks noGrp="1"/>
          </p:cNvSpPr>
          <p:nvPr>
            <p:ph type="ctrTitle"/>
          </p:nvPr>
        </p:nvSpPr>
        <p:spPr>
          <a:xfrm>
            <a:off x="324896" y="1508311"/>
            <a:ext cx="11710737" cy="3076826"/>
          </a:xfrm>
        </p:spPr>
        <p:txBody>
          <a:bodyPr>
            <a:noAutofit/>
          </a:bodyPr>
          <a:lstStyle/>
          <a:p>
            <a:r>
              <a:rPr lang="es-MX" sz="4800" dirty="0" err="1"/>
              <a:t>EduPhysics</a:t>
            </a:r>
            <a:endParaRPr lang="es-CO" sz="4800" dirty="0"/>
          </a:p>
        </p:txBody>
      </p:sp>
      <p:sp>
        <p:nvSpPr>
          <p:cNvPr id="3" name="Subtítulo 2">
            <a:extLst>
              <a:ext uri="{FF2B5EF4-FFF2-40B4-BE49-F238E27FC236}">
                <a16:creationId xmlns:a16="http://schemas.microsoft.com/office/drawing/2014/main" id="{B38AE2CF-6B0C-D27A-5521-6E96CD31D20D}"/>
              </a:ext>
            </a:extLst>
          </p:cNvPr>
          <p:cNvSpPr>
            <a:spLocks noGrp="1"/>
          </p:cNvSpPr>
          <p:nvPr>
            <p:ph type="subTitle" idx="1"/>
          </p:nvPr>
        </p:nvSpPr>
        <p:spPr/>
        <p:txBody>
          <a:bodyPr/>
          <a:lstStyle/>
          <a:p>
            <a:r>
              <a:rPr lang="es-MX" dirty="0"/>
              <a:t>Daniel Torres Valencia. Cod: 91969</a:t>
            </a:r>
            <a:endParaRPr lang="es-CO" dirty="0"/>
          </a:p>
        </p:txBody>
      </p:sp>
    </p:spTree>
    <p:extLst>
      <p:ext uri="{BB962C8B-B14F-4D97-AF65-F5344CB8AC3E}">
        <p14:creationId xmlns:p14="http://schemas.microsoft.com/office/powerpoint/2010/main" val="417678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106E4-4DE9-6EE9-EE67-26A536AA522E}"/>
              </a:ext>
            </a:extLst>
          </p:cNvPr>
          <p:cNvSpPr>
            <a:spLocks noGrp="1"/>
          </p:cNvSpPr>
          <p:nvPr>
            <p:ph type="title"/>
          </p:nvPr>
        </p:nvSpPr>
        <p:spPr/>
        <p:txBody>
          <a:bodyPr/>
          <a:lstStyle/>
          <a:p>
            <a:r>
              <a:rPr lang="es-MX" b="1" dirty="0"/>
              <a:t>AGENDA</a:t>
            </a:r>
            <a:endParaRPr lang="es-CO" b="1" dirty="0"/>
          </a:p>
        </p:txBody>
      </p:sp>
      <p:sp>
        <p:nvSpPr>
          <p:cNvPr id="3" name="Marcador de contenido 2">
            <a:extLst>
              <a:ext uri="{FF2B5EF4-FFF2-40B4-BE49-F238E27FC236}">
                <a16:creationId xmlns:a16="http://schemas.microsoft.com/office/drawing/2014/main" id="{4A4387AC-3D8E-17C4-3C95-87D5FAEFA49D}"/>
              </a:ext>
            </a:extLst>
          </p:cNvPr>
          <p:cNvSpPr>
            <a:spLocks noGrp="1"/>
          </p:cNvSpPr>
          <p:nvPr>
            <p:ph idx="1"/>
          </p:nvPr>
        </p:nvSpPr>
        <p:spPr/>
        <p:txBody>
          <a:bodyPr/>
          <a:lstStyle/>
          <a:p>
            <a:r>
              <a:rPr lang="es-MX" dirty="0"/>
              <a:t>Contexto</a:t>
            </a:r>
          </a:p>
          <a:p>
            <a:r>
              <a:rPr lang="es-MX" dirty="0"/>
              <a:t>Requerimientos Funcionales</a:t>
            </a:r>
          </a:p>
          <a:p>
            <a:r>
              <a:rPr lang="es-MX" dirty="0"/>
              <a:t>Requerimientos NO Funcionales</a:t>
            </a:r>
          </a:p>
          <a:p>
            <a:r>
              <a:rPr lang="es-MX" dirty="0"/>
              <a:t>Atributos de calidad </a:t>
            </a:r>
          </a:p>
          <a:p>
            <a:r>
              <a:rPr lang="es-MX"/>
              <a:t>Ponderación </a:t>
            </a:r>
            <a:endParaRPr lang="es-MX" dirty="0"/>
          </a:p>
          <a:p>
            <a:endParaRPr lang="es-CO" dirty="0"/>
          </a:p>
        </p:txBody>
      </p:sp>
    </p:spTree>
    <p:extLst>
      <p:ext uri="{BB962C8B-B14F-4D97-AF65-F5344CB8AC3E}">
        <p14:creationId xmlns:p14="http://schemas.microsoft.com/office/powerpoint/2010/main" val="59309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7F7F4-CB07-94C2-A8F5-79E81210E002}"/>
              </a:ext>
            </a:extLst>
          </p:cNvPr>
          <p:cNvSpPr>
            <a:spLocks noGrp="1"/>
          </p:cNvSpPr>
          <p:nvPr>
            <p:ph type="title"/>
          </p:nvPr>
        </p:nvSpPr>
        <p:spPr/>
        <p:txBody>
          <a:bodyPr/>
          <a:lstStyle/>
          <a:p>
            <a:r>
              <a:rPr lang="es-MX" b="1" dirty="0"/>
              <a:t>CONTEXTO</a:t>
            </a:r>
            <a:endParaRPr lang="es-CO" b="1" dirty="0"/>
          </a:p>
        </p:txBody>
      </p:sp>
      <p:sp>
        <p:nvSpPr>
          <p:cNvPr id="3" name="Marcador de contenido 2">
            <a:extLst>
              <a:ext uri="{FF2B5EF4-FFF2-40B4-BE49-F238E27FC236}">
                <a16:creationId xmlns:a16="http://schemas.microsoft.com/office/drawing/2014/main" id="{830105F4-39EE-11F6-1EC0-E5D95685B2DD}"/>
              </a:ext>
            </a:extLst>
          </p:cNvPr>
          <p:cNvSpPr>
            <a:spLocks noGrp="1"/>
          </p:cNvSpPr>
          <p:nvPr>
            <p:ph idx="1"/>
          </p:nvPr>
        </p:nvSpPr>
        <p:spPr/>
        <p:txBody>
          <a:bodyPr/>
          <a:lstStyle/>
          <a:p>
            <a:r>
              <a:rPr lang="es-MX" sz="1600" dirty="0"/>
              <a:t>El proyecto propone el desarrollo de una aplicación móvil multiplataforma orientada a estudiantes de instituciones educativas con recursos limitados, con el objetivo de suplir la ausencia de laboratorios físicos mediante simulaciones interactivas de física mecánica. La arquitectura del sistema estará centrada en el aprovechamiento de sensores nativos de los dispositivos móviles (como acelerómetro, giroscopio y cámara) para la captura de datos en tiempo real, lo cual permitirá a los usuarios realizar experimentos virtuales que simulen condiciones reales. La aplicación estará diseñada con una interfaz intuitiva y será escalable, permitiendo futuras integraciones con sistemas de gestión académica y nuevos módulos de simulación.</a:t>
            </a:r>
            <a:endParaRPr lang="es-CO" dirty="0"/>
          </a:p>
        </p:txBody>
      </p:sp>
    </p:spTree>
    <p:extLst>
      <p:ext uri="{BB962C8B-B14F-4D97-AF65-F5344CB8AC3E}">
        <p14:creationId xmlns:p14="http://schemas.microsoft.com/office/powerpoint/2010/main" val="162288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7F86B-4B8A-0EC0-7FFE-72CDC20A6212}"/>
              </a:ext>
            </a:extLst>
          </p:cNvPr>
          <p:cNvSpPr>
            <a:spLocks noGrp="1"/>
          </p:cNvSpPr>
          <p:nvPr>
            <p:ph type="title"/>
          </p:nvPr>
        </p:nvSpPr>
        <p:spPr>
          <a:xfrm>
            <a:off x="1443790" y="172620"/>
            <a:ext cx="10515600" cy="1325563"/>
          </a:xfrm>
        </p:spPr>
        <p:txBody>
          <a:bodyPr/>
          <a:lstStyle/>
          <a:p>
            <a:r>
              <a:rPr lang="es-MX" b="1" dirty="0"/>
              <a:t>REQUERIMIENTOS FUNCIONALES</a:t>
            </a:r>
            <a:endParaRPr lang="es-CO" b="1" dirty="0"/>
          </a:p>
        </p:txBody>
      </p:sp>
      <p:graphicFrame>
        <p:nvGraphicFramePr>
          <p:cNvPr id="5" name="Tabla 4">
            <a:extLst>
              <a:ext uri="{FF2B5EF4-FFF2-40B4-BE49-F238E27FC236}">
                <a16:creationId xmlns:a16="http://schemas.microsoft.com/office/drawing/2014/main" id="{9089514C-CD2E-8952-CF2E-E353A87D2DA1}"/>
              </a:ext>
            </a:extLst>
          </p:cNvPr>
          <p:cNvGraphicFramePr>
            <a:graphicFrameLocks noGrp="1"/>
          </p:cNvGraphicFramePr>
          <p:nvPr>
            <p:extLst>
              <p:ext uri="{D42A27DB-BD31-4B8C-83A1-F6EECF244321}">
                <p14:modId xmlns:p14="http://schemas.microsoft.com/office/powerpoint/2010/main" val="3443641032"/>
              </p:ext>
            </p:extLst>
          </p:nvPr>
        </p:nvGraphicFramePr>
        <p:xfrm>
          <a:off x="232610" y="1234617"/>
          <a:ext cx="11726779" cy="5326604"/>
        </p:xfrm>
        <a:graphic>
          <a:graphicData uri="http://schemas.openxmlformats.org/drawingml/2006/table">
            <a:tbl>
              <a:tblPr firstRow="1" bandRow="1">
                <a:tableStyleId>{5C22544A-7EE6-4342-B048-85BDC9FD1C3A}</a:tableStyleId>
              </a:tblPr>
              <a:tblGrid>
                <a:gridCol w="1157248">
                  <a:extLst>
                    <a:ext uri="{9D8B030D-6E8A-4147-A177-3AD203B41FA5}">
                      <a16:colId xmlns:a16="http://schemas.microsoft.com/office/drawing/2014/main" val="3252220248"/>
                    </a:ext>
                  </a:extLst>
                </a:gridCol>
                <a:gridCol w="2993414">
                  <a:extLst>
                    <a:ext uri="{9D8B030D-6E8A-4147-A177-3AD203B41FA5}">
                      <a16:colId xmlns:a16="http://schemas.microsoft.com/office/drawing/2014/main" val="2719753734"/>
                    </a:ext>
                  </a:extLst>
                </a:gridCol>
                <a:gridCol w="4644422">
                  <a:extLst>
                    <a:ext uri="{9D8B030D-6E8A-4147-A177-3AD203B41FA5}">
                      <a16:colId xmlns:a16="http://schemas.microsoft.com/office/drawing/2014/main" val="148108638"/>
                    </a:ext>
                  </a:extLst>
                </a:gridCol>
                <a:gridCol w="2931695">
                  <a:extLst>
                    <a:ext uri="{9D8B030D-6E8A-4147-A177-3AD203B41FA5}">
                      <a16:colId xmlns:a16="http://schemas.microsoft.com/office/drawing/2014/main" val="3661287680"/>
                    </a:ext>
                  </a:extLst>
                </a:gridCol>
              </a:tblGrid>
              <a:tr h="380053">
                <a:tc>
                  <a:txBody>
                    <a:bodyPr/>
                    <a:lstStyle/>
                    <a:p>
                      <a:r>
                        <a:rPr lang="es-MX" dirty="0"/>
                        <a:t>ID</a:t>
                      </a:r>
                      <a:endParaRPr lang="es-CO" dirty="0"/>
                    </a:p>
                  </a:txBody>
                  <a:tcPr/>
                </a:tc>
                <a:tc>
                  <a:txBody>
                    <a:bodyPr/>
                    <a:lstStyle/>
                    <a:p>
                      <a:r>
                        <a:rPr lang="es-MX" dirty="0"/>
                        <a:t>DESCRIPCION </a:t>
                      </a:r>
                      <a:endParaRPr lang="es-CO" dirty="0"/>
                    </a:p>
                  </a:txBody>
                  <a:tcPr/>
                </a:tc>
                <a:tc>
                  <a:txBody>
                    <a:bodyPr/>
                    <a:lstStyle/>
                    <a:p>
                      <a:r>
                        <a:rPr lang="es-MX" dirty="0"/>
                        <a:t>DETALLE</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1620181294"/>
                  </a:ext>
                </a:extLst>
              </a:tr>
              <a:tr h="1190836">
                <a:tc>
                  <a:txBody>
                    <a:bodyPr/>
                    <a:lstStyle/>
                    <a:p>
                      <a:r>
                        <a:rPr lang="es-MX" dirty="0"/>
                        <a:t>RF – 01</a:t>
                      </a:r>
                      <a:endParaRPr lang="es-CO" dirty="0"/>
                    </a:p>
                  </a:txBody>
                  <a:tcPr/>
                </a:tc>
                <a:tc>
                  <a:txBody>
                    <a:bodyPr/>
                    <a:lstStyle/>
                    <a:p>
                      <a:r>
                        <a:rPr lang="es-MX" dirty="0"/>
                        <a:t>Simulación de experimentos de física mecánica</a:t>
                      </a:r>
                      <a:endParaRPr lang="es-CO" dirty="0"/>
                    </a:p>
                  </a:txBody>
                  <a:tcPr/>
                </a:tc>
                <a:tc>
                  <a:txBody>
                    <a:bodyPr/>
                    <a:lstStyle/>
                    <a:p>
                      <a:r>
                        <a:rPr lang="es-MX" dirty="0"/>
                        <a:t>La aplicación debe permitir al usuario ejecutar simulaciones interactivas de experimentos básicos como caída libre, plano inclinado o tiro parabólico.</a:t>
                      </a:r>
                      <a:endParaRPr lang="es-CO" dirty="0"/>
                    </a:p>
                  </a:txBody>
                  <a:tcPr/>
                </a:tc>
                <a:tc>
                  <a:txBody>
                    <a:bodyPr/>
                    <a:lstStyle/>
                    <a:p>
                      <a:r>
                        <a:rPr lang="es-MX" dirty="0"/>
                        <a:t>Estudiantes, Docentes, Equipo de Desarrollo</a:t>
                      </a:r>
                      <a:endParaRPr lang="es-CO" dirty="0"/>
                    </a:p>
                  </a:txBody>
                  <a:tcPr/>
                </a:tc>
                <a:extLst>
                  <a:ext uri="{0D108BD9-81ED-4DB2-BD59-A6C34878D82A}">
                    <a16:rowId xmlns:a16="http://schemas.microsoft.com/office/drawing/2014/main" val="2043823871"/>
                  </a:ext>
                </a:extLst>
              </a:tr>
              <a:tr h="1740453">
                <a:tc>
                  <a:txBody>
                    <a:bodyPr/>
                    <a:lstStyle/>
                    <a:p>
                      <a:r>
                        <a:rPr lang="es-MX" dirty="0"/>
                        <a:t>RF – 02</a:t>
                      </a:r>
                      <a:endParaRPr lang="es-CO" dirty="0"/>
                    </a:p>
                  </a:txBody>
                  <a:tcPr/>
                </a:tc>
                <a:tc>
                  <a:txBody>
                    <a:bodyPr/>
                    <a:lstStyle/>
                    <a:p>
                      <a:r>
                        <a:rPr lang="es-MX" dirty="0"/>
                        <a:t>Captura de datos en tiempo real con sensores del dispositivo</a:t>
                      </a:r>
                      <a:endParaRPr lang="es-CO" dirty="0"/>
                    </a:p>
                  </a:txBody>
                  <a:tcPr/>
                </a:tc>
                <a:tc>
                  <a:txBody>
                    <a:bodyPr/>
                    <a:lstStyle/>
                    <a:p>
                      <a:r>
                        <a:rPr lang="es-MX" dirty="0"/>
                        <a:t>La aplicación debe utilizar sensores nativos (acelerómetro, giroscopio y cámara) para capturar datos físicos durante las simulaciones.</a:t>
                      </a:r>
                      <a:endParaRPr lang="es-CO" dirty="0"/>
                    </a:p>
                  </a:txBody>
                  <a:tcPr/>
                </a:tc>
                <a:tc>
                  <a:txBody>
                    <a:bodyPr/>
                    <a:lstStyle/>
                    <a:p>
                      <a:r>
                        <a:rPr lang="es-MX" dirty="0"/>
                        <a:t>Estudiantes, Equipo de Desarrollo, Arquitectos del Sistema</a:t>
                      </a:r>
                      <a:endParaRPr lang="es-CO" dirty="0"/>
                    </a:p>
                  </a:txBody>
                  <a:tcPr/>
                </a:tc>
                <a:extLst>
                  <a:ext uri="{0D108BD9-81ED-4DB2-BD59-A6C34878D82A}">
                    <a16:rowId xmlns:a16="http://schemas.microsoft.com/office/drawing/2014/main" val="735633093"/>
                  </a:ext>
                </a:extLst>
              </a:tr>
              <a:tr h="2015262">
                <a:tc>
                  <a:txBody>
                    <a:bodyPr/>
                    <a:lstStyle/>
                    <a:p>
                      <a:r>
                        <a:rPr lang="es-MX" dirty="0"/>
                        <a:t>RF – 03</a:t>
                      </a:r>
                      <a:endParaRPr lang="es-CO" dirty="0"/>
                    </a:p>
                  </a:txBody>
                  <a:tcPr/>
                </a:tc>
                <a:tc>
                  <a:txBody>
                    <a:bodyPr/>
                    <a:lstStyle/>
                    <a:p>
                      <a:r>
                        <a:rPr lang="es-CO" dirty="0"/>
                        <a:t>Visualización gráfica de resultados</a:t>
                      </a:r>
                    </a:p>
                  </a:txBody>
                  <a:tcPr/>
                </a:tc>
                <a:tc>
                  <a:txBody>
                    <a:bodyPr/>
                    <a:lstStyle/>
                    <a:p>
                      <a:r>
                        <a:rPr lang="es-MX" dirty="0"/>
                        <a:t>El sistema debe generar gráficas y estadísticas en tiempo real (por ejemplo, velocidad vs tiempo) basadas en los datos capturados durante las simulaciones.</a:t>
                      </a:r>
                      <a:endParaRPr lang="es-CO" dirty="0"/>
                    </a:p>
                  </a:txBody>
                  <a:tcPr/>
                </a:tc>
                <a:tc>
                  <a:txBody>
                    <a:bodyPr/>
                    <a:lstStyle/>
                    <a:p>
                      <a:r>
                        <a:rPr lang="es-CO" dirty="0"/>
                        <a:t>Estudiantes, Docentes, Investigadores Educativos</a:t>
                      </a:r>
                    </a:p>
                  </a:txBody>
                  <a:tcPr/>
                </a:tc>
                <a:extLst>
                  <a:ext uri="{0D108BD9-81ED-4DB2-BD59-A6C34878D82A}">
                    <a16:rowId xmlns:a16="http://schemas.microsoft.com/office/drawing/2014/main" val="212892053"/>
                  </a:ext>
                </a:extLst>
              </a:tr>
            </a:tbl>
          </a:graphicData>
        </a:graphic>
      </p:graphicFrame>
    </p:spTree>
    <p:extLst>
      <p:ext uri="{BB962C8B-B14F-4D97-AF65-F5344CB8AC3E}">
        <p14:creationId xmlns:p14="http://schemas.microsoft.com/office/powerpoint/2010/main" val="192958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59C901D-B46F-1F76-285B-42728DA477F1}"/>
              </a:ext>
            </a:extLst>
          </p:cNvPr>
          <p:cNvGraphicFramePr>
            <a:graphicFrameLocks noGrp="1"/>
          </p:cNvGraphicFramePr>
          <p:nvPr>
            <p:extLst>
              <p:ext uri="{D42A27DB-BD31-4B8C-83A1-F6EECF244321}">
                <p14:modId xmlns:p14="http://schemas.microsoft.com/office/powerpoint/2010/main" val="855886780"/>
              </p:ext>
            </p:extLst>
          </p:nvPr>
        </p:nvGraphicFramePr>
        <p:xfrm>
          <a:off x="240632" y="1643380"/>
          <a:ext cx="11710736" cy="2748280"/>
        </p:xfrm>
        <a:graphic>
          <a:graphicData uri="http://schemas.openxmlformats.org/drawingml/2006/table">
            <a:tbl>
              <a:tblPr firstRow="1" bandRow="1">
                <a:tableStyleId>{5C22544A-7EE6-4342-B048-85BDC9FD1C3A}</a:tableStyleId>
              </a:tblPr>
              <a:tblGrid>
                <a:gridCol w="1331494">
                  <a:extLst>
                    <a:ext uri="{9D8B030D-6E8A-4147-A177-3AD203B41FA5}">
                      <a16:colId xmlns:a16="http://schemas.microsoft.com/office/drawing/2014/main" val="1682387701"/>
                    </a:ext>
                  </a:extLst>
                </a:gridCol>
                <a:gridCol w="3513221">
                  <a:extLst>
                    <a:ext uri="{9D8B030D-6E8A-4147-A177-3AD203B41FA5}">
                      <a16:colId xmlns:a16="http://schemas.microsoft.com/office/drawing/2014/main" val="2497453098"/>
                    </a:ext>
                  </a:extLst>
                </a:gridCol>
                <a:gridCol w="3938337">
                  <a:extLst>
                    <a:ext uri="{9D8B030D-6E8A-4147-A177-3AD203B41FA5}">
                      <a16:colId xmlns:a16="http://schemas.microsoft.com/office/drawing/2014/main" val="1197864404"/>
                    </a:ext>
                  </a:extLst>
                </a:gridCol>
                <a:gridCol w="2927684">
                  <a:extLst>
                    <a:ext uri="{9D8B030D-6E8A-4147-A177-3AD203B41FA5}">
                      <a16:colId xmlns:a16="http://schemas.microsoft.com/office/drawing/2014/main" val="2653473467"/>
                    </a:ext>
                  </a:extLst>
                </a:gridCol>
              </a:tblGrid>
              <a:tr h="370840">
                <a:tc>
                  <a:txBody>
                    <a:bodyPr/>
                    <a:lstStyle/>
                    <a:p>
                      <a:r>
                        <a:rPr lang="es-MX" dirty="0"/>
                        <a:t>ID </a:t>
                      </a:r>
                      <a:endParaRPr lang="es-CO" dirty="0"/>
                    </a:p>
                  </a:txBody>
                  <a:tcPr/>
                </a:tc>
                <a:tc>
                  <a:txBody>
                    <a:bodyPr/>
                    <a:lstStyle/>
                    <a:p>
                      <a:r>
                        <a:rPr lang="es-MX" dirty="0"/>
                        <a:t>DESCRIPCION</a:t>
                      </a:r>
                      <a:endParaRPr lang="es-CO" dirty="0"/>
                    </a:p>
                  </a:txBody>
                  <a:tcPr/>
                </a:tc>
                <a:tc>
                  <a:txBody>
                    <a:bodyPr/>
                    <a:lstStyle/>
                    <a:p>
                      <a:r>
                        <a:rPr lang="es-MX" dirty="0"/>
                        <a:t>DETALLE</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1657375826"/>
                  </a:ext>
                </a:extLst>
              </a:tr>
              <a:tr h="370840">
                <a:tc>
                  <a:txBody>
                    <a:bodyPr/>
                    <a:lstStyle/>
                    <a:p>
                      <a:r>
                        <a:rPr lang="es-MX" dirty="0"/>
                        <a:t>RF – 04</a:t>
                      </a:r>
                      <a:endParaRPr lang="es-CO" dirty="0"/>
                    </a:p>
                  </a:txBody>
                  <a:tcPr/>
                </a:tc>
                <a:tc>
                  <a:txBody>
                    <a:bodyPr/>
                    <a:lstStyle/>
                    <a:p>
                      <a:r>
                        <a:rPr lang="es-MX" dirty="0"/>
                        <a:t>Interfaz de usuario intuitiva y accesible</a:t>
                      </a:r>
                      <a:endParaRPr lang="es-CO" dirty="0"/>
                    </a:p>
                  </a:txBody>
                  <a:tcPr/>
                </a:tc>
                <a:tc>
                  <a:txBody>
                    <a:bodyPr/>
                    <a:lstStyle/>
                    <a:p>
                      <a:r>
                        <a:rPr lang="es-MX" dirty="0"/>
                        <a:t>La app debe tener una interfaz amigable, fácil de navegar y adaptada a diferentes niveles de alfabetización digital.</a:t>
                      </a:r>
                      <a:endParaRPr lang="es-CO" dirty="0"/>
                    </a:p>
                  </a:txBody>
                  <a:tcPr/>
                </a:tc>
                <a:tc>
                  <a:txBody>
                    <a:bodyPr/>
                    <a:lstStyle/>
                    <a:p>
                      <a:r>
                        <a:rPr lang="es-MX" dirty="0"/>
                        <a:t>Estudiantes, Diseñadores UX/UI, Docentes</a:t>
                      </a:r>
                      <a:endParaRPr lang="es-CO" dirty="0"/>
                    </a:p>
                  </a:txBody>
                  <a:tcPr/>
                </a:tc>
                <a:extLst>
                  <a:ext uri="{0D108BD9-81ED-4DB2-BD59-A6C34878D82A}">
                    <a16:rowId xmlns:a16="http://schemas.microsoft.com/office/drawing/2014/main" val="3901180946"/>
                  </a:ext>
                </a:extLst>
              </a:tr>
              <a:tr h="370840">
                <a:tc>
                  <a:txBody>
                    <a:bodyPr/>
                    <a:lstStyle/>
                    <a:p>
                      <a:r>
                        <a:rPr lang="es-MX" dirty="0"/>
                        <a:t>RF – 05</a:t>
                      </a:r>
                      <a:endParaRPr lang="es-CO" dirty="0"/>
                    </a:p>
                  </a:txBody>
                  <a:tcPr/>
                </a:tc>
                <a:tc>
                  <a:txBody>
                    <a:bodyPr/>
                    <a:lstStyle/>
                    <a:p>
                      <a:r>
                        <a:rPr lang="es-MX" dirty="0"/>
                        <a:t>Registro y seguimiento de experimentos por usuario</a:t>
                      </a:r>
                      <a:endParaRPr lang="es-CO" dirty="0"/>
                    </a:p>
                  </a:txBody>
                  <a:tcPr/>
                </a:tc>
                <a:tc>
                  <a:txBody>
                    <a:bodyPr/>
                    <a:lstStyle/>
                    <a:p>
                      <a:r>
                        <a:rPr lang="es-MX" dirty="0"/>
                        <a:t>La aplicación debe permitir que cada estudiante tenga un historial de experimentos realizados y resultados obtenidos.</a:t>
                      </a:r>
                      <a:endParaRPr lang="es-CO" dirty="0"/>
                    </a:p>
                  </a:txBody>
                  <a:tcPr/>
                </a:tc>
                <a:tc>
                  <a:txBody>
                    <a:bodyPr/>
                    <a:lstStyle/>
                    <a:p>
                      <a:r>
                        <a:rPr lang="es-CO" dirty="0"/>
                        <a:t>Estudiantes, Docentes, Instituciones Educativas</a:t>
                      </a:r>
                    </a:p>
                  </a:txBody>
                  <a:tcPr/>
                </a:tc>
                <a:extLst>
                  <a:ext uri="{0D108BD9-81ED-4DB2-BD59-A6C34878D82A}">
                    <a16:rowId xmlns:a16="http://schemas.microsoft.com/office/drawing/2014/main" val="4227605083"/>
                  </a:ext>
                </a:extLst>
              </a:tr>
            </a:tbl>
          </a:graphicData>
        </a:graphic>
      </p:graphicFrame>
    </p:spTree>
    <p:extLst>
      <p:ext uri="{BB962C8B-B14F-4D97-AF65-F5344CB8AC3E}">
        <p14:creationId xmlns:p14="http://schemas.microsoft.com/office/powerpoint/2010/main" val="356093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3977D-3434-9573-D48E-AC3A99E101E7}"/>
              </a:ext>
            </a:extLst>
          </p:cNvPr>
          <p:cNvSpPr>
            <a:spLocks noGrp="1"/>
          </p:cNvSpPr>
          <p:nvPr>
            <p:ph type="title"/>
          </p:nvPr>
        </p:nvSpPr>
        <p:spPr/>
        <p:txBody>
          <a:bodyPr/>
          <a:lstStyle/>
          <a:p>
            <a:r>
              <a:rPr lang="es-MX" b="1" dirty="0"/>
              <a:t>Requerimientos NO Funcionales</a:t>
            </a:r>
            <a:endParaRPr lang="es-CO" b="1" dirty="0"/>
          </a:p>
        </p:txBody>
      </p:sp>
      <p:graphicFrame>
        <p:nvGraphicFramePr>
          <p:cNvPr id="4" name="Tabla 3">
            <a:extLst>
              <a:ext uri="{FF2B5EF4-FFF2-40B4-BE49-F238E27FC236}">
                <a16:creationId xmlns:a16="http://schemas.microsoft.com/office/drawing/2014/main" id="{8DBF5F9A-4418-27B5-4E2A-D2392AF4FC90}"/>
              </a:ext>
            </a:extLst>
          </p:cNvPr>
          <p:cNvGraphicFramePr>
            <a:graphicFrameLocks noGrp="1"/>
          </p:cNvGraphicFramePr>
          <p:nvPr>
            <p:extLst>
              <p:ext uri="{D42A27DB-BD31-4B8C-83A1-F6EECF244321}">
                <p14:modId xmlns:p14="http://schemas.microsoft.com/office/powerpoint/2010/main" val="1771287553"/>
              </p:ext>
            </p:extLst>
          </p:nvPr>
        </p:nvGraphicFramePr>
        <p:xfrm>
          <a:off x="646111" y="1275080"/>
          <a:ext cx="10899777" cy="4759960"/>
        </p:xfrm>
        <a:graphic>
          <a:graphicData uri="http://schemas.openxmlformats.org/drawingml/2006/table">
            <a:tbl>
              <a:tblPr firstRow="1" bandRow="1">
                <a:tableStyleId>{5C22544A-7EE6-4342-B048-85BDC9FD1C3A}</a:tableStyleId>
              </a:tblPr>
              <a:tblGrid>
                <a:gridCol w="1176445">
                  <a:extLst>
                    <a:ext uri="{9D8B030D-6E8A-4147-A177-3AD203B41FA5}">
                      <a16:colId xmlns:a16="http://schemas.microsoft.com/office/drawing/2014/main" val="9947619"/>
                    </a:ext>
                  </a:extLst>
                </a:gridCol>
                <a:gridCol w="2111347">
                  <a:extLst>
                    <a:ext uri="{9D8B030D-6E8A-4147-A177-3AD203B41FA5}">
                      <a16:colId xmlns:a16="http://schemas.microsoft.com/office/drawing/2014/main" val="933912150"/>
                    </a:ext>
                  </a:extLst>
                </a:gridCol>
                <a:gridCol w="3252074">
                  <a:extLst>
                    <a:ext uri="{9D8B030D-6E8A-4147-A177-3AD203B41FA5}">
                      <a16:colId xmlns:a16="http://schemas.microsoft.com/office/drawing/2014/main" val="2591111966"/>
                    </a:ext>
                  </a:extLst>
                </a:gridCol>
                <a:gridCol w="2584853">
                  <a:extLst>
                    <a:ext uri="{9D8B030D-6E8A-4147-A177-3AD203B41FA5}">
                      <a16:colId xmlns:a16="http://schemas.microsoft.com/office/drawing/2014/main" val="1767425406"/>
                    </a:ext>
                  </a:extLst>
                </a:gridCol>
                <a:gridCol w="1775058">
                  <a:extLst>
                    <a:ext uri="{9D8B030D-6E8A-4147-A177-3AD203B41FA5}">
                      <a16:colId xmlns:a16="http://schemas.microsoft.com/office/drawing/2014/main" val="415717326"/>
                    </a:ext>
                  </a:extLst>
                </a:gridCol>
              </a:tblGrid>
              <a:tr h="370840">
                <a:tc>
                  <a:txBody>
                    <a:bodyPr/>
                    <a:lstStyle/>
                    <a:p>
                      <a:r>
                        <a:rPr lang="es-MX" dirty="0"/>
                        <a:t>ID</a:t>
                      </a:r>
                      <a:endParaRPr lang="es-CO" dirty="0"/>
                    </a:p>
                  </a:txBody>
                  <a:tcPr/>
                </a:tc>
                <a:tc>
                  <a:txBody>
                    <a:bodyPr/>
                    <a:lstStyle/>
                    <a:p>
                      <a:r>
                        <a:rPr lang="es-MX" dirty="0"/>
                        <a:t>DESCRIPCION</a:t>
                      </a:r>
                      <a:endParaRPr lang="es-CO" dirty="0"/>
                    </a:p>
                  </a:txBody>
                  <a:tcPr/>
                </a:tc>
                <a:tc>
                  <a:txBody>
                    <a:bodyPr/>
                    <a:lstStyle/>
                    <a:p>
                      <a:r>
                        <a:rPr lang="es-MX" dirty="0"/>
                        <a:t>DETALLES</a:t>
                      </a:r>
                      <a:endParaRPr lang="es-CO" dirty="0"/>
                    </a:p>
                  </a:txBody>
                  <a:tcPr/>
                </a:tc>
                <a:tc>
                  <a:txBody>
                    <a:bodyPr/>
                    <a:lstStyle/>
                    <a:p>
                      <a:r>
                        <a:rPr lang="es-MX" dirty="0"/>
                        <a:t>METRICA</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3655694"/>
                  </a:ext>
                </a:extLst>
              </a:tr>
              <a:tr h="370840">
                <a:tc>
                  <a:txBody>
                    <a:bodyPr/>
                    <a:lstStyle/>
                    <a:p>
                      <a:r>
                        <a:rPr lang="es-MX" dirty="0"/>
                        <a:t>NFR – 01</a:t>
                      </a:r>
                      <a:endParaRPr lang="es-CO" dirty="0"/>
                    </a:p>
                  </a:txBody>
                  <a:tcPr/>
                </a:tc>
                <a:tc>
                  <a:txBody>
                    <a:bodyPr/>
                    <a:lstStyle/>
                    <a:p>
                      <a:r>
                        <a:rPr lang="es-CO" dirty="0"/>
                        <a:t>Rendimiento</a:t>
                      </a:r>
                    </a:p>
                  </a:txBody>
                  <a:tcPr/>
                </a:tc>
                <a:tc>
                  <a:txBody>
                    <a:bodyPr/>
                    <a:lstStyle/>
                    <a:p>
                      <a:r>
                        <a:rPr lang="es-MX" dirty="0"/>
                        <a:t>La aplicación debe ejecutar simulaciones de forma fluida, sin retardos perceptibles para el usuario.</a:t>
                      </a:r>
                      <a:endParaRPr lang="es-CO" dirty="0"/>
                    </a:p>
                  </a:txBody>
                  <a:tcPr/>
                </a:tc>
                <a:tc>
                  <a:txBody>
                    <a:bodyPr/>
                    <a:lstStyle/>
                    <a:p>
                      <a:r>
                        <a:rPr lang="es-MX" dirty="0"/>
                        <a:t>&lt;2 </a:t>
                      </a:r>
                      <a:r>
                        <a:rPr lang="es-MX" dirty="0" err="1"/>
                        <a:t>seg</a:t>
                      </a:r>
                      <a:r>
                        <a:rPr lang="es-MX" dirty="0"/>
                        <a:t>.</a:t>
                      </a:r>
                      <a:endParaRPr lang="es-CO" dirty="0"/>
                    </a:p>
                  </a:txBody>
                  <a:tcPr/>
                </a:tc>
                <a:tc>
                  <a:txBody>
                    <a:bodyPr/>
                    <a:lstStyle/>
                    <a:p>
                      <a:r>
                        <a:rPr lang="es-CO" dirty="0"/>
                        <a:t>Estudiantes, Equipo de Desarrollo, Arquitectos</a:t>
                      </a:r>
                    </a:p>
                  </a:txBody>
                  <a:tcPr/>
                </a:tc>
                <a:extLst>
                  <a:ext uri="{0D108BD9-81ED-4DB2-BD59-A6C34878D82A}">
                    <a16:rowId xmlns:a16="http://schemas.microsoft.com/office/drawing/2014/main" val="1537789675"/>
                  </a:ext>
                </a:extLst>
              </a:tr>
              <a:tr h="370840">
                <a:tc>
                  <a:txBody>
                    <a:bodyPr/>
                    <a:lstStyle/>
                    <a:p>
                      <a:r>
                        <a:rPr lang="es-MX" dirty="0"/>
                        <a:t>NFR – 02</a:t>
                      </a:r>
                      <a:endParaRPr lang="es-CO" dirty="0"/>
                    </a:p>
                  </a:txBody>
                  <a:tcPr/>
                </a:tc>
                <a:tc>
                  <a:txBody>
                    <a:bodyPr/>
                    <a:lstStyle/>
                    <a:p>
                      <a:r>
                        <a:rPr lang="es-CO" dirty="0"/>
                        <a:t>Compatibilidad multiplataforma</a:t>
                      </a:r>
                    </a:p>
                  </a:txBody>
                  <a:tcPr/>
                </a:tc>
                <a:tc>
                  <a:txBody>
                    <a:bodyPr/>
                    <a:lstStyle/>
                    <a:p>
                      <a:r>
                        <a:rPr lang="es-MX" dirty="0"/>
                        <a:t>La aplicación debe funcionar correctamente en dispositivos Android e iOS con versiones comunes en instituciones educativas.</a:t>
                      </a:r>
                      <a:endParaRPr lang="es-CO" dirty="0"/>
                    </a:p>
                  </a:txBody>
                  <a:tcPr/>
                </a:tc>
                <a:tc>
                  <a:txBody>
                    <a:bodyPr/>
                    <a:lstStyle/>
                    <a:p>
                      <a:r>
                        <a:rPr lang="pt-BR" dirty="0" err="1"/>
                        <a:t>Soporte</a:t>
                      </a:r>
                      <a:r>
                        <a:rPr lang="pt-BR" dirty="0"/>
                        <a:t> </a:t>
                      </a:r>
                      <a:r>
                        <a:rPr lang="pt-BR" dirty="0" err="1"/>
                        <a:t>garantizado</a:t>
                      </a:r>
                      <a:r>
                        <a:rPr lang="pt-BR" dirty="0"/>
                        <a:t> para Android 8+ e iOS 13+</a:t>
                      </a:r>
                      <a:endParaRPr lang="es-CO" dirty="0"/>
                    </a:p>
                  </a:txBody>
                  <a:tcPr/>
                </a:tc>
                <a:tc>
                  <a:txBody>
                    <a:bodyPr/>
                    <a:lstStyle/>
                    <a:p>
                      <a:r>
                        <a:rPr lang="es-CO" dirty="0"/>
                        <a:t>Estudiantes, Docentes, Instituciones Educativas</a:t>
                      </a:r>
                    </a:p>
                  </a:txBody>
                  <a:tcPr/>
                </a:tc>
                <a:extLst>
                  <a:ext uri="{0D108BD9-81ED-4DB2-BD59-A6C34878D82A}">
                    <a16:rowId xmlns:a16="http://schemas.microsoft.com/office/drawing/2014/main" val="487110279"/>
                  </a:ext>
                </a:extLst>
              </a:tr>
              <a:tr h="370840">
                <a:tc>
                  <a:txBody>
                    <a:bodyPr/>
                    <a:lstStyle/>
                    <a:p>
                      <a:r>
                        <a:rPr lang="es-MX" dirty="0"/>
                        <a:t>NFR – 03</a:t>
                      </a:r>
                      <a:endParaRPr lang="es-CO" dirty="0"/>
                    </a:p>
                  </a:txBody>
                  <a:tcPr/>
                </a:tc>
                <a:tc>
                  <a:txBody>
                    <a:bodyPr/>
                    <a:lstStyle/>
                    <a:p>
                      <a:r>
                        <a:rPr lang="es-CO" dirty="0"/>
                        <a:t>Accesibilidad offline</a:t>
                      </a:r>
                    </a:p>
                  </a:txBody>
                  <a:tcPr/>
                </a:tc>
                <a:tc>
                  <a:txBody>
                    <a:bodyPr/>
                    <a:lstStyle/>
                    <a:p>
                      <a:r>
                        <a:rPr lang="es-MX" dirty="0"/>
                        <a:t>La aplicación debe permitir realizar simulaciones sin conexión a internet, una vez descargada.</a:t>
                      </a:r>
                      <a:endParaRPr lang="es-CO" dirty="0"/>
                    </a:p>
                  </a:txBody>
                  <a:tcPr/>
                </a:tc>
                <a:tc>
                  <a:txBody>
                    <a:bodyPr/>
                    <a:lstStyle/>
                    <a:p>
                      <a:r>
                        <a:rPr lang="es-MX" dirty="0"/>
                        <a:t>&gt;= 80% de las funcionalidades deben estar disponibles offline</a:t>
                      </a:r>
                      <a:endParaRPr lang="es-CO" dirty="0"/>
                    </a:p>
                  </a:txBody>
                  <a:tcPr/>
                </a:tc>
                <a:tc>
                  <a:txBody>
                    <a:bodyPr/>
                    <a:lstStyle/>
                    <a:p>
                      <a:r>
                        <a:rPr lang="es-CO" dirty="0"/>
                        <a:t>Estudiantes, Docentes, ONG Educativas</a:t>
                      </a:r>
                    </a:p>
                  </a:txBody>
                  <a:tcPr/>
                </a:tc>
                <a:extLst>
                  <a:ext uri="{0D108BD9-81ED-4DB2-BD59-A6C34878D82A}">
                    <a16:rowId xmlns:a16="http://schemas.microsoft.com/office/drawing/2014/main" val="1181260981"/>
                  </a:ext>
                </a:extLst>
              </a:tr>
            </a:tbl>
          </a:graphicData>
        </a:graphic>
      </p:graphicFrame>
    </p:spTree>
    <p:extLst>
      <p:ext uri="{BB962C8B-B14F-4D97-AF65-F5344CB8AC3E}">
        <p14:creationId xmlns:p14="http://schemas.microsoft.com/office/powerpoint/2010/main" val="251812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17DA4336-1B36-248D-ECA8-C4360B34F104}"/>
              </a:ext>
            </a:extLst>
          </p:cNvPr>
          <p:cNvGraphicFramePr>
            <a:graphicFrameLocks noGrp="1"/>
          </p:cNvGraphicFramePr>
          <p:nvPr>
            <p:extLst>
              <p:ext uri="{D42A27DB-BD31-4B8C-83A1-F6EECF244321}">
                <p14:modId xmlns:p14="http://schemas.microsoft.com/office/powerpoint/2010/main" val="2976440729"/>
              </p:ext>
            </p:extLst>
          </p:nvPr>
        </p:nvGraphicFramePr>
        <p:xfrm>
          <a:off x="838199" y="1690688"/>
          <a:ext cx="10515600" cy="3571240"/>
        </p:xfrm>
        <a:graphic>
          <a:graphicData uri="http://schemas.openxmlformats.org/drawingml/2006/table">
            <a:tbl>
              <a:tblPr firstRow="1" bandRow="1">
                <a:tableStyleId>{5C22544A-7EE6-4342-B048-85BDC9FD1C3A}</a:tableStyleId>
              </a:tblPr>
              <a:tblGrid>
                <a:gridCol w="1134980">
                  <a:extLst>
                    <a:ext uri="{9D8B030D-6E8A-4147-A177-3AD203B41FA5}">
                      <a16:colId xmlns:a16="http://schemas.microsoft.com/office/drawing/2014/main" val="9947619"/>
                    </a:ext>
                  </a:extLst>
                </a:gridCol>
                <a:gridCol w="2342147">
                  <a:extLst>
                    <a:ext uri="{9D8B030D-6E8A-4147-A177-3AD203B41FA5}">
                      <a16:colId xmlns:a16="http://schemas.microsoft.com/office/drawing/2014/main" val="933912150"/>
                    </a:ext>
                  </a:extLst>
                </a:gridCol>
                <a:gridCol w="2832233">
                  <a:extLst>
                    <a:ext uri="{9D8B030D-6E8A-4147-A177-3AD203B41FA5}">
                      <a16:colId xmlns:a16="http://schemas.microsoft.com/office/drawing/2014/main" val="2591111966"/>
                    </a:ext>
                  </a:extLst>
                </a:gridCol>
                <a:gridCol w="2493746">
                  <a:extLst>
                    <a:ext uri="{9D8B030D-6E8A-4147-A177-3AD203B41FA5}">
                      <a16:colId xmlns:a16="http://schemas.microsoft.com/office/drawing/2014/main" val="1767425406"/>
                    </a:ext>
                  </a:extLst>
                </a:gridCol>
                <a:gridCol w="1712494">
                  <a:extLst>
                    <a:ext uri="{9D8B030D-6E8A-4147-A177-3AD203B41FA5}">
                      <a16:colId xmlns:a16="http://schemas.microsoft.com/office/drawing/2014/main" val="415717326"/>
                    </a:ext>
                  </a:extLst>
                </a:gridCol>
              </a:tblGrid>
              <a:tr h="370840">
                <a:tc>
                  <a:txBody>
                    <a:bodyPr/>
                    <a:lstStyle/>
                    <a:p>
                      <a:r>
                        <a:rPr lang="es-MX" dirty="0"/>
                        <a:t>ID</a:t>
                      </a:r>
                      <a:endParaRPr lang="es-CO" dirty="0"/>
                    </a:p>
                  </a:txBody>
                  <a:tcPr/>
                </a:tc>
                <a:tc>
                  <a:txBody>
                    <a:bodyPr/>
                    <a:lstStyle/>
                    <a:p>
                      <a:r>
                        <a:rPr lang="es-MX" dirty="0"/>
                        <a:t>DESCRIPCION</a:t>
                      </a:r>
                      <a:endParaRPr lang="es-CO" dirty="0"/>
                    </a:p>
                  </a:txBody>
                  <a:tcPr/>
                </a:tc>
                <a:tc>
                  <a:txBody>
                    <a:bodyPr/>
                    <a:lstStyle/>
                    <a:p>
                      <a:r>
                        <a:rPr lang="es-MX" dirty="0"/>
                        <a:t>DETALLES</a:t>
                      </a:r>
                      <a:endParaRPr lang="es-CO" dirty="0"/>
                    </a:p>
                  </a:txBody>
                  <a:tcPr/>
                </a:tc>
                <a:tc>
                  <a:txBody>
                    <a:bodyPr/>
                    <a:lstStyle/>
                    <a:p>
                      <a:r>
                        <a:rPr lang="es-MX" dirty="0"/>
                        <a:t>METRICA</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3655694"/>
                  </a:ext>
                </a:extLst>
              </a:tr>
              <a:tr h="370840">
                <a:tc>
                  <a:txBody>
                    <a:bodyPr/>
                    <a:lstStyle/>
                    <a:p>
                      <a:r>
                        <a:rPr lang="es-MX" dirty="0"/>
                        <a:t>NFR – 04</a:t>
                      </a:r>
                      <a:endParaRPr lang="es-CO" dirty="0"/>
                    </a:p>
                  </a:txBody>
                  <a:tcPr/>
                </a:tc>
                <a:tc>
                  <a:txBody>
                    <a:bodyPr/>
                    <a:lstStyle/>
                    <a:p>
                      <a:r>
                        <a:rPr lang="es-MX" dirty="0"/>
                        <a:t>Usabilidad</a:t>
                      </a:r>
                      <a:endParaRPr lang="es-CO" dirty="0"/>
                    </a:p>
                  </a:txBody>
                  <a:tcPr/>
                </a:tc>
                <a:tc>
                  <a:txBody>
                    <a:bodyPr/>
                    <a:lstStyle/>
                    <a:p>
                      <a:r>
                        <a:rPr lang="es-MX" dirty="0"/>
                        <a:t>La interfaz debe ser intuitiva y fácil de usar para estudiantes de diversos niveles educativos.</a:t>
                      </a:r>
                      <a:endParaRPr lang="es-CO" dirty="0"/>
                    </a:p>
                  </a:txBody>
                  <a:tcPr/>
                </a:tc>
                <a:tc>
                  <a:txBody>
                    <a:bodyPr/>
                    <a:lstStyle/>
                    <a:p>
                      <a:r>
                        <a:rPr lang="es-MX" dirty="0"/>
                        <a:t>Pruebas de usabilidad con resultados de satisfacción ≥ 80%.</a:t>
                      </a:r>
                      <a:endParaRPr lang="es-CO" dirty="0"/>
                    </a:p>
                  </a:txBody>
                  <a:tcPr/>
                </a:tc>
                <a:tc>
                  <a:txBody>
                    <a:bodyPr/>
                    <a:lstStyle/>
                    <a:p>
                      <a:r>
                        <a:rPr lang="es-MX" dirty="0"/>
                        <a:t>Estudiantes, Docentes, Diseñadores UX/UI</a:t>
                      </a:r>
                      <a:endParaRPr lang="es-CO" dirty="0"/>
                    </a:p>
                  </a:txBody>
                  <a:tcPr/>
                </a:tc>
                <a:extLst>
                  <a:ext uri="{0D108BD9-81ED-4DB2-BD59-A6C34878D82A}">
                    <a16:rowId xmlns:a16="http://schemas.microsoft.com/office/drawing/2014/main" val="1537789675"/>
                  </a:ext>
                </a:extLst>
              </a:tr>
              <a:tr h="370840">
                <a:tc>
                  <a:txBody>
                    <a:bodyPr/>
                    <a:lstStyle/>
                    <a:p>
                      <a:r>
                        <a:rPr lang="es-MX" dirty="0"/>
                        <a:t>NFR – 05</a:t>
                      </a:r>
                      <a:endParaRPr lang="es-CO" dirty="0"/>
                    </a:p>
                  </a:txBody>
                  <a:tcPr/>
                </a:tc>
                <a:tc>
                  <a:txBody>
                    <a:bodyPr/>
                    <a:lstStyle/>
                    <a:p>
                      <a:r>
                        <a:rPr lang="es-CO" dirty="0"/>
                        <a:t>Escalabilidad</a:t>
                      </a:r>
                    </a:p>
                  </a:txBody>
                  <a:tcPr/>
                </a:tc>
                <a:tc>
                  <a:txBody>
                    <a:bodyPr/>
                    <a:lstStyle/>
                    <a:p>
                      <a:r>
                        <a:rPr lang="es-MX" dirty="0"/>
                        <a:t>El sistema debe permitir la incorporación futura de nuevos módulos de simulación y conexión con plataformas académicas.</a:t>
                      </a:r>
                      <a:endParaRPr lang="es-CO" dirty="0"/>
                    </a:p>
                  </a:txBody>
                  <a:tcPr/>
                </a:tc>
                <a:tc>
                  <a:txBody>
                    <a:bodyPr/>
                    <a:lstStyle/>
                    <a:p>
                      <a:r>
                        <a:rPr lang="es-MX" dirty="0"/>
                        <a:t>Capacidad de integrar al menos 3 nuevos módulos sin reestructuración mayor.</a:t>
                      </a:r>
                      <a:endParaRPr lang="es-CO" dirty="0"/>
                    </a:p>
                  </a:txBody>
                  <a:tcPr/>
                </a:tc>
                <a:tc>
                  <a:txBody>
                    <a:bodyPr/>
                    <a:lstStyle/>
                    <a:p>
                      <a:r>
                        <a:rPr lang="es-MX" dirty="0"/>
                        <a:t>Equipo de Desarrollo, Arquitectos, Ministerios de Educación</a:t>
                      </a:r>
                      <a:endParaRPr lang="es-CO" dirty="0"/>
                    </a:p>
                  </a:txBody>
                  <a:tcPr/>
                </a:tc>
                <a:extLst>
                  <a:ext uri="{0D108BD9-81ED-4DB2-BD59-A6C34878D82A}">
                    <a16:rowId xmlns:a16="http://schemas.microsoft.com/office/drawing/2014/main" val="487110279"/>
                  </a:ext>
                </a:extLst>
              </a:tr>
            </a:tbl>
          </a:graphicData>
        </a:graphic>
      </p:graphicFrame>
    </p:spTree>
    <p:extLst>
      <p:ext uri="{BB962C8B-B14F-4D97-AF65-F5344CB8AC3E}">
        <p14:creationId xmlns:p14="http://schemas.microsoft.com/office/powerpoint/2010/main" val="118907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3CDEB-1993-402B-2DF5-28B8C998E02A}"/>
              </a:ext>
            </a:extLst>
          </p:cNvPr>
          <p:cNvSpPr>
            <a:spLocks noGrp="1"/>
          </p:cNvSpPr>
          <p:nvPr>
            <p:ph type="title"/>
          </p:nvPr>
        </p:nvSpPr>
        <p:spPr/>
        <p:txBody>
          <a:bodyPr/>
          <a:lstStyle/>
          <a:p>
            <a:r>
              <a:rPr lang="es-MX" b="1" dirty="0"/>
              <a:t>ATRIBUTOS DE CALIDAD</a:t>
            </a:r>
            <a:endParaRPr lang="es-CO" b="1" dirty="0"/>
          </a:p>
        </p:txBody>
      </p:sp>
      <p:graphicFrame>
        <p:nvGraphicFramePr>
          <p:cNvPr id="3" name="Tabla 2">
            <a:extLst>
              <a:ext uri="{FF2B5EF4-FFF2-40B4-BE49-F238E27FC236}">
                <a16:creationId xmlns:a16="http://schemas.microsoft.com/office/drawing/2014/main" id="{92BE8A94-9DAC-4705-61E0-1EAAF2B9D71C}"/>
              </a:ext>
            </a:extLst>
          </p:cNvPr>
          <p:cNvGraphicFramePr>
            <a:graphicFrameLocks noGrp="1"/>
          </p:cNvGraphicFramePr>
          <p:nvPr>
            <p:extLst>
              <p:ext uri="{D42A27DB-BD31-4B8C-83A1-F6EECF244321}">
                <p14:modId xmlns:p14="http://schemas.microsoft.com/office/powerpoint/2010/main" val="1411841340"/>
              </p:ext>
            </p:extLst>
          </p:nvPr>
        </p:nvGraphicFramePr>
        <p:xfrm>
          <a:off x="646111" y="1409476"/>
          <a:ext cx="11160879" cy="2763520"/>
        </p:xfrm>
        <a:graphic>
          <a:graphicData uri="http://schemas.openxmlformats.org/drawingml/2006/table">
            <a:tbl>
              <a:tblPr firstRow="1" bandRow="1">
                <a:tableStyleId>{5C22544A-7EE6-4342-B048-85BDC9FD1C3A}</a:tableStyleId>
              </a:tblPr>
              <a:tblGrid>
                <a:gridCol w="1785943">
                  <a:extLst>
                    <a:ext uri="{9D8B030D-6E8A-4147-A177-3AD203B41FA5}">
                      <a16:colId xmlns:a16="http://schemas.microsoft.com/office/drawing/2014/main" val="1521288625"/>
                    </a:ext>
                  </a:extLst>
                </a:gridCol>
                <a:gridCol w="1402880">
                  <a:extLst>
                    <a:ext uri="{9D8B030D-6E8A-4147-A177-3AD203B41FA5}">
                      <a16:colId xmlns:a16="http://schemas.microsoft.com/office/drawing/2014/main" val="1189471262"/>
                    </a:ext>
                  </a:extLst>
                </a:gridCol>
                <a:gridCol w="1594411">
                  <a:extLst>
                    <a:ext uri="{9D8B030D-6E8A-4147-A177-3AD203B41FA5}">
                      <a16:colId xmlns:a16="http://schemas.microsoft.com/office/drawing/2014/main" val="503145184"/>
                    </a:ext>
                  </a:extLst>
                </a:gridCol>
                <a:gridCol w="1667801">
                  <a:extLst>
                    <a:ext uri="{9D8B030D-6E8A-4147-A177-3AD203B41FA5}">
                      <a16:colId xmlns:a16="http://schemas.microsoft.com/office/drawing/2014/main" val="287915663"/>
                    </a:ext>
                  </a:extLst>
                </a:gridCol>
                <a:gridCol w="2020445">
                  <a:extLst>
                    <a:ext uri="{9D8B030D-6E8A-4147-A177-3AD203B41FA5}">
                      <a16:colId xmlns:a16="http://schemas.microsoft.com/office/drawing/2014/main" val="476749385"/>
                    </a:ext>
                  </a:extLst>
                </a:gridCol>
                <a:gridCol w="1856180">
                  <a:extLst>
                    <a:ext uri="{9D8B030D-6E8A-4147-A177-3AD203B41FA5}">
                      <a16:colId xmlns:a16="http://schemas.microsoft.com/office/drawing/2014/main" val="2325544445"/>
                    </a:ext>
                  </a:extLst>
                </a:gridCol>
                <a:gridCol w="833219">
                  <a:extLst>
                    <a:ext uri="{9D8B030D-6E8A-4147-A177-3AD203B41FA5}">
                      <a16:colId xmlns:a16="http://schemas.microsoft.com/office/drawing/2014/main" val="1766452609"/>
                    </a:ext>
                  </a:extLst>
                </a:gridCol>
              </a:tblGrid>
              <a:tr h="370840">
                <a:tc>
                  <a:txBody>
                    <a:bodyPr/>
                    <a:lstStyle/>
                    <a:p>
                      <a:r>
                        <a:rPr lang="es-MX" dirty="0"/>
                        <a:t>STAKEHOLDER</a:t>
                      </a:r>
                      <a:endParaRPr lang="es-CO" dirty="0"/>
                    </a:p>
                  </a:txBody>
                  <a:tcPr/>
                </a:tc>
                <a:tc>
                  <a:txBody>
                    <a:bodyPr/>
                    <a:lstStyle/>
                    <a:p>
                      <a:r>
                        <a:rPr lang="es-MX" dirty="0"/>
                        <a:t>Usabilidad</a:t>
                      </a:r>
                      <a:endParaRPr lang="es-CO" dirty="0"/>
                    </a:p>
                  </a:txBody>
                  <a:tcPr/>
                </a:tc>
                <a:tc>
                  <a:txBody>
                    <a:bodyPr/>
                    <a:lstStyle/>
                    <a:p>
                      <a:r>
                        <a:rPr lang="es-MX" dirty="0"/>
                        <a:t>Fiabilidad</a:t>
                      </a:r>
                      <a:endParaRPr lang="es-CO" dirty="0"/>
                    </a:p>
                  </a:txBody>
                  <a:tcPr/>
                </a:tc>
                <a:tc>
                  <a:txBody>
                    <a:bodyPr/>
                    <a:lstStyle/>
                    <a:p>
                      <a:r>
                        <a:rPr lang="es-MX" dirty="0"/>
                        <a:t>Rendimiento y eficiencia</a:t>
                      </a:r>
                      <a:endParaRPr lang="es-CO" dirty="0"/>
                    </a:p>
                  </a:txBody>
                  <a:tcPr/>
                </a:tc>
                <a:tc>
                  <a:txBody>
                    <a:bodyPr/>
                    <a:lstStyle/>
                    <a:p>
                      <a:r>
                        <a:rPr lang="es-MX" dirty="0"/>
                        <a:t>Compatibilidad</a:t>
                      </a:r>
                      <a:endParaRPr lang="es-CO" dirty="0"/>
                    </a:p>
                  </a:txBody>
                  <a:tcPr/>
                </a:tc>
                <a:tc>
                  <a:txBody>
                    <a:bodyPr/>
                    <a:lstStyle/>
                    <a:p>
                      <a:r>
                        <a:rPr lang="es-MX" dirty="0"/>
                        <a:t>Mantenibilidad</a:t>
                      </a:r>
                      <a:endParaRPr lang="es-CO" dirty="0"/>
                    </a:p>
                  </a:txBody>
                  <a:tcPr/>
                </a:tc>
                <a:tc>
                  <a:txBody>
                    <a:bodyPr/>
                    <a:lstStyle/>
                    <a:p>
                      <a:r>
                        <a:rPr lang="es-MX" dirty="0"/>
                        <a:t>total</a:t>
                      </a:r>
                      <a:endParaRPr lang="es-CO" dirty="0"/>
                    </a:p>
                  </a:txBody>
                  <a:tcPr/>
                </a:tc>
                <a:extLst>
                  <a:ext uri="{0D108BD9-81ED-4DB2-BD59-A6C34878D82A}">
                    <a16:rowId xmlns:a16="http://schemas.microsoft.com/office/drawing/2014/main" val="837661927"/>
                  </a:ext>
                </a:extLst>
              </a:tr>
              <a:tr h="370840">
                <a:tc>
                  <a:txBody>
                    <a:bodyPr/>
                    <a:lstStyle/>
                    <a:p>
                      <a:r>
                        <a:rPr lang="es-MX" dirty="0"/>
                        <a:t>Estudiantes </a:t>
                      </a:r>
                      <a:endParaRPr lang="es-CO" dirty="0"/>
                    </a:p>
                  </a:txBody>
                  <a:tcPr/>
                </a:tc>
                <a:tc>
                  <a:txBody>
                    <a:bodyPr/>
                    <a:lstStyle/>
                    <a:p>
                      <a:r>
                        <a:rPr lang="es-MX" dirty="0"/>
                        <a:t>35</a:t>
                      </a:r>
                      <a:endParaRPr lang="es-CO" dirty="0"/>
                    </a:p>
                  </a:txBody>
                  <a:tcPr/>
                </a:tc>
                <a:tc>
                  <a:txBody>
                    <a:bodyPr/>
                    <a:lstStyle/>
                    <a:p>
                      <a:r>
                        <a:rPr lang="es-MX" dirty="0"/>
                        <a:t>25</a:t>
                      </a:r>
                      <a:endParaRPr lang="es-CO" dirty="0"/>
                    </a:p>
                  </a:txBody>
                  <a:tcPr/>
                </a:tc>
                <a:tc>
                  <a:txBody>
                    <a:bodyPr/>
                    <a:lstStyle/>
                    <a:p>
                      <a:r>
                        <a:rPr lang="es-MX" dirty="0"/>
                        <a:t>25</a:t>
                      </a:r>
                      <a:endParaRPr lang="es-CO" dirty="0"/>
                    </a:p>
                  </a:txBody>
                  <a:tcPr/>
                </a:tc>
                <a:tc>
                  <a:txBody>
                    <a:bodyPr/>
                    <a:lstStyle/>
                    <a:p>
                      <a:r>
                        <a:rPr lang="es-MX" dirty="0"/>
                        <a:t>10</a:t>
                      </a:r>
                      <a:endParaRPr lang="es-CO" dirty="0"/>
                    </a:p>
                  </a:txBody>
                  <a:tcPr/>
                </a:tc>
                <a:tc>
                  <a:txBody>
                    <a:bodyPr/>
                    <a:lstStyle/>
                    <a:p>
                      <a:r>
                        <a:rPr lang="es-MX" dirty="0"/>
                        <a:t>5</a:t>
                      </a:r>
                      <a:endParaRPr lang="es-CO" dirty="0"/>
                    </a:p>
                  </a:txBody>
                  <a:tcPr/>
                </a:tc>
                <a:tc>
                  <a:txBody>
                    <a:bodyPr/>
                    <a:lstStyle/>
                    <a:p>
                      <a:r>
                        <a:rPr lang="es-MX" dirty="0"/>
                        <a:t>100</a:t>
                      </a:r>
                      <a:endParaRPr lang="es-CO" dirty="0"/>
                    </a:p>
                  </a:txBody>
                  <a:tcPr/>
                </a:tc>
                <a:extLst>
                  <a:ext uri="{0D108BD9-81ED-4DB2-BD59-A6C34878D82A}">
                    <a16:rowId xmlns:a16="http://schemas.microsoft.com/office/drawing/2014/main" val="3485608684"/>
                  </a:ext>
                </a:extLst>
              </a:tr>
              <a:tr h="370840">
                <a:tc>
                  <a:txBody>
                    <a:bodyPr/>
                    <a:lstStyle/>
                    <a:p>
                      <a:r>
                        <a:rPr lang="es-MX" dirty="0"/>
                        <a:t>Docentes </a:t>
                      </a:r>
                      <a:endParaRPr lang="es-CO" dirty="0"/>
                    </a:p>
                  </a:txBody>
                  <a:tcPr/>
                </a:tc>
                <a:tc>
                  <a:txBody>
                    <a:bodyPr/>
                    <a:lstStyle/>
                    <a:p>
                      <a:r>
                        <a:rPr lang="es-MX" dirty="0"/>
                        <a:t>40</a:t>
                      </a:r>
                      <a:endParaRPr lang="es-CO" dirty="0"/>
                    </a:p>
                  </a:txBody>
                  <a:tcPr/>
                </a:tc>
                <a:tc>
                  <a:txBody>
                    <a:bodyPr/>
                    <a:lstStyle/>
                    <a:p>
                      <a:r>
                        <a:rPr lang="es-MX" dirty="0"/>
                        <a:t>30</a:t>
                      </a:r>
                      <a:endParaRPr lang="es-CO" dirty="0"/>
                    </a:p>
                  </a:txBody>
                  <a:tcPr/>
                </a:tc>
                <a:tc>
                  <a:txBody>
                    <a:bodyPr/>
                    <a:lstStyle/>
                    <a:p>
                      <a:r>
                        <a:rPr lang="es-MX" dirty="0"/>
                        <a:t>15</a:t>
                      </a:r>
                      <a:endParaRPr lang="es-CO" dirty="0"/>
                    </a:p>
                  </a:txBody>
                  <a:tcPr/>
                </a:tc>
                <a:tc>
                  <a:txBody>
                    <a:bodyPr/>
                    <a:lstStyle/>
                    <a:p>
                      <a:r>
                        <a:rPr lang="es-MX" dirty="0"/>
                        <a:t>10</a:t>
                      </a:r>
                      <a:endParaRPr lang="es-CO" dirty="0"/>
                    </a:p>
                  </a:txBody>
                  <a:tcPr/>
                </a:tc>
                <a:tc>
                  <a:txBody>
                    <a:bodyPr/>
                    <a:lstStyle/>
                    <a:p>
                      <a:r>
                        <a:rPr lang="es-MX" dirty="0"/>
                        <a:t>5</a:t>
                      </a:r>
                      <a:endParaRPr lang="es-CO" dirty="0"/>
                    </a:p>
                  </a:txBody>
                  <a:tcPr/>
                </a:tc>
                <a:tc>
                  <a:txBody>
                    <a:bodyPr/>
                    <a:lstStyle/>
                    <a:p>
                      <a:r>
                        <a:rPr lang="es-MX" dirty="0"/>
                        <a:t>100</a:t>
                      </a:r>
                      <a:endParaRPr lang="es-CO" dirty="0"/>
                    </a:p>
                  </a:txBody>
                  <a:tcPr/>
                </a:tc>
                <a:extLst>
                  <a:ext uri="{0D108BD9-81ED-4DB2-BD59-A6C34878D82A}">
                    <a16:rowId xmlns:a16="http://schemas.microsoft.com/office/drawing/2014/main" val="2515529876"/>
                  </a:ext>
                </a:extLst>
              </a:tr>
              <a:tr h="370840">
                <a:tc>
                  <a:txBody>
                    <a:bodyPr/>
                    <a:lstStyle/>
                    <a:p>
                      <a:r>
                        <a:rPr lang="es-MX" dirty="0"/>
                        <a:t>Equipo de desarrollo</a:t>
                      </a:r>
                      <a:endParaRPr lang="es-CO" dirty="0"/>
                    </a:p>
                  </a:txBody>
                  <a:tcPr/>
                </a:tc>
                <a:tc>
                  <a:txBody>
                    <a:bodyPr/>
                    <a:lstStyle/>
                    <a:p>
                      <a:r>
                        <a:rPr lang="es-MX" dirty="0"/>
                        <a:t>10</a:t>
                      </a:r>
                      <a:endParaRPr lang="es-CO" dirty="0"/>
                    </a:p>
                  </a:txBody>
                  <a:tcPr/>
                </a:tc>
                <a:tc>
                  <a:txBody>
                    <a:bodyPr/>
                    <a:lstStyle/>
                    <a:p>
                      <a:r>
                        <a:rPr lang="es-MX" dirty="0"/>
                        <a:t>10</a:t>
                      </a:r>
                      <a:endParaRPr lang="es-CO" dirty="0"/>
                    </a:p>
                  </a:txBody>
                  <a:tcPr/>
                </a:tc>
                <a:tc>
                  <a:txBody>
                    <a:bodyPr/>
                    <a:lstStyle/>
                    <a:p>
                      <a:r>
                        <a:rPr lang="es-MX" dirty="0"/>
                        <a:t>20</a:t>
                      </a:r>
                      <a:endParaRPr lang="es-CO" dirty="0"/>
                    </a:p>
                  </a:txBody>
                  <a:tcPr/>
                </a:tc>
                <a:tc>
                  <a:txBody>
                    <a:bodyPr/>
                    <a:lstStyle/>
                    <a:p>
                      <a:r>
                        <a:rPr lang="es-MX" dirty="0"/>
                        <a:t>30</a:t>
                      </a:r>
                      <a:endParaRPr lang="es-CO" dirty="0"/>
                    </a:p>
                  </a:txBody>
                  <a:tcPr/>
                </a:tc>
                <a:tc>
                  <a:txBody>
                    <a:bodyPr/>
                    <a:lstStyle/>
                    <a:p>
                      <a:r>
                        <a:rPr lang="es-MX" dirty="0"/>
                        <a:t>30</a:t>
                      </a:r>
                      <a:endParaRPr lang="es-CO" dirty="0"/>
                    </a:p>
                  </a:txBody>
                  <a:tcPr/>
                </a:tc>
                <a:tc>
                  <a:txBody>
                    <a:bodyPr/>
                    <a:lstStyle/>
                    <a:p>
                      <a:r>
                        <a:rPr lang="es-MX" dirty="0"/>
                        <a:t>100</a:t>
                      </a:r>
                      <a:endParaRPr lang="es-CO" dirty="0"/>
                    </a:p>
                  </a:txBody>
                  <a:tcPr/>
                </a:tc>
                <a:extLst>
                  <a:ext uri="{0D108BD9-81ED-4DB2-BD59-A6C34878D82A}">
                    <a16:rowId xmlns:a16="http://schemas.microsoft.com/office/drawing/2014/main" val="4006107084"/>
                  </a:ext>
                </a:extLst>
              </a:tr>
              <a:tr h="370840">
                <a:tc>
                  <a:txBody>
                    <a:bodyPr/>
                    <a:lstStyle/>
                    <a:p>
                      <a:r>
                        <a:rPr lang="es-MX" dirty="0"/>
                        <a:t>DevOps</a:t>
                      </a:r>
                      <a:endParaRPr lang="es-CO" dirty="0"/>
                    </a:p>
                  </a:txBody>
                  <a:tcPr/>
                </a:tc>
                <a:tc>
                  <a:txBody>
                    <a:bodyPr/>
                    <a:lstStyle/>
                    <a:p>
                      <a:r>
                        <a:rPr lang="es-MX" dirty="0"/>
                        <a:t>5</a:t>
                      </a:r>
                      <a:endParaRPr lang="es-CO" dirty="0"/>
                    </a:p>
                  </a:txBody>
                  <a:tcPr/>
                </a:tc>
                <a:tc>
                  <a:txBody>
                    <a:bodyPr/>
                    <a:lstStyle/>
                    <a:p>
                      <a:r>
                        <a:rPr lang="es-MX" dirty="0"/>
                        <a:t>10</a:t>
                      </a:r>
                      <a:endParaRPr lang="es-CO" dirty="0"/>
                    </a:p>
                  </a:txBody>
                  <a:tcPr/>
                </a:tc>
                <a:tc>
                  <a:txBody>
                    <a:bodyPr/>
                    <a:lstStyle/>
                    <a:p>
                      <a:r>
                        <a:rPr lang="es-MX" dirty="0"/>
                        <a:t>25</a:t>
                      </a:r>
                      <a:endParaRPr lang="es-CO" dirty="0"/>
                    </a:p>
                  </a:txBody>
                  <a:tcPr/>
                </a:tc>
                <a:tc>
                  <a:txBody>
                    <a:bodyPr/>
                    <a:lstStyle/>
                    <a:p>
                      <a:r>
                        <a:rPr lang="es-MX" dirty="0"/>
                        <a:t>20</a:t>
                      </a:r>
                      <a:endParaRPr lang="es-CO" dirty="0"/>
                    </a:p>
                  </a:txBody>
                  <a:tcPr/>
                </a:tc>
                <a:tc>
                  <a:txBody>
                    <a:bodyPr/>
                    <a:lstStyle/>
                    <a:p>
                      <a:r>
                        <a:rPr lang="es-MX" dirty="0"/>
                        <a:t>40</a:t>
                      </a:r>
                      <a:endParaRPr lang="es-CO" dirty="0"/>
                    </a:p>
                  </a:txBody>
                  <a:tcPr/>
                </a:tc>
                <a:tc>
                  <a:txBody>
                    <a:bodyPr/>
                    <a:lstStyle/>
                    <a:p>
                      <a:r>
                        <a:rPr lang="es-MX" dirty="0"/>
                        <a:t>100</a:t>
                      </a:r>
                      <a:endParaRPr lang="es-CO" dirty="0"/>
                    </a:p>
                  </a:txBody>
                  <a:tcPr/>
                </a:tc>
                <a:extLst>
                  <a:ext uri="{0D108BD9-81ED-4DB2-BD59-A6C34878D82A}">
                    <a16:rowId xmlns:a16="http://schemas.microsoft.com/office/drawing/2014/main" val="389723376"/>
                  </a:ext>
                </a:extLst>
              </a:tr>
              <a:tr h="370840">
                <a:tc>
                  <a:txBody>
                    <a:bodyPr/>
                    <a:lstStyle/>
                    <a:p>
                      <a:r>
                        <a:rPr lang="es-MX" dirty="0"/>
                        <a:t>Entidades </a:t>
                      </a:r>
                      <a:endParaRPr lang="es-CO" dirty="0"/>
                    </a:p>
                  </a:txBody>
                  <a:tcPr/>
                </a:tc>
                <a:tc>
                  <a:txBody>
                    <a:bodyPr/>
                    <a:lstStyle/>
                    <a:p>
                      <a:r>
                        <a:rPr lang="es-MX" dirty="0"/>
                        <a:t>15</a:t>
                      </a:r>
                      <a:endParaRPr lang="es-CO" dirty="0"/>
                    </a:p>
                  </a:txBody>
                  <a:tcPr/>
                </a:tc>
                <a:tc>
                  <a:txBody>
                    <a:bodyPr/>
                    <a:lstStyle/>
                    <a:p>
                      <a:r>
                        <a:rPr lang="es-MX" dirty="0"/>
                        <a:t>30</a:t>
                      </a:r>
                      <a:endParaRPr lang="es-CO" dirty="0"/>
                    </a:p>
                  </a:txBody>
                  <a:tcPr/>
                </a:tc>
                <a:tc>
                  <a:txBody>
                    <a:bodyPr/>
                    <a:lstStyle/>
                    <a:p>
                      <a:r>
                        <a:rPr lang="es-MX" dirty="0"/>
                        <a:t>10</a:t>
                      </a:r>
                      <a:endParaRPr lang="es-CO" dirty="0"/>
                    </a:p>
                  </a:txBody>
                  <a:tcPr/>
                </a:tc>
                <a:tc>
                  <a:txBody>
                    <a:bodyPr/>
                    <a:lstStyle/>
                    <a:p>
                      <a:r>
                        <a:rPr lang="es-MX" dirty="0"/>
                        <a:t>25</a:t>
                      </a:r>
                      <a:endParaRPr lang="es-CO" dirty="0"/>
                    </a:p>
                  </a:txBody>
                  <a:tcPr/>
                </a:tc>
                <a:tc>
                  <a:txBody>
                    <a:bodyPr/>
                    <a:lstStyle/>
                    <a:p>
                      <a:r>
                        <a:rPr lang="es-MX" dirty="0"/>
                        <a:t>20</a:t>
                      </a:r>
                      <a:endParaRPr lang="es-CO" dirty="0"/>
                    </a:p>
                  </a:txBody>
                  <a:tcPr/>
                </a:tc>
                <a:tc>
                  <a:txBody>
                    <a:bodyPr/>
                    <a:lstStyle/>
                    <a:p>
                      <a:r>
                        <a:rPr lang="es-MX" dirty="0"/>
                        <a:t>100</a:t>
                      </a:r>
                      <a:endParaRPr lang="es-CO" dirty="0"/>
                    </a:p>
                  </a:txBody>
                  <a:tcPr/>
                </a:tc>
                <a:extLst>
                  <a:ext uri="{0D108BD9-81ED-4DB2-BD59-A6C34878D82A}">
                    <a16:rowId xmlns:a16="http://schemas.microsoft.com/office/drawing/2014/main" val="501861690"/>
                  </a:ext>
                </a:extLst>
              </a:tr>
            </a:tbl>
          </a:graphicData>
        </a:graphic>
      </p:graphicFrame>
      <p:graphicFrame>
        <p:nvGraphicFramePr>
          <p:cNvPr id="4" name="Tabla 3">
            <a:extLst>
              <a:ext uri="{FF2B5EF4-FFF2-40B4-BE49-F238E27FC236}">
                <a16:creationId xmlns:a16="http://schemas.microsoft.com/office/drawing/2014/main" id="{AB9BFEE0-739E-1041-1B84-E54660868CF2}"/>
              </a:ext>
            </a:extLst>
          </p:cNvPr>
          <p:cNvGraphicFramePr>
            <a:graphicFrameLocks noGrp="1"/>
          </p:cNvGraphicFramePr>
          <p:nvPr>
            <p:extLst>
              <p:ext uri="{D42A27DB-BD31-4B8C-83A1-F6EECF244321}">
                <p14:modId xmlns:p14="http://schemas.microsoft.com/office/powerpoint/2010/main" val="2109821008"/>
              </p:ext>
            </p:extLst>
          </p:nvPr>
        </p:nvGraphicFramePr>
        <p:xfrm>
          <a:off x="646111" y="4172996"/>
          <a:ext cx="11160877" cy="370840"/>
        </p:xfrm>
        <a:graphic>
          <a:graphicData uri="http://schemas.openxmlformats.org/drawingml/2006/table">
            <a:tbl>
              <a:tblPr firstRow="1" bandRow="1">
                <a:tableStyleId>{5C22544A-7EE6-4342-B048-85BDC9FD1C3A}</a:tableStyleId>
              </a:tblPr>
              <a:tblGrid>
                <a:gridCol w="1776247">
                  <a:extLst>
                    <a:ext uri="{9D8B030D-6E8A-4147-A177-3AD203B41FA5}">
                      <a16:colId xmlns:a16="http://schemas.microsoft.com/office/drawing/2014/main" val="1392106724"/>
                    </a:ext>
                  </a:extLst>
                </a:gridCol>
                <a:gridCol w="1412575">
                  <a:extLst>
                    <a:ext uri="{9D8B030D-6E8A-4147-A177-3AD203B41FA5}">
                      <a16:colId xmlns:a16="http://schemas.microsoft.com/office/drawing/2014/main" val="1587462470"/>
                    </a:ext>
                  </a:extLst>
                </a:gridCol>
                <a:gridCol w="1594411">
                  <a:extLst>
                    <a:ext uri="{9D8B030D-6E8A-4147-A177-3AD203B41FA5}">
                      <a16:colId xmlns:a16="http://schemas.microsoft.com/office/drawing/2014/main" val="4137320095"/>
                    </a:ext>
                  </a:extLst>
                </a:gridCol>
                <a:gridCol w="1693351">
                  <a:extLst>
                    <a:ext uri="{9D8B030D-6E8A-4147-A177-3AD203B41FA5}">
                      <a16:colId xmlns:a16="http://schemas.microsoft.com/office/drawing/2014/main" val="3100364838"/>
                    </a:ext>
                  </a:extLst>
                </a:gridCol>
                <a:gridCol w="1989221">
                  <a:extLst>
                    <a:ext uri="{9D8B030D-6E8A-4147-A177-3AD203B41FA5}">
                      <a16:colId xmlns:a16="http://schemas.microsoft.com/office/drawing/2014/main" val="201287870"/>
                    </a:ext>
                  </a:extLst>
                </a:gridCol>
                <a:gridCol w="1844842">
                  <a:extLst>
                    <a:ext uri="{9D8B030D-6E8A-4147-A177-3AD203B41FA5}">
                      <a16:colId xmlns:a16="http://schemas.microsoft.com/office/drawing/2014/main" val="1396216103"/>
                    </a:ext>
                  </a:extLst>
                </a:gridCol>
                <a:gridCol w="850230">
                  <a:extLst>
                    <a:ext uri="{9D8B030D-6E8A-4147-A177-3AD203B41FA5}">
                      <a16:colId xmlns:a16="http://schemas.microsoft.com/office/drawing/2014/main" val="948724890"/>
                    </a:ext>
                  </a:extLst>
                </a:gridCol>
              </a:tblGrid>
              <a:tr h="370840">
                <a:tc>
                  <a:txBody>
                    <a:bodyPr/>
                    <a:lstStyle/>
                    <a:p>
                      <a:r>
                        <a:rPr lang="es-MX" dirty="0"/>
                        <a:t>TOTAL</a:t>
                      </a:r>
                      <a:endParaRPr lang="es-CO" dirty="0"/>
                    </a:p>
                  </a:txBody>
                  <a:tcPr/>
                </a:tc>
                <a:tc>
                  <a:txBody>
                    <a:bodyPr/>
                    <a:lstStyle/>
                    <a:p>
                      <a:r>
                        <a:rPr lang="es-MX" dirty="0"/>
                        <a:t>21</a:t>
                      </a:r>
                      <a:endParaRPr lang="es-CO" dirty="0"/>
                    </a:p>
                  </a:txBody>
                  <a:tcPr/>
                </a:tc>
                <a:tc>
                  <a:txBody>
                    <a:bodyPr/>
                    <a:lstStyle/>
                    <a:p>
                      <a:r>
                        <a:rPr lang="es-MX" dirty="0"/>
                        <a:t>21</a:t>
                      </a:r>
                      <a:endParaRPr lang="es-CO" dirty="0"/>
                    </a:p>
                  </a:txBody>
                  <a:tcPr/>
                </a:tc>
                <a:tc>
                  <a:txBody>
                    <a:bodyPr/>
                    <a:lstStyle/>
                    <a:p>
                      <a:r>
                        <a:rPr lang="es-MX" dirty="0"/>
                        <a:t>19</a:t>
                      </a:r>
                      <a:endParaRPr lang="es-CO" dirty="0"/>
                    </a:p>
                  </a:txBody>
                  <a:tcPr/>
                </a:tc>
                <a:tc>
                  <a:txBody>
                    <a:bodyPr/>
                    <a:lstStyle/>
                    <a:p>
                      <a:r>
                        <a:rPr lang="es-MX" dirty="0"/>
                        <a:t>19</a:t>
                      </a:r>
                      <a:endParaRPr lang="es-CO" dirty="0"/>
                    </a:p>
                  </a:txBody>
                  <a:tcPr/>
                </a:tc>
                <a:tc>
                  <a:txBody>
                    <a:bodyPr/>
                    <a:lstStyle/>
                    <a:p>
                      <a:r>
                        <a:rPr lang="es-MX" dirty="0"/>
                        <a:t>20</a:t>
                      </a:r>
                      <a:endParaRPr lang="es-CO" dirty="0"/>
                    </a:p>
                  </a:txBody>
                  <a:tcPr/>
                </a:tc>
                <a:tc>
                  <a:txBody>
                    <a:bodyPr/>
                    <a:lstStyle/>
                    <a:p>
                      <a:r>
                        <a:rPr lang="es-MX" dirty="0"/>
                        <a:t>100</a:t>
                      </a:r>
                      <a:endParaRPr lang="es-CO" dirty="0"/>
                    </a:p>
                  </a:txBody>
                  <a:tcPr/>
                </a:tc>
                <a:extLst>
                  <a:ext uri="{0D108BD9-81ED-4DB2-BD59-A6C34878D82A}">
                    <a16:rowId xmlns:a16="http://schemas.microsoft.com/office/drawing/2014/main" val="1603722930"/>
                  </a:ext>
                </a:extLst>
              </a:tr>
            </a:tbl>
          </a:graphicData>
        </a:graphic>
      </p:graphicFrame>
    </p:spTree>
    <p:extLst>
      <p:ext uri="{BB962C8B-B14F-4D97-AF65-F5344CB8AC3E}">
        <p14:creationId xmlns:p14="http://schemas.microsoft.com/office/powerpoint/2010/main" val="2310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C2D04-FA3C-9DDE-D764-DF2A6BBB7906}"/>
              </a:ext>
            </a:extLst>
          </p:cNvPr>
          <p:cNvSpPr>
            <a:spLocks noGrp="1"/>
          </p:cNvSpPr>
          <p:nvPr>
            <p:ph type="title"/>
          </p:nvPr>
        </p:nvSpPr>
        <p:spPr/>
        <p:txBody>
          <a:bodyPr/>
          <a:lstStyle/>
          <a:p>
            <a:r>
              <a:rPr lang="es-MX" b="1" dirty="0"/>
              <a:t>PONDERACION</a:t>
            </a:r>
            <a:endParaRPr lang="es-CO" b="1" dirty="0"/>
          </a:p>
        </p:txBody>
      </p:sp>
      <p:graphicFrame>
        <p:nvGraphicFramePr>
          <p:cNvPr id="4" name="Tabla 3">
            <a:extLst>
              <a:ext uri="{FF2B5EF4-FFF2-40B4-BE49-F238E27FC236}">
                <a16:creationId xmlns:a16="http://schemas.microsoft.com/office/drawing/2014/main" id="{DFD8DE5A-D719-A44E-F5C3-6DFC0636F0AF}"/>
              </a:ext>
            </a:extLst>
          </p:cNvPr>
          <p:cNvGraphicFramePr>
            <a:graphicFrameLocks noGrp="1"/>
          </p:cNvGraphicFramePr>
          <p:nvPr>
            <p:extLst>
              <p:ext uri="{D42A27DB-BD31-4B8C-83A1-F6EECF244321}">
                <p14:modId xmlns:p14="http://schemas.microsoft.com/office/powerpoint/2010/main" val="4174826417"/>
              </p:ext>
            </p:extLst>
          </p:nvPr>
        </p:nvGraphicFramePr>
        <p:xfrm>
          <a:off x="646111" y="1853248"/>
          <a:ext cx="10899777" cy="2804160"/>
        </p:xfrm>
        <a:graphic>
          <a:graphicData uri="http://schemas.openxmlformats.org/drawingml/2006/table">
            <a:tbl>
              <a:tblPr firstRow="1" bandRow="1">
                <a:tableStyleId>{5C22544A-7EE6-4342-B048-85BDC9FD1C3A}</a:tableStyleId>
              </a:tblPr>
              <a:tblGrid>
                <a:gridCol w="1557111">
                  <a:extLst>
                    <a:ext uri="{9D8B030D-6E8A-4147-A177-3AD203B41FA5}">
                      <a16:colId xmlns:a16="http://schemas.microsoft.com/office/drawing/2014/main" val="1356645020"/>
                    </a:ext>
                  </a:extLst>
                </a:gridCol>
                <a:gridCol w="2144189">
                  <a:extLst>
                    <a:ext uri="{9D8B030D-6E8A-4147-A177-3AD203B41FA5}">
                      <a16:colId xmlns:a16="http://schemas.microsoft.com/office/drawing/2014/main" val="4171786037"/>
                    </a:ext>
                  </a:extLst>
                </a:gridCol>
                <a:gridCol w="2743200">
                  <a:extLst>
                    <a:ext uri="{9D8B030D-6E8A-4147-A177-3AD203B41FA5}">
                      <a16:colId xmlns:a16="http://schemas.microsoft.com/office/drawing/2014/main" val="3446343795"/>
                    </a:ext>
                  </a:extLst>
                </a:gridCol>
                <a:gridCol w="1042736">
                  <a:extLst>
                    <a:ext uri="{9D8B030D-6E8A-4147-A177-3AD203B41FA5}">
                      <a16:colId xmlns:a16="http://schemas.microsoft.com/office/drawing/2014/main" val="1325731766"/>
                    </a:ext>
                  </a:extLst>
                </a:gridCol>
                <a:gridCol w="1187116">
                  <a:extLst>
                    <a:ext uri="{9D8B030D-6E8A-4147-A177-3AD203B41FA5}">
                      <a16:colId xmlns:a16="http://schemas.microsoft.com/office/drawing/2014/main" val="1742283221"/>
                    </a:ext>
                  </a:extLst>
                </a:gridCol>
                <a:gridCol w="1106905">
                  <a:extLst>
                    <a:ext uri="{9D8B030D-6E8A-4147-A177-3AD203B41FA5}">
                      <a16:colId xmlns:a16="http://schemas.microsoft.com/office/drawing/2014/main" val="1602546480"/>
                    </a:ext>
                  </a:extLst>
                </a:gridCol>
                <a:gridCol w="1118520">
                  <a:extLst>
                    <a:ext uri="{9D8B030D-6E8A-4147-A177-3AD203B41FA5}">
                      <a16:colId xmlns:a16="http://schemas.microsoft.com/office/drawing/2014/main" val="3865162925"/>
                    </a:ext>
                  </a:extLst>
                </a:gridCol>
              </a:tblGrid>
              <a:tr h="370840">
                <a:tc>
                  <a:txBody>
                    <a:bodyPr/>
                    <a:lstStyle/>
                    <a:p>
                      <a:r>
                        <a:rPr lang="es-MX" sz="1400" dirty="0"/>
                        <a:t>ATRIBUTO</a:t>
                      </a:r>
                      <a:endParaRPr lang="es-CO" sz="1400" dirty="0"/>
                    </a:p>
                  </a:txBody>
                  <a:tcPr/>
                </a:tc>
                <a:tc>
                  <a:txBody>
                    <a:bodyPr/>
                    <a:lstStyle/>
                    <a:p>
                      <a:r>
                        <a:rPr lang="es-MX" sz="1400" dirty="0"/>
                        <a:t>DESCRIPCION</a:t>
                      </a:r>
                      <a:endParaRPr lang="es-CO" sz="1400" dirty="0"/>
                    </a:p>
                  </a:txBody>
                  <a:tcPr/>
                </a:tc>
                <a:tc>
                  <a:txBody>
                    <a:bodyPr/>
                    <a:lstStyle/>
                    <a:p>
                      <a:r>
                        <a:rPr lang="es-MX" sz="1400" dirty="0"/>
                        <a:t>METRICA</a:t>
                      </a:r>
                      <a:endParaRPr lang="es-CO" sz="1400" dirty="0"/>
                    </a:p>
                  </a:txBody>
                  <a:tcPr/>
                </a:tc>
                <a:tc>
                  <a:txBody>
                    <a:bodyPr/>
                    <a:lstStyle/>
                    <a:p>
                      <a:r>
                        <a:rPr lang="es-MX" sz="1400" dirty="0"/>
                        <a:t>IMPACTO (I)</a:t>
                      </a:r>
                      <a:endParaRPr lang="es-CO" sz="1400" dirty="0"/>
                    </a:p>
                  </a:txBody>
                  <a:tcPr/>
                </a:tc>
                <a:tc>
                  <a:txBody>
                    <a:bodyPr/>
                    <a:lstStyle/>
                    <a:p>
                      <a:r>
                        <a:rPr lang="es-MX" sz="1400" dirty="0"/>
                        <a:t>DIFICULTAD (D)</a:t>
                      </a:r>
                      <a:endParaRPr lang="es-CO" sz="1400" dirty="0"/>
                    </a:p>
                  </a:txBody>
                  <a:tcPr/>
                </a:tc>
                <a:tc>
                  <a:txBody>
                    <a:bodyPr/>
                    <a:lstStyle/>
                    <a:p>
                      <a:r>
                        <a:rPr lang="es-MX" sz="1400" dirty="0"/>
                        <a:t>PESO % (P)</a:t>
                      </a:r>
                      <a:endParaRPr lang="es-CO" sz="1400" dirty="0"/>
                    </a:p>
                  </a:txBody>
                  <a:tcPr/>
                </a:tc>
                <a:tc>
                  <a:txBody>
                    <a:bodyPr/>
                    <a:lstStyle/>
                    <a:p>
                      <a:r>
                        <a:rPr lang="es-MX" sz="1400" dirty="0"/>
                        <a:t>VALOR (V)  =(I+D)*P</a:t>
                      </a:r>
                      <a:endParaRPr lang="es-CO" sz="1400" dirty="0"/>
                    </a:p>
                  </a:txBody>
                  <a:tcPr/>
                </a:tc>
                <a:extLst>
                  <a:ext uri="{0D108BD9-81ED-4DB2-BD59-A6C34878D82A}">
                    <a16:rowId xmlns:a16="http://schemas.microsoft.com/office/drawing/2014/main" val="2682984093"/>
                  </a:ext>
                </a:extLst>
              </a:tr>
              <a:tr h="370840">
                <a:tc>
                  <a:txBody>
                    <a:bodyPr/>
                    <a:lstStyle/>
                    <a:p>
                      <a:r>
                        <a:rPr lang="es-MX" sz="1400" dirty="0"/>
                        <a:t>Seguridad</a:t>
                      </a:r>
                      <a:endParaRPr lang="es-CO" sz="1400" dirty="0"/>
                    </a:p>
                  </a:txBody>
                  <a:tcPr/>
                </a:tc>
                <a:tc>
                  <a:txBody>
                    <a:bodyPr/>
                    <a:lstStyle/>
                    <a:p>
                      <a:r>
                        <a:rPr lang="es-MX" sz="1400" dirty="0"/>
                        <a:t>Control de acceso, protección de tatos</a:t>
                      </a:r>
                      <a:endParaRPr lang="es-CO" sz="1400" dirty="0"/>
                    </a:p>
                  </a:txBody>
                  <a:tcPr/>
                </a:tc>
                <a:tc>
                  <a:txBody>
                    <a:bodyPr/>
                    <a:lstStyle/>
                    <a:p>
                      <a:r>
                        <a:rPr lang="es-MX" sz="1400" dirty="0"/>
                        <a:t>Numero de vulnerabilidades o accesos no autorizados</a:t>
                      </a:r>
                      <a:endParaRPr lang="es-CO" sz="1400" dirty="0"/>
                    </a:p>
                  </a:txBody>
                  <a:tcPr/>
                </a:tc>
                <a:tc>
                  <a:txBody>
                    <a:bodyPr/>
                    <a:lstStyle/>
                    <a:p>
                      <a:r>
                        <a:rPr lang="es-MX" sz="1400" dirty="0"/>
                        <a:t>3</a:t>
                      </a:r>
                      <a:endParaRPr lang="es-CO" sz="1400" dirty="0"/>
                    </a:p>
                  </a:txBody>
                  <a:tcPr/>
                </a:tc>
                <a:tc>
                  <a:txBody>
                    <a:bodyPr/>
                    <a:lstStyle/>
                    <a:p>
                      <a:r>
                        <a:rPr lang="es-MX" sz="1400" dirty="0"/>
                        <a:t>2</a:t>
                      </a:r>
                      <a:endParaRPr lang="es-CO" sz="1400" dirty="0"/>
                    </a:p>
                  </a:txBody>
                  <a:tcPr/>
                </a:tc>
                <a:tc>
                  <a:txBody>
                    <a:bodyPr/>
                    <a:lstStyle/>
                    <a:p>
                      <a:r>
                        <a:rPr lang="es-MX" sz="1400" dirty="0"/>
                        <a:t>30%</a:t>
                      </a:r>
                      <a:endParaRPr lang="es-CO" sz="1400" dirty="0"/>
                    </a:p>
                  </a:txBody>
                  <a:tcPr/>
                </a:tc>
                <a:tc>
                  <a:txBody>
                    <a:bodyPr/>
                    <a:lstStyle/>
                    <a:p>
                      <a:r>
                        <a:rPr lang="es-MX" sz="1400" dirty="0"/>
                        <a:t>1,5</a:t>
                      </a:r>
                      <a:endParaRPr lang="es-CO" sz="1400" dirty="0"/>
                    </a:p>
                  </a:txBody>
                  <a:tcPr/>
                </a:tc>
                <a:extLst>
                  <a:ext uri="{0D108BD9-81ED-4DB2-BD59-A6C34878D82A}">
                    <a16:rowId xmlns:a16="http://schemas.microsoft.com/office/drawing/2014/main" val="319726002"/>
                  </a:ext>
                </a:extLst>
              </a:tr>
              <a:tr h="370840">
                <a:tc>
                  <a:txBody>
                    <a:bodyPr/>
                    <a:lstStyle/>
                    <a:p>
                      <a:r>
                        <a:rPr lang="es-MX" sz="1400" dirty="0"/>
                        <a:t>Mantenibilidad </a:t>
                      </a:r>
                      <a:endParaRPr lang="es-CO" sz="1400" dirty="0"/>
                    </a:p>
                  </a:txBody>
                  <a:tcPr/>
                </a:tc>
                <a:tc>
                  <a:txBody>
                    <a:bodyPr/>
                    <a:lstStyle/>
                    <a:p>
                      <a:r>
                        <a:rPr lang="es-MX" sz="1400" dirty="0"/>
                        <a:t>Facilidad de modificar simulaciones o funciones</a:t>
                      </a:r>
                      <a:endParaRPr lang="es-CO" sz="1400" dirty="0"/>
                    </a:p>
                  </a:txBody>
                  <a:tcPr/>
                </a:tc>
                <a:tc>
                  <a:txBody>
                    <a:bodyPr/>
                    <a:lstStyle/>
                    <a:p>
                      <a:r>
                        <a:rPr lang="es-MX" sz="1400" dirty="0"/>
                        <a:t>Tiempo de mantenimiento</a:t>
                      </a:r>
                      <a:endParaRPr lang="es-CO" sz="1400" dirty="0"/>
                    </a:p>
                  </a:txBody>
                  <a:tcPr/>
                </a:tc>
                <a:tc>
                  <a:txBody>
                    <a:bodyPr/>
                    <a:lstStyle/>
                    <a:p>
                      <a:r>
                        <a:rPr lang="es-MX" sz="1400" dirty="0"/>
                        <a:t>3</a:t>
                      </a:r>
                      <a:endParaRPr lang="es-CO" sz="1400" dirty="0"/>
                    </a:p>
                  </a:txBody>
                  <a:tcPr/>
                </a:tc>
                <a:tc>
                  <a:txBody>
                    <a:bodyPr/>
                    <a:lstStyle/>
                    <a:p>
                      <a:r>
                        <a:rPr lang="es-MX" sz="1400" dirty="0"/>
                        <a:t>3</a:t>
                      </a:r>
                      <a:endParaRPr lang="es-CO" sz="1400" dirty="0"/>
                    </a:p>
                  </a:txBody>
                  <a:tcPr/>
                </a:tc>
                <a:tc>
                  <a:txBody>
                    <a:bodyPr/>
                    <a:lstStyle/>
                    <a:p>
                      <a:r>
                        <a:rPr lang="es-MX" sz="1400" dirty="0"/>
                        <a:t>30%</a:t>
                      </a:r>
                      <a:endParaRPr lang="es-CO" sz="1400" dirty="0"/>
                    </a:p>
                  </a:txBody>
                  <a:tcPr/>
                </a:tc>
                <a:tc>
                  <a:txBody>
                    <a:bodyPr/>
                    <a:lstStyle/>
                    <a:p>
                      <a:r>
                        <a:rPr lang="es-MX" sz="1400" dirty="0"/>
                        <a:t>1,8</a:t>
                      </a:r>
                      <a:endParaRPr lang="es-CO" sz="1400" dirty="0"/>
                    </a:p>
                  </a:txBody>
                  <a:tcPr/>
                </a:tc>
                <a:extLst>
                  <a:ext uri="{0D108BD9-81ED-4DB2-BD59-A6C34878D82A}">
                    <a16:rowId xmlns:a16="http://schemas.microsoft.com/office/drawing/2014/main" val="316744288"/>
                  </a:ext>
                </a:extLst>
              </a:tr>
              <a:tr h="370840">
                <a:tc>
                  <a:txBody>
                    <a:bodyPr/>
                    <a:lstStyle/>
                    <a:p>
                      <a:r>
                        <a:rPr lang="es-MX" sz="1400" dirty="0"/>
                        <a:t>Eficiencia</a:t>
                      </a:r>
                      <a:endParaRPr lang="es-CO" sz="1400" dirty="0"/>
                    </a:p>
                  </a:txBody>
                  <a:tcPr/>
                </a:tc>
                <a:tc>
                  <a:txBody>
                    <a:bodyPr/>
                    <a:lstStyle/>
                    <a:p>
                      <a:r>
                        <a:rPr lang="es-MX" sz="1400" dirty="0"/>
                        <a:t>Tiempo de respuesta (rendimiento)</a:t>
                      </a:r>
                      <a:endParaRPr lang="es-CO" sz="1400" dirty="0"/>
                    </a:p>
                  </a:txBody>
                  <a:tcPr/>
                </a:tc>
                <a:tc>
                  <a:txBody>
                    <a:bodyPr/>
                    <a:lstStyle/>
                    <a:p>
                      <a:r>
                        <a:rPr lang="es-MX" sz="1400" dirty="0"/>
                        <a:t>Ms en tareas clave</a:t>
                      </a:r>
                      <a:endParaRPr lang="es-CO" sz="1400" dirty="0"/>
                    </a:p>
                  </a:txBody>
                  <a:tcPr/>
                </a:tc>
                <a:tc>
                  <a:txBody>
                    <a:bodyPr/>
                    <a:lstStyle/>
                    <a:p>
                      <a:r>
                        <a:rPr lang="es-MX" sz="1400" dirty="0"/>
                        <a:t>2</a:t>
                      </a:r>
                      <a:endParaRPr lang="es-CO" sz="1400" dirty="0"/>
                    </a:p>
                  </a:txBody>
                  <a:tcPr/>
                </a:tc>
                <a:tc>
                  <a:txBody>
                    <a:bodyPr/>
                    <a:lstStyle/>
                    <a:p>
                      <a:r>
                        <a:rPr lang="es-MX" sz="1400" dirty="0"/>
                        <a:t>2</a:t>
                      </a:r>
                      <a:endParaRPr lang="es-CO" sz="1400" dirty="0"/>
                    </a:p>
                  </a:txBody>
                  <a:tcPr/>
                </a:tc>
                <a:tc>
                  <a:txBody>
                    <a:bodyPr/>
                    <a:lstStyle/>
                    <a:p>
                      <a:r>
                        <a:rPr lang="es-MX" sz="1400" dirty="0"/>
                        <a:t>20%</a:t>
                      </a:r>
                      <a:endParaRPr lang="es-CO" sz="1400" dirty="0"/>
                    </a:p>
                  </a:txBody>
                  <a:tcPr/>
                </a:tc>
                <a:tc>
                  <a:txBody>
                    <a:bodyPr/>
                    <a:lstStyle/>
                    <a:p>
                      <a:r>
                        <a:rPr lang="es-MX" sz="1400" dirty="0"/>
                        <a:t>0,8</a:t>
                      </a:r>
                      <a:endParaRPr lang="es-CO" sz="1400" dirty="0"/>
                    </a:p>
                  </a:txBody>
                  <a:tcPr/>
                </a:tc>
                <a:extLst>
                  <a:ext uri="{0D108BD9-81ED-4DB2-BD59-A6C34878D82A}">
                    <a16:rowId xmlns:a16="http://schemas.microsoft.com/office/drawing/2014/main" val="3193184693"/>
                  </a:ext>
                </a:extLst>
              </a:tr>
              <a:tr h="370840">
                <a:tc>
                  <a:txBody>
                    <a:bodyPr/>
                    <a:lstStyle/>
                    <a:p>
                      <a:r>
                        <a:rPr lang="es-MX" sz="1400" dirty="0"/>
                        <a:t>Usabilidad </a:t>
                      </a:r>
                      <a:endParaRPr lang="es-CO" sz="1400" dirty="0"/>
                    </a:p>
                  </a:txBody>
                  <a:tcPr/>
                </a:tc>
                <a:tc>
                  <a:txBody>
                    <a:bodyPr/>
                    <a:lstStyle/>
                    <a:p>
                      <a:r>
                        <a:rPr lang="es-MX" sz="1400" dirty="0"/>
                        <a:t>Facilidad de uso e interfaz intuitiva</a:t>
                      </a:r>
                      <a:endParaRPr lang="es-CO" sz="1400" dirty="0"/>
                    </a:p>
                  </a:txBody>
                  <a:tcPr/>
                </a:tc>
                <a:tc>
                  <a:txBody>
                    <a:bodyPr/>
                    <a:lstStyle/>
                    <a:p>
                      <a:r>
                        <a:rPr lang="es-MX" sz="1400" dirty="0"/>
                        <a:t>Encuestas de usuario</a:t>
                      </a:r>
                      <a:endParaRPr lang="es-CO" sz="1400" dirty="0"/>
                    </a:p>
                  </a:txBody>
                  <a:tcPr/>
                </a:tc>
                <a:tc>
                  <a:txBody>
                    <a:bodyPr/>
                    <a:lstStyle/>
                    <a:p>
                      <a:r>
                        <a:rPr lang="es-MX" sz="1400" dirty="0"/>
                        <a:t>2</a:t>
                      </a:r>
                      <a:endParaRPr lang="es-CO" sz="1400" dirty="0"/>
                    </a:p>
                  </a:txBody>
                  <a:tcPr/>
                </a:tc>
                <a:tc>
                  <a:txBody>
                    <a:bodyPr/>
                    <a:lstStyle/>
                    <a:p>
                      <a:r>
                        <a:rPr lang="es-MX" sz="1400" dirty="0"/>
                        <a:t>1</a:t>
                      </a:r>
                      <a:endParaRPr lang="es-CO" sz="1400" dirty="0"/>
                    </a:p>
                  </a:txBody>
                  <a:tcPr/>
                </a:tc>
                <a:tc>
                  <a:txBody>
                    <a:bodyPr/>
                    <a:lstStyle/>
                    <a:p>
                      <a:r>
                        <a:rPr lang="es-MX" sz="1400" dirty="0"/>
                        <a:t>20%</a:t>
                      </a:r>
                      <a:endParaRPr lang="es-CO" sz="1400" dirty="0"/>
                    </a:p>
                  </a:txBody>
                  <a:tcPr/>
                </a:tc>
                <a:tc>
                  <a:txBody>
                    <a:bodyPr/>
                    <a:lstStyle/>
                    <a:p>
                      <a:r>
                        <a:rPr lang="es-MX" sz="1400" dirty="0"/>
                        <a:t>0,6</a:t>
                      </a:r>
                      <a:endParaRPr lang="es-CO" sz="1400" dirty="0"/>
                    </a:p>
                  </a:txBody>
                  <a:tcPr/>
                </a:tc>
                <a:extLst>
                  <a:ext uri="{0D108BD9-81ED-4DB2-BD59-A6C34878D82A}">
                    <a16:rowId xmlns:a16="http://schemas.microsoft.com/office/drawing/2014/main" val="3742695809"/>
                  </a:ext>
                </a:extLst>
              </a:tr>
            </a:tbl>
          </a:graphicData>
        </a:graphic>
      </p:graphicFrame>
    </p:spTree>
    <p:extLst>
      <p:ext uri="{BB962C8B-B14F-4D97-AF65-F5344CB8AC3E}">
        <p14:creationId xmlns:p14="http://schemas.microsoft.com/office/powerpoint/2010/main" val="3552875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679</TotalTime>
  <Words>681</Words>
  <Application>Microsoft Office PowerPoint</Application>
  <PresentationFormat>Panorámica</PresentationFormat>
  <Paragraphs>163</Paragraphs>
  <Slides>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Aptos</vt:lpstr>
      <vt:lpstr>Century Gothic</vt:lpstr>
      <vt:lpstr>Wingdings 3</vt:lpstr>
      <vt:lpstr>Ion</vt:lpstr>
      <vt:lpstr>EduPhysics</vt:lpstr>
      <vt:lpstr>AGENDA</vt:lpstr>
      <vt:lpstr>CONTEXTO</vt:lpstr>
      <vt:lpstr>REQUERIMIENTOS FUNCIONALES</vt:lpstr>
      <vt:lpstr>Presentación de PowerPoint</vt:lpstr>
      <vt:lpstr>Requerimientos NO Funcionales</vt:lpstr>
      <vt:lpstr>Presentación de PowerPoint</vt:lpstr>
      <vt:lpstr>ATRIBUTOS DE CALIDAD</vt:lpstr>
      <vt:lpstr>PONDERACION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TORRES VALENCIA</dc:creator>
  <cp:lastModifiedBy>DANIEL TORRES VALENCIA</cp:lastModifiedBy>
  <cp:revision>13</cp:revision>
  <dcterms:created xsi:type="dcterms:W3CDTF">2025-04-02T22:01:03Z</dcterms:created>
  <dcterms:modified xsi:type="dcterms:W3CDTF">2025-04-10T02:05:02Z</dcterms:modified>
</cp:coreProperties>
</file>