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Helvetica World Bold" panose="020B0604020202020204" charset="-128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21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" y="-318843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133443" y="3836002"/>
            <a:ext cx="3324974" cy="771704"/>
            <a:chOff x="0" y="0"/>
            <a:chExt cx="1060504" cy="2461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0503" cy="246136"/>
            </a:xfrm>
            <a:custGeom>
              <a:avLst/>
              <a:gdLst/>
              <a:ahLst/>
              <a:cxnLst/>
              <a:rect l="l" t="t" r="r" b="b"/>
              <a:pathLst>
                <a:path w="1060503" h="246136">
                  <a:moveTo>
                    <a:pt x="118749" y="0"/>
                  </a:moveTo>
                  <a:lnTo>
                    <a:pt x="941754" y="0"/>
                  </a:lnTo>
                  <a:cubicBezTo>
                    <a:pt x="973249" y="0"/>
                    <a:pt x="1003453" y="12511"/>
                    <a:pt x="1025723" y="34781"/>
                  </a:cubicBezTo>
                  <a:cubicBezTo>
                    <a:pt x="1047992" y="57051"/>
                    <a:pt x="1060503" y="87255"/>
                    <a:pt x="1060503" y="118749"/>
                  </a:cubicBezTo>
                  <a:lnTo>
                    <a:pt x="1060503" y="127387"/>
                  </a:lnTo>
                  <a:cubicBezTo>
                    <a:pt x="1060503" y="158881"/>
                    <a:pt x="1047992" y="189085"/>
                    <a:pt x="1025723" y="211355"/>
                  </a:cubicBezTo>
                  <a:cubicBezTo>
                    <a:pt x="1003453" y="233625"/>
                    <a:pt x="973249" y="246136"/>
                    <a:pt x="941754" y="246136"/>
                  </a:cubicBezTo>
                  <a:lnTo>
                    <a:pt x="118749" y="246136"/>
                  </a:lnTo>
                  <a:cubicBezTo>
                    <a:pt x="87255" y="246136"/>
                    <a:pt x="57051" y="233625"/>
                    <a:pt x="34781" y="211355"/>
                  </a:cubicBezTo>
                  <a:cubicBezTo>
                    <a:pt x="12511" y="189085"/>
                    <a:pt x="0" y="158881"/>
                    <a:pt x="0" y="127387"/>
                  </a:cubicBezTo>
                  <a:lnTo>
                    <a:pt x="0" y="118749"/>
                  </a:lnTo>
                  <a:cubicBezTo>
                    <a:pt x="0" y="87255"/>
                    <a:pt x="12511" y="57051"/>
                    <a:pt x="34781" y="34781"/>
                  </a:cubicBezTo>
                  <a:cubicBezTo>
                    <a:pt x="57051" y="12511"/>
                    <a:pt x="87255" y="0"/>
                    <a:pt x="1187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60504" cy="293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" y="9883239"/>
            <a:ext cx="18288001" cy="403762"/>
            <a:chOff x="0" y="0"/>
            <a:chExt cx="554143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5802026"/>
            <a:ext cx="9635546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6999" b="1" spc="-244" dirty="0" err="1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Prototipo</a:t>
            </a:r>
            <a:r>
              <a:rPr lang="en-US" sz="6999" b="1" spc="-244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para </a:t>
            </a:r>
            <a:r>
              <a:rPr lang="en-US" sz="6999" b="1" spc="-244" dirty="0" err="1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evaluar</a:t>
            </a:r>
            <a:r>
              <a:rPr lang="en-US" sz="6999" b="1" spc="-244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la </a:t>
            </a:r>
            <a:r>
              <a:rPr lang="en-US" sz="6999" b="1" spc="-244" dirty="0" err="1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salud</a:t>
            </a:r>
            <a:r>
              <a:rPr lang="en-US" sz="6999" b="1" spc="-244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de </a:t>
            </a:r>
            <a:r>
              <a:rPr lang="en-US" sz="6999" b="1" spc="-244" dirty="0" err="1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plantas</a:t>
            </a:r>
            <a:endParaRPr lang="en-US" sz="6999" b="1" spc="-244" dirty="0">
              <a:solidFill>
                <a:srgbClr val="DAFFFB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011228" y="7694826"/>
            <a:ext cx="6522867" cy="2185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39"/>
              </a:lnSpc>
            </a:pPr>
            <a:r>
              <a:rPr lang="en-US" sz="317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Presentado</a:t>
            </a:r>
            <a:r>
              <a:rPr lang="en-US" sz="317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por:</a:t>
            </a:r>
          </a:p>
          <a:p>
            <a:pPr algn="just">
              <a:lnSpc>
                <a:spcPts val="4439"/>
              </a:lnSpc>
            </a:pPr>
            <a:r>
              <a:rPr lang="en-US" sz="3171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Daniel Tamara Rivera</a:t>
            </a:r>
          </a:p>
          <a:p>
            <a:pPr algn="just">
              <a:lnSpc>
                <a:spcPts val="4439"/>
              </a:lnSpc>
            </a:pPr>
            <a:r>
              <a:rPr lang="en-US" sz="3171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Laura Tatiana Castaño</a:t>
            </a:r>
          </a:p>
          <a:p>
            <a:pPr algn="just">
              <a:lnSpc>
                <a:spcPts val="4439"/>
              </a:lnSpc>
            </a:pPr>
            <a:endParaRPr lang="en-US" sz="3171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1155985" y="2851573"/>
            <a:ext cx="1874459" cy="1874459"/>
          </a:xfrm>
          <a:custGeom>
            <a:avLst/>
            <a:gdLst/>
            <a:ahLst/>
            <a:cxnLst/>
            <a:rect l="l" t="t" r="r" b="b"/>
            <a:pathLst>
              <a:path w="1874459" h="1874459">
                <a:moveTo>
                  <a:pt x="0" y="0"/>
                </a:moveTo>
                <a:lnTo>
                  <a:pt x="1874459" y="0"/>
                </a:lnTo>
                <a:lnTo>
                  <a:pt x="1874459" y="1874459"/>
                </a:lnTo>
                <a:lnTo>
                  <a:pt x="0" y="18744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350022" y="4835543"/>
            <a:ext cx="2150006" cy="2150006"/>
          </a:xfrm>
          <a:custGeom>
            <a:avLst/>
            <a:gdLst/>
            <a:ahLst/>
            <a:cxnLst/>
            <a:rect l="l" t="t" r="r" b="b"/>
            <a:pathLst>
              <a:path w="2150006" h="2150006">
                <a:moveTo>
                  <a:pt x="0" y="0"/>
                </a:moveTo>
                <a:lnTo>
                  <a:pt x="2150006" y="0"/>
                </a:lnTo>
                <a:lnTo>
                  <a:pt x="2150006" y="2150006"/>
                </a:lnTo>
                <a:lnTo>
                  <a:pt x="0" y="2150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920151" y="586680"/>
            <a:ext cx="2930723" cy="2930723"/>
          </a:xfrm>
          <a:custGeom>
            <a:avLst/>
            <a:gdLst/>
            <a:ahLst/>
            <a:cxnLst/>
            <a:rect l="l" t="t" r="r" b="b"/>
            <a:pathLst>
              <a:path w="2930723" h="2930723">
                <a:moveTo>
                  <a:pt x="0" y="0"/>
                </a:moveTo>
                <a:lnTo>
                  <a:pt x="2930722" y="0"/>
                </a:lnTo>
                <a:lnTo>
                  <a:pt x="2930722" y="2930723"/>
                </a:lnTo>
                <a:lnTo>
                  <a:pt x="0" y="2930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83234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560529" y="2994880"/>
            <a:ext cx="10557657" cy="1483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7"/>
              </a:lnSpc>
            </a:pPr>
            <a:r>
              <a:rPr lang="en-US" sz="5812" b="1" spc="-203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Agenda</a:t>
            </a:r>
          </a:p>
          <a:p>
            <a:pPr algn="l">
              <a:lnSpc>
                <a:spcPts val="5347"/>
              </a:lnSpc>
            </a:pPr>
            <a:endParaRPr lang="en-US" sz="5812" b="1" spc="-203" dirty="0">
              <a:solidFill>
                <a:srgbClr val="DAFFFB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60529" y="4230641"/>
            <a:ext cx="8351720" cy="1778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7441" lvl="1" indent="-273720" algn="l">
              <a:lnSpc>
                <a:spcPts val="3549"/>
              </a:lnSpc>
              <a:buFont typeface="Arial"/>
              <a:buChar char="•"/>
            </a:pPr>
            <a:r>
              <a:rPr lang="en-US" sz="25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Contexto</a:t>
            </a:r>
          </a:p>
          <a:p>
            <a:pPr marL="547441" lvl="1" indent="-273720" algn="l">
              <a:lnSpc>
                <a:spcPts val="3549"/>
              </a:lnSpc>
              <a:buFont typeface="Arial"/>
              <a:buChar char="•"/>
            </a:pPr>
            <a:r>
              <a:rPr lang="en-US" sz="25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Requerimientos funcionales</a:t>
            </a:r>
          </a:p>
          <a:p>
            <a:pPr marL="547441" lvl="1" indent="-273720" algn="l">
              <a:lnSpc>
                <a:spcPts val="3549"/>
              </a:lnSpc>
              <a:buFont typeface="Arial"/>
              <a:buChar char="•"/>
            </a:pPr>
            <a:r>
              <a:rPr lang="en-US" sz="25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Requerimientos no funcionales</a:t>
            </a:r>
          </a:p>
          <a:p>
            <a:pPr algn="l">
              <a:lnSpc>
                <a:spcPts val="3549"/>
              </a:lnSpc>
            </a:pPr>
            <a:endParaRPr lang="en-US" sz="2535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" y="9883238"/>
            <a:ext cx="18288000" cy="403762"/>
            <a:chOff x="0" y="0"/>
            <a:chExt cx="554143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2574405" y="3655444"/>
            <a:ext cx="5792170" cy="6631556"/>
          </a:xfrm>
          <a:custGeom>
            <a:avLst/>
            <a:gdLst/>
            <a:ahLst/>
            <a:cxnLst/>
            <a:rect l="l" t="t" r="r" b="b"/>
            <a:pathLst>
              <a:path w="5900453" h="7206660">
                <a:moveTo>
                  <a:pt x="5900453" y="0"/>
                </a:moveTo>
                <a:lnTo>
                  <a:pt x="0" y="0"/>
                </a:lnTo>
                <a:lnTo>
                  <a:pt x="0" y="7206661"/>
                </a:lnTo>
                <a:lnTo>
                  <a:pt x="5900453" y="7206661"/>
                </a:lnTo>
                <a:lnTo>
                  <a:pt x="5900453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107049" y="3800696"/>
            <a:ext cx="14590151" cy="5457603"/>
            <a:chOff x="0" y="0"/>
            <a:chExt cx="3418370" cy="17355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18370" cy="1735532"/>
            </a:xfrm>
            <a:custGeom>
              <a:avLst/>
              <a:gdLst/>
              <a:ahLst/>
              <a:cxnLst/>
              <a:rect l="l" t="t" r="r" b="b"/>
              <a:pathLst>
                <a:path w="3418370" h="1735532">
                  <a:moveTo>
                    <a:pt x="36840" y="0"/>
                  </a:moveTo>
                  <a:lnTo>
                    <a:pt x="3381529" y="0"/>
                  </a:lnTo>
                  <a:cubicBezTo>
                    <a:pt x="3391300" y="0"/>
                    <a:pt x="3400670" y="3881"/>
                    <a:pt x="3407579" y="10790"/>
                  </a:cubicBezTo>
                  <a:cubicBezTo>
                    <a:pt x="3414488" y="17699"/>
                    <a:pt x="3418370" y="27070"/>
                    <a:pt x="3418370" y="36840"/>
                  </a:cubicBezTo>
                  <a:lnTo>
                    <a:pt x="3418370" y="1698691"/>
                  </a:lnTo>
                  <a:cubicBezTo>
                    <a:pt x="3418370" y="1708462"/>
                    <a:pt x="3414488" y="1717833"/>
                    <a:pt x="3407579" y="1724742"/>
                  </a:cubicBezTo>
                  <a:cubicBezTo>
                    <a:pt x="3400670" y="1731651"/>
                    <a:pt x="3391300" y="1735532"/>
                    <a:pt x="3381529" y="1735532"/>
                  </a:cubicBezTo>
                  <a:lnTo>
                    <a:pt x="36840" y="1735532"/>
                  </a:lnTo>
                  <a:cubicBezTo>
                    <a:pt x="27070" y="1735532"/>
                    <a:pt x="17699" y="1731651"/>
                    <a:pt x="10790" y="1724742"/>
                  </a:cubicBezTo>
                  <a:cubicBezTo>
                    <a:pt x="3881" y="1717833"/>
                    <a:pt x="0" y="1708462"/>
                    <a:pt x="0" y="1698691"/>
                  </a:cubicBezTo>
                  <a:lnTo>
                    <a:pt x="0" y="36840"/>
                  </a:lnTo>
                  <a:cubicBezTo>
                    <a:pt x="0" y="27070"/>
                    <a:pt x="3881" y="17699"/>
                    <a:pt x="10790" y="10790"/>
                  </a:cubicBezTo>
                  <a:cubicBezTo>
                    <a:pt x="17699" y="3881"/>
                    <a:pt x="27070" y="0"/>
                    <a:pt x="3684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418370" cy="1783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090142"/>
            <a:ext cx="8827454" cy="1144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30"/>
              </a:lnSpc>
            </a:pPr>
            <a:r>
              <a:rPr lang="en-US" sz="8184" b="1" spc="-286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Contexto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04481" y="4512450"/>
            <a:ext cx="13594339" cy="3297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69"/>
              </a:lnSpc>
            </a:pPr>
            <a:r>
              <a:rPr lang="es-ES" sz="2800" dirty="0">
                <a:solidFill>
                  <a:schemeClr val="bg1"/>
                </a:solidFill>
              </a:rPr>
              <a:t>La deforestación y la industrialización han aumentado las emisiones de CO₂, afectando el medio ambiente y la agricultura. Para mitigar estos efectos, se desarrollará una aplicación móvil que, mediante </a:t>
            </a:r>
            <a:r>
              <a:rPr lang="es-ES" sz="2800" b="1" dirty="0">
                <a:solidFill>
                  <a:schemeClr val="bg1"/>
                </a:solidFill>
              </a:rPr>
              <a:t>Deep </a:t>
            </a:r>
            <a:r>
              <a:rPr lang="es-ES" sz="2800" b="1" dirty="0" err="1">
                <a:solidFill>
                  <a:schemeClr val="bg1"/>
                </a:solidFill>
              </a:rPr>
              <a:t>Learning</a:t>
            </a:r>
            <a:r>
              <a:rPr lang="es-ES" sz="2800" dirty="0">
                <a:solidFill>
                  <a:schemeClr val="bg1"/>
                </a:solidFill>
              </a:rPr>
              <a:t> y </a:t>
            </a:r>
            <a:r>
              <a:rPr lang="es-ES" sz="2800" b="1" dirty="0">
                <a:solidFill>
                  <a:schemeClr val="bg1"/>
                </a:solidFill>
              </a:rPr>
              <a:t>visión computacional</a:t>
            </a:r>
            <a:r>
              <a:rPr lang="es-ES" sz="2800" dirty="0">
                <a:solidFill>
                  <a:schemeClr val="bg1"/>
                </a:solidFill>
              </a:rPr>
              <a:t>, analizará la salud de las plantas a partir de una foto. Integrará una </a:t>
            </a:r>
            <a:r>
              <a:rPr lang="es-ES" sz="2800" b="1" dirty="0">
                <a:solidFill>
                  <a:schemeClr val="bg1"/>
                </a:solidFill>
              </a:rPr>
              <a:t>API externa</a:t>
            </a:r>
            <a:r>
              <a:rPr lang="es-ES" sz="2800" dirty="0">
                <a:solidFill>
                  <a:schemeClr val="bg1"/>
                </a:solidFill>
              </a:rPr>
              <a:t> para evaluar tallos, frutos y raíces, un </a:t>
            </a:r>
            <a:r>
              <a:rPr lang="es-ES" sz="2800" b="1" dirty="0">
                <a:solidFill>
                  <a:schemeClr val="bg1"/>
                </a:solidFill>
              </a:rPr>
              <a:t>modelo de IA</a:t>
            </a:r>
            <a:r>
              <a:rPr lang="es-ES" sz="2800" dirty="0">
                <a:solidFill>
                  <a:schemeClr val="bg1"/>
                </a:solidFill>
              </a:rPr>
              <a:t> para detectar anomalías en las hojas y un </a:t>
            </a:r>
            <a:r>
              <a:rPr lang="es-ES" sz="2800" b="1" dirty="0">
                <a:solidFill>
                  <a:schemeClr val="bg1"/>
                </a:solidFill>
              </a:rPr>
              <a:t>sistema de geolocalización</a:t>
            </a:r>
            <a:r>
              <a:rPr lang="es-ES" sz="2800" dirty="0">
                <a:solidFill>
                  <a:schemeClr val="bg1"/>
                </a:solidFill>
              </a:rPr>
              <a:t> para considerar factores ambientales. La aplicación proporcionará un diagnóstico detallado, facilitando decisiones preventivas para promover la </a:t>
            </a:r>
            <a:r>
              <a:rPr lang="es-ES" sz="2800" b="1" dirty="0">
                <a:solidFill>
                  <a:schemeClr val="bg1"/>
                </a:solidFill>
              </a:rPr>
              <a:t>agricultura sostenible</a:t>
            </a:r>
            <a:r>
              <a:rPr lang="es-ES" sz="2800" dirty="0">
                <a:solidFill>
                  <a:schemeClr val="bg1"/>
                </a:solidFill>
              </a:rPr>
              <a:t>.</a:t>
            </a:r>
            <a:endParaRPr lang="en-US" sz="2621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-43125" y="9883238"/>
            <a:ext cx="18717210" cy="403762"/>
            <a:chOff x="0" y="0"/>
            <a:chExt cx="554143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422657" y="5302923"/>
            <a:ext cx="2927591" cy="4580315"/>
          </a:xfrm>
          <a:custGeom>
            <a:avLst/>
            <a:gdLst/>
            <a:ahLst/>
            <a:cxnLst/>
            <a:rect l="l" t="t" r="r" b="b"/>
            <a:pathLst>
              <a:path w="5908775" h="8197145">
                <a:moveTo>
                  <a:pt x="0" y="0"/>
                </a:moveTo>
                <a:lnTo>
                  <a:pt x="5908776" y="0"/>
                </a:lnTo>
                <a:lnTo>
                  <a:pt x="5908776" y="8197145"/>
                </a:lnTo>
                <a:lnTo>
                  <a:pt x="0" y="81971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93AE1E1-42F2-41A7-873F-7BA4A1E2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deforestación y la industrialización han aumentado las emisiones de CO₂, afectando el medio ambiente y la agricultura. Para mitigar estos efectos, se desarrollará una aplicación móvil que, mediante </a:t>
            </a: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</a:t>
            </a:r>
            <a:r>
              <a:rPr kumimoji="0" lang="es-US" altLang="es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visión computacional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analizará la salud de las plantas a partir de una foto. Integrará una </a:t>
            </a: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externa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evaluar tallos, frutos y raíces, un </a:t>
            </a: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 de IA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detectar anomalías en las hojas y un </a:t>
            </a: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de geolocalización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considerar factores ambientales. La aplicación proporcionará un diagnóstico detallado, facilitando decisiones preventivas para promover la </a:t>
            </a: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agricultura sostenible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3346" y="1006030"/>
            <a:ext cx="14125285" cy="2097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30"/>
              </a:lnSpc>
            </a:pPr>
            <a:r>
              <a:rPr lang="en-US" sz="8184" b="1" spc="-286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Requerimientos Funcionales</a:t>
            </a:r>
          </a:p>
          <a:p>
            <a:pPr algn="l">
              <a:lnSpc>
                <a:spcPts val="7530"/>
              </a:lnSpc>
            </a:pPr>
            <a:endParaRPr lang="en-US" sz="8184" b="1" spc="-286">
              <a:solidFill>
                <a:srgbClr val="DAFFFB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1" y="9883238"/>
            <a:ext cx="18288001" cy="403762"/>
            <a:chOff x="0" y="0"/>
            <a:chExt cx="554143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63346" y="3103188"/>
          <a:ext cx="17253707" cy="6422104"/>
        </p:xfrm>
        <a:graphic>
          <a:graphicData uri="http://schemas.openxmlformats.org/drawingml/2006/table">
            <a:tbl>
              <a:tblPr/>
              <a:tblGrid>
                <a:gridCol w="2389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9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9961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Detalle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Interesados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627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RF-01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Evaluación del estado de la planta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permitir examinar el estado de una planta a partir de sus características estructurales como tallo, raíces, hojas, entre otras.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879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RF-02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Reconocimiento de geolocalización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detectar la ubicación de la planta para evaluar las condiciones ambientales del lugar.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5879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RF-03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Captura de imágenes de la planta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permitir a los usuarios tomar una foto específica de la planta para su análisis.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5879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RF-04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Evaluación del estado y condiciones ambientales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proporcionar información sobre el estado de la planta en función de sus características y condiciones ambientales.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5879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RF-05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Seguimiento del estado de la planta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permitir hacer un seguimiento periódico del estado de la planta con registros semanales.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3346" y="1006030"/>
            <a:ext cx="16007140" cy="1144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30"/>
              </a:lnSpc>
            </a:pPr>
            <a:r>
              <a:rPr lang="en-US" sz="8184" b="1" spc="-286" dirty="0" err="1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Requerimientos</a:t>
            </a:r>
            <a:r>
              <a:rPr lang="en-US" sz="8184" b="1" spc="-286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No </a:t>
            </a:r>
            <a:r>
              <a:rPr lang="en-US" sz="8184" b="1" spc="-286" dirty="0" err="1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Funcionales</a:t>
            </a:r>
            <a:r>
              <a:rPr lang="en-US" sz="8184" b="1" spc="-286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" y="9883238"/>
            <a:ext cx="18288001" cy="403762"/>
            <a:chOff x="0" y="0"/>
            <a:chExt cx="554143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91171"/>
              </p:ext>
            </p:extLst>
          </p:nvPr>
        </p:nvGraphicFramePr>
        <p:xfrm>
          <a:off x="658251" y="3248211"/>
          <a:ext cx="16867749" cy="6319802"/>
        </p:xfrm>
        <a:graphic>
          <a:graphicData uri="http://schemas.openxmlformats.org/drawingml/2006/table">
            <a:tbl>
              <a:tblPr/>
              <a:tblGrid>
                <a:gridCol w="1551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707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</a:t>
                      </a: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Detalle</a:t>
                      </a: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Metricas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Interesados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145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RFN-01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aplicación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debe responder de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manera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rápida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y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eficiente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cargando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secciones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clave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como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la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bitácora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cultivos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pocos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segundos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Carga en 3-5 segundos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220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RFN-02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interfaz debe ser intuitiva y fácil de navegar, permitiendo a los usuarios acceder rápidamente a las funciones principales.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Tiempo de aprendizaje &lt; 5 minutos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220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RFN-03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aplicación debe soportar el crecimiento en usuarios y datos sin afectar el rendimiento.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Escalabilidad hasta 100,000 usuarios sin degradación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220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RFN-04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 deben proteger los datos personales de los usuarios y emplear autenticación y cifrado para asegurar la privacidad.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5145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RFN-05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tener un diseño modular y bien documentado para facilitar futuras actualizaciones sin afectar el sistema completo.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5145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RFN-06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aplicación debe ser accesible y funcional en múltiples dispositivos y sistemas operativos, incluyendo navegadores web y móviles.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Compatibilidad con Windows, macOS, Android e iOS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516</Words>
  <Application>Microsoft Office PowerPoint</Application>
  <PresentationFormat>Personalizado</PresentationFormat>
  <Paragraphs>53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Canva Sans</vt:lpstr>
      <vt:lpstr>Canva Sans Bold</vt:lpstr>
      <vt:lpstr>Helvetica World Bold</vt:lpstr>
      <vt:lpstr>Open Sans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Agregar un título</dc:title>
  <dc:creator>Laura Castaño</dc:creator>
  <cp:lastModifiedBy>Laura Castaño</cp:lastModifiedBy>
  <cp:revision>3</cp:revision>
  <dcterms:created xsi:type="dcterms:W3CDTF">2006-08-16T00:00:00Z</dcterms:created>
  <dcterms:modified xsi:type="dcterms:W3CDTF">2025-04-03T01:52:59Z</dcterms:modified>
  <dc:identifier>DAGjh9_xBcs</dc:identifier>
</cp:coreProperties>
</file>