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753600" cy="7315200"/>
  <p:notesSz cx="6858000" cy="9144000"/>
  <p:embeddedFontLst>
    <p:embeddedFont>
      <p:font typeface="Aleo Bold" panose="020F0802020204030203" pitchFamily="34" charset="77"/>
      <p:regular r:id="rId10"/>
      <p:bold r:id="rId11"/>
    </p:embeddedFont>
    <p:embeddedFont>
      <p:font typeface="Glacial Indifference" pitchFamily="2" charset="0"/>
      <p:regular r:id="rId12"/>
    </p:embeddedFont>
    <p:embeddedFont>
      <p:font typeface="Glacial Indifference Bold" pitchFamily="2" charset="0"/>
      <p:regular r:id="rId13"/>
      <p:bold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1" autoAdjust="0"/>
    <p:restoredTop sz="94619" autoAdjust="0"/>
  </p:normalViewPr>
  <p:slideViewPr>
    <p:cSldViewPr>
      <p:cViewPr varScale="1">
        <p:scale>
          <a:sx n="100" d="100"/>
          <a:sy n="100" d="100"/>
        </p:scale>
        <p:origin x="176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2DE2-6CB8-F54F-A779-CE3CACF3F3BA}" type="datetimeFigureOut">
              <a:rPr lang="es-ES_tradnl" smtClean="0"/>
              <a:t>11/4/25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5A91-4DCE-9F41-B33F-BB05CE10ABD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58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4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B6B0-5A6E-D55A-EB9B-8C556C4C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B71144-6933-FE20-F4D5-9AAC64E5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6BADDC-7F4F-3721-AE3E-D89F6B430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566C7B-66E9-A91A-4047-5068663D4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7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C8D83-112D-0048-357F-484E6E7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7CA132-F36C-4683-4622-FE0AF5EDB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FBB43F-1A0F-1941-AB62-09C4274D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67B7F-4C56-9048-1A2D-65A10B042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3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128004" y="-1510126"/>
            <a:ext cx="4066405" cy="4066405"/>
          </a:xfrm>
          <a:custGeom>
            <a:avLst/>
            <a:gdLst/>
            <a:ahLst/>
            <a:cxnLst/>
            <a:rect l="l" t="t" r="r" b="b"/>
            <a:pathLst>
              <a:path w="4066405" h="4066405">
                <a:moveTo>
                  <a:pt x="0" y="0"/>
                </a:moveTo>
                <a:lnTo>
                  <a:pt x="4066405" y="0"/>
                </a:lnTo>
                <a:lnTo>
                  <a:pt x="4066405" y="4066405"/>
                </a:lnTo>
                <a:lnTo>
                  <a:pt x="0" y="406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858416" y="131909"/>
            <a:ext cx="4048586" cy="404858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9064" y="2773567"/>
            <a:ext cx="6356350" cy="1808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TrainECG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,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una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herramienta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prototipo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apoyo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al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entrenamiento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interpretación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electrocardiogramas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basado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Aprendizaje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Profundo para la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detección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arritmias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cardíacas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6792390" y="1412295"/>
            <a:ext cx="2557159" cy="1946637"/>
          </a:xfrm>
          <a:custGeom>
            <a:avLst/>
            <a:gdLst/>
            <a:ahLst/>
            <a:cxnLst/>
            <a:rect l="l" t="t" r="r" b="b"/>
            <a:pathLst>
              <a:path w="2557159" h="1946637">
                <a:moveTo>
                  <a:pt x="0" y="0"/>
                </a:moveTo>
                <a:lnTo>
                  <a:pt x="2557160" y="0"/>
                </a:lnTo>
                <a:lnTo>
                  <a:pt x="2557160" y="1946637"/>
                </a:lnTo>
                <a:lnTo>
                  <a:pt x="0" y="194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0" name="TextBox 10"/>
          <p:cNvSpPr txBox="1"/>
          <p:nvPr/>
        </p:nvSpPr>
        <p:spPr>
          <a:xfrm>
            <a:off x="1162050" y="6715603"/>
            <a:ext cx="8591550" cy="2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18"/>
              </a:lnSpc>
            </a:pPr>
            <a:r>
              <a:rPr lang="en-US" sz="1513" b="1" spc="22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LILIAN ESTEFANIA MARADIAGO CORREA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1000" y="-1943100"/>
            <a:ext cx="3325220" cy="332522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228850" y="-1695450"/>
            <a:ext cx="3086677" cy="3086677"/>
          </a:xfrm>
          <a:custGeom>
            <a:avLst/>
            <a:gdLst/>
            <a:ahLst/>
            <a:cxnLst/>
            <a:rect l="l" t="t" r="r" b="b"/>
            <a:pathLst>
              <a:path w="3086677" h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762000" y="1918716"/>
            <a:ext cx="8229600" cy="65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 b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Contenido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8850" y="2941510"/>
            <a:ext cx="6051710" cy="2749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43471" y="-1349404"/>
            <a:ext cx="3500443" cy="3500443"/>
          </a:xfrm>
          <a:custGeom>
            <a:avLst/>
            <a:gdLst/>
            <a:ahLst/>
            <a:cxnLst/>
            <a:rect l="l" t="t" r="r" b="b"/>
            <a:pathLst>
              <a:path w="3500443" h="3500443">
                <a:moveTo>
                  <a:pt x="0" y="0"/>
                </a:moveTo>
                <a:lnTo>
                  <a:pt x="3500443" y="0"/>
                </a:lnTo>
                <a:lnTo>
                  <a:pt x="3500443" y="3500442"/>
                </a:lnTo>
                <a:lnTo>
                  <a:pt x="0" y="3500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908114" y="685800"/>
            <a:ext cx="3716815" cy="371681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Freeform 8"/>
          <p:cNvSpPr/>
          <p:nvPr/>
        </p:nvSpPr>
        <p:spPr>
          <a:xfrm>
            <a:off x="7443471" y="1173064"/>
            <a:ext cx="1859360" cy="1330905"/>
          </a:xfrm>
          <a:custGeom>
            <a:avLst/>
            <a:gdLst/>
            <a:ahLst/>
            <a:cxnLst/>
            <a:rect l="l" t="t" r="r" b="b"/>
            <a:pathLst>
              <a:path w="2141110" h="1629920">
                <a:moveTo>
                  <a:pt x="0" y="0"/>
                </a:moveTo>
                <a:lnTo>
                  <a:pt x="2141110" y="0"/>
                </a:lnTo>
                <a:lnTo>
                  <a:pt x="2141110" y="1629919"/>
                </a:lnTo>
                <a:lnTo>
                  <a:pt x="0" y="1629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9" name="TextBox 9"/>
          <p:cNvSpPr txBox="1"/>
          <p:nvPr/>
        </p:nvSpPr>
        <p:spPr>
          <a:xfrm>
            <a:off x="450769" y="427109"/>
            <a:ext cx="6821457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ES_tradnl" sz="2000" b="1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TrainECG </a:t>
            </a:r>
            <a:r>
              <a:rPr lang="es-ES_tradnl" sz="2000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una herramienta diseñada para apoyar a estudiantes de medicina y médicos generales en la interpretación de electrocardiogramas (ECG) para la detección de arritmias cardíacas. La aplicación integra un modelo de clasificación basado en aprendizaje profundo y cuenta con una interfaz educativa que permite cargar o consultar trazos ECG, obtener predicciones automáticas y visualizar explicaciones del modelo mediante técnicas de interpretabilidad. Adicionalmente, incorpora módulos de práctica, retroalimentación formativa y evaluación para reforzar el aprendizaje, facilitando así tanto el entrenamiento como el apoyo diagnóstico clínico.</a:t>
            </a:r>
          </a:p>
        </p:txBody>
      </p:sp>
      <p:pic>
        <p:nvPicPr>
          <p:cNvPr id="1030" name="Picture 6" descr="Estudiante - Iconos gratis de usuario">
            <a:extLst>
              <a:ext uri="{FF2B5EF4-FFF2-40B4-BE49-F238E27FC236}">
                <a16:creationId xmlns:a16="http://schemas.microsoft.com/office/drawing/2014/main" id="{E2C99D91-C900-B782-7CE4-D63FED49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08" y="5818881"/>
            <a:ext cx="889258" cy="8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465A7D7-14A3-F7E3-56F6-24E9674FB973}"/>
              </a:ext>
            </a:extLst>
          </p:cNvPr>
          <p:cNvCxnSpPr>
            <a:cxnSpLocks/>
          </p:cNvCxnSpPr>
          <p:nvPr/>
        </p:nvCxnSpPr>
        <p:spPr>
          <a:xfrm>
            <a:off x="4890116" y="5776685"/>
            <a:ext cx="748684" cy="14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7D2167A-5F2B-CE5D-090C-38A2DD48395C}"/>
              </a:ext>
            </a:extLst>
          </p:cNvPr>
          <p:cNvCxnSpPr>
            <a:cxnSpLocks/>
          </p:cNvCxnSpPr>
          <p:nvPr/>
        </p:nvCxnSpPr>
        <p:spPr>
          <a:xfrm>
            <a:off x="2532750" y="5180647"/>
            <a:ext cx="582570" cy="2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AC2907-4471-17B3-CC64-A44FA3148F73}"/>
              </a:ext>
            </a:extLst>
          </p:cNvPr>
          <p:cNvCxnSpPr>
            <a:cxnSpLocks/>
          </p:cNvCxnSpPr>
          <p:nvPr/>
        </p:nvCxnSpPr>
        <p:spPr>
          <a:xfrm flipV="1">
            <a:off x="2434139" y="5776685"/>
            <a:ext cx="724035" cy="28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FE6746C9-944C-0B0C-A606-1B63BE539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7" y="4675499"/>
            <a:ext cx="1219200" cy="812800"/>
          </a:xfrm>
          <a:prstGeom prst="roundRect">
            <a:avLst/>
          </a:prstGeom>
          <a:ln w="28575">
            <a:solidFill>
              <a:schemeClr val="tx2"/>
            </a:solidFill>
          </a:ln>
        </p:spPr>
      </p:pic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839C8C2C-4FFD-1A29-573B-EFC370167972}"/>
              </a:ext>
            </a:extLst>
          </p:cNvPr>
          <p:cNvSpPr/>
          <p:nvPr/>
        </p:nvSpPr>
        <p:spPr>
          <a:xfrm>
            <a:off x="3302247" y="5081899"/>
            <a:ext cx="1600200" cy="940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TrainECG</a:t>
            </a:r>
          </a:p>
        </p:txBody>
      </p:sp>
      <p:sp>
        <p:nvSpPr>
          <p:cNvPr id="24" name="Redondear rectángulo de esquina diagonal 23">
            <a:extLst>
              <a:ext uri="{FF2B5EF4-FFF2-40B4-BE49-F238E27FC236}">
                <a16:creationId xmlns:a16="http://schemas.microsoft.com/office/drawing/2014/main" id="{95428576-1799-F0C0-912A-B02E8E9CD89A}"/>
              </a:ext>
            </a:extLst>
          </p:cNvPr>
          <p:cNvSpPr/>
          <p:nvPr/>
        </p:nvSpPr>
        <p:spPr>
          <a:xfrm>
            <a:off x="5767071" y="4811232"/>
            <a:ext cx="1676400" cy="470108"/>
          </a:xfrm>
          <a:prstGeom prst="round2Diag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Diagnóstico</a:t>
            </a:r>
          </a:p>
        </p:txBody>
      </p:sp>
      <p:sp>
        <p:nvSpPr>
          <p:cNvPr id="27" name="Redondear rectángulo de esquina diagonal 26">
            <a:extLst>
              <a:ext uri="{FF2B5EF4-FFF2-40B4-BE49-F238E27FC236}">
                <a16:creationId xmlns:a16="http://schemas.microsoft.com/office/drawing/2014/main" id="{9F4EE581-5561-7A0B-FA8A-167675F0BDA9}"/>
              </a:ext>
            </a:extLst>
          </p:cNvPr>
          <p:cNvSpPr/>
          <p:nvPr/>
        </p:nvSpPr>
        <p:spPr>
          <a:xfrm>
            <a:off x="5708703" y="5682266"/>
            <a:ext cx="1981200" cy="470108"/>
          </a:xfrm>
          <a:prstGeom prst="round2Diag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Retroalimentación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1E9A0D9-7C27-5578-461C-B1BE5DA9A82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902447" y="5108793"/>
            <a:ext cx="736353" cy="44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39494"/>
              </p:ext>
            </p:extLst>
          </p:nvPr>
        </p:nvGraphicFramePr>
        <p:xfrm>
          <a:off x="785877" y="304801"/>
          <a:ext cx="8358123" cy="662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61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RF-01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Carga de ECG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La plataforma debe permitir a los usuarios subir electrocardiogramas en formato de imagen o señal digital para su análisis.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instituciones educativas, investigadores en IA medica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RF-02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Detección automática de arritmias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El sistema debe identificar y clasificar arritmias cardíacas basadas en los modelos de Deep Learning entrenados con el dataset seleccionado.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medicos generales, profesores de medicina, centros de investigacion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RF-03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Retroalimentación interactiva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Debe proporcionar explicaciones detalladas sobre la anomalía detectada, incluyendo referencias médicas relevantes y visualización gráfica del ECG.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especialistas en cardiología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83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RF-04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Modo de entrenamiento con evaluación progresiva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herramienta debe incluir un módulo donde los usuarios puedan practicar la interpretación de ECG mediante casos clínicos simulados, con retroalimentación y evaluación de su progreso.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estudiamtes de medicina,</a:t>
                      </a:r>
                    </a:p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Instituciones educativas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Integración con </a:t>
                      </a:r>
                      <a:r>
                        <a:rPr lang="es-ES_tradnl" sz="1200" noProof="0" dirty="0" err="1">
                          <a:solidFill>
                            <a:srgbClr val="000000"/>
                          </a:solidFill>
                          <a:sym typeface="Poppins"/>
                        </a:rPr>
                        <a:t>OpenEvidence</a:t>
                      </a: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 u otras bases de datos médicas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Debe incluir información médica validada y actualizada,  para mejorar la comprensión de los resultados.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estudiantes de medicina, investigadores en IA medica, instituciones de salud aliadas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E081C-3B95-6A68-4A22-7829B070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F5F6D9-ACF9-4C81-3395-2ED0D4FF8CAA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00812A-F424-228D-ECC5-3A5F1BFF07DE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F69C0167-4C16-A9D0-DA8B-A265EDA951DD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F4686E-90BE-8BDB-33C6-4201588E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37052"/>
              </p:ext>
            </p:extLst>
          </p:nvPr>
        </p:nvGraphicFramePr>
        <p:xfrm>
          <a:off x="753291" y="90939"/>
          <a:ext cx="8511540" cy="708741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7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59">
                  <a:extLst>
                    <a:ext uri="{9D8B030D-6E8A-4147-A177-3AD203B41FA5}">
                      <a16:colId xmlns:a16="http://schemas.microsoft.com/office/drawing/2014/main" val="3277534545"/>
                    </a:ext>
                  </a:extLst>
                </a:gridCol>
                <a:gridCol w="194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16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/>
                        <a:t>METRICA</a:t>
                      </a:r>
                      <a:endParaRPr lang="es-ES_tradnl" sz="1200" b="1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RNF-01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Rendimiento y tiempo de respuesta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procesar y entregar resultados en un tiempo máximo aceptable para no interrumpir la experiencia del usuario.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CO" sz="1200" dirty="0"/>
                        <a:t>Tiempo de respuesta &lt;5  segundos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RNF-02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Usabilidad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interfaz debe ser intuitiva y fácil de usar, permitiendo a usuarios sin conocimientos técnicos navegar y utilizar la aplicación sin problemas.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Índice de satisfacción de usuario &gt; 80%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profesores y estudiantes de medicina, facultad de medicina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RNF-03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Fiabilidad y disponibilidad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contar con mecanismos de respaldo y recuperación ante fallos, garantizando alta disponibilidad en su operación.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Disponibilidad ≥ 99% del tiempo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generales,  administradores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912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RNF-04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Mantenibilidad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código y la arquitectura deben estar documentados y estructurados para facilitar futuras modificaciones o expansiones del sistema.	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Cobertura de documentación &gt; 90%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Desarrolladores, investigadores en IA medica, instituciones de salud aliadas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98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Seguridad de datos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Garantizar la confidencialidad, integridad y disponibilidad de los datos médicos, cumpliendo con normativas y buenas prácticas de seguridad.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Cumplimiento de normativa HIPAA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latin typeface="+mn-lt"/>
                          <a:cs typeface="Poppins" pitchFamily="2" charset="77"/>
                        </a:rPr>
                        <a:t>Estudiantes y profesores de medicina, médicos generales, facultad de medicina, investigadores, entes reguladores, usuarios indirectos (pacientes)</a:t>
                      </a: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5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F0BDF-249D-87DA-3276-AE19A052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F57CBC-823D-3450-4708-B5FA4F397B62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64DC050-F5CF-C98D-A73A-242308700F61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57190402-9283-1AFF-5028-AE5E51CBA530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247C9A-FF7A-1290-B2B2-078C1776E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446"/>
              </p:ext>
            </p:extLst>
          </p:nvPr>
        </p:nvGraphicFramePr>
        <p:xfrm>
          <a:off x="785876" y="762000"/>
          <a:ext cx="8358124" cy="651933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7724">
                  <a:extLst>
                    <a:ext uri="{9D8B030D-6E8A-4147-A177-3AD203B41FA5}">
                      <a16:colId xmlns:a16="http://schemas.microsoft.com/office/drawing/2014/main" val="21705359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9299676"/>
                    </a:ext>
                  </a:extLst>
                </a:gridCol>
                <a:gridCol w="957896">
                  <a:extLst>
                    <a:ext uri="{9D8B030D-6E8A-4147-A177-3AD203B41FA5}">
                      <a16:colId xmlns:a16="http://schemas.microsoft.com/office/drawing/2014/main" val="249748873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3219742219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1652773652"/>
                    </a:ext>
                  </a:extLst>
                </a:gridCol>
                <a:gridCol w="1162624">
                  <a:extLst>
                    <a:ext uri="{9D8B030D-6E8A-4147-A177-3AD203B41FA5}">
                      <a16:colId xmlns:a16="http://schemas.microsoft.com/office/drawing/2014/main" val="42901753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913908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28106881"/>
                    </a:ext>
                  </a:extLst>
                </a:gridCol>
              </a:tblGrid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 err="1">
                          <a:effectLst/>
                        </a:rPr>
                        <a:t>Stakeholder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Usabilidad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Explicabilidad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Rendimiento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Total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52813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Estudiantes de Medicina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35%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65431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Médicos Generales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284290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Docentes Universitarios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359475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Facultad de Medicina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92906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Investigadores en IA médica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434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Instituciones de salud aliadas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639833"/>
                  </a:ext>
                </a:extLst>
              </a:tr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Entes reguladores (MinSalud, etc.)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012562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Desarrolladores de software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6840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Usuarios indirectos (pacientes)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100%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93117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Total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21.11%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17.78%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28.33%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12.22%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10.56%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100%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73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D9BB-AC87-9387-179C-196F4AAB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3B7E30-6D3E-5877-9422-08046581BEA4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F3C719-D463-DE69-E162-4F4A65C9255A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B22371E8-E997-8CE4-ACFE-981A9803CBAC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044CFF-3BDD-D645-2888-2348E416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05120"/>
              </p:ext>
            </p:extLst>
          </p:nvPr>
        </p:nvGraphicFramePr>
        <p:xfrm>
          <a:off x="457200" y="838200"/>
          <a:ext cx="8839201" cy="610673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930393853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724981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044483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19592261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4627904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710783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949060430"/>
                    </a:ext>
                  </a:extLst>
                </a:gridCol>
              </a:tblGrid>
              <a:tr h="38046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Atributo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Descripción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Métrica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Impacto (1-3)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Dificultad (1-3)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Peso (%)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Valor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142882884"/>
                  </a:ext>
                </a:extLst>
              </a:tr>
              <a:tr h="114138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Usabilidad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Subcategoría ISO: </a:t>
                      </a:r>
                      <a:r>
                        <a:rPr lang="es-CO" sz="1000" b="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comprensibilidad</a:t>
                      </a:r>
                    </a:p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Capacidad del sistema para explicar sus decisiones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Nivel de comprensión por usuario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28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1.68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362181504"/>
                  </a:ext>
                </a:extLst>
              </a:tr>
              <a:tr h="114138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Usabilidad</a:t>
                      </a:r>
                    </a:p>
                    <a:p>
                      <a:pPr algn="ctr"/>
                      <a:r>
                        <a:rPr lang="es-CO" sz="10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Subcategoría ISO: </a:t>
                      </a:r>
                      <a:r>
                        <a:rPr lang="es-CO" sz="1000" b="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Operabilidad</a:t>
                      </a: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Facilidad de uso e interacción amigable para usuarios no expertos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aprendizaje, tasa de error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1.10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66428348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endParaRPr lang="es-CO" sz="1200" kern="0" dirty="0">
                        <a:effectLst/>
                      </a:endParaRPr>
                    </a:p>
                    <a:p>
                      <a:pPr algn="ctr"/>
                      <a:r>
                        <a:rPr lang="es-CO" sz="1200" kern="0" dirty="0">
                          <a:effectLst/>
                        </a:rPr>
                        <a:t>Fiabilidad</a:t>
                      </a:r>
                    </a:p>
                    <a:p>
                      <a:pPr algn="ctr"/>
                      <a:r>
                        <a:rPr lang="es-CO" sz="105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Subcategoría </a:t>
                      </a:r>
                      <a:r>
                        <a:rPr lang="es-CO" sz="1050" b="1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ISO: </a:t>
                      </a:r>
                      <a:r>
                        <a:rPr lang="es-CO" sz="1050" b="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Precisión</a:t>
                      </a: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0" dirty="0">
                        <a:effectLst/>
                      </a:endParaRPr>
                    </a:p>
                    <a:p>
                      <a:pPr algn="ctr"/>
                      <a:r>
                        <a:rPr lang="es-CO" sz="1200" kern="0" dirty="0">
                          <a:effectLst/>
                        </a:rPr>
                        <a:t>Precisión y consistencia en los diagnósticos de arritmias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0" dirty="0">
                        <a:effectLst/>
                      </a:endParaRPr>
                    </a:p>
                    <a:p>
                      <a:pPr algn="ctr"/>
                      <a:r>
                        <a:rPr lang="es-CO" sz="1200" kern="0" dirty="0">
                          <a:effectLst/>
                        </a:rPr>
                        <a:t>Tasa de falsos positivos/negativos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0" dirty="0">
                        <a:effectLst/>
                      </a:endParaRPr>
                    </a:p>
                    <a:p>
                      <a:pPr algn="ctr"/>
                      <a:r>
                        <a:rPr lang="es-CO" sz="1200" kern="0" dirty="0">
                          <a:effectLst/>
                        </a:rPr>
                        <a:t>18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0.90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996671090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Seguridad</a:t>
                      </a:r>
                    </a:p>
                    <a:p>
                      <a:pPr algn="ctr"/>
                      <a:r>
                        <a:rPr lang="es-CO" sz="10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Subcategoría ISO: </a:t>
                      </a:r>
                      <a:r>
                        <a:rPr lang="es-CO" sz="1000" b="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Confidencialidad</a:t>
                      </a: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Protección de los datos y del acceso a la herramienta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Cumplimiento de estándares (HIPAA)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0.48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636834156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Mantenibilidad</a:t>
                      </a:r>
                      <a:br>
                        <a:rPr lang="es-CO" sz="1200" kern="0" dirty="0">
                          <a:effectLst/>
                        </a:rPr>
                      </a:br>
                      <a:r>
                        <a:rPr lang="es-CO" sz="1100" kern="0" dirty="0">
                          <a:effectLst/>
                        </a:rPr>
                        <a:t>Subcategoría ISO: </a:t>
                      </a:r>
                      <a:r>
                        <a:rPr lang="es-CO" sz="1100" b="0" kern="0" dirty="0">
                          <a:effectLst/>
                        </a:rPr>
                        <a:t>Modificabilidad</a:t>
                      </a:r>
                      <a:endParaRPr lang="es-CO" sz="1200" b="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para actualizar, mejorar o depurar el sistema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medio de corrección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0.30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855006083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Rendimiento</a:t>
                      </a:r>
                    </a:p>
                    <a:p>
                      <a:pPr algn="ctr"/>
                      <a:r>
                        <a:rPr lang="es-CO" sz="10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Subcategoría ISO: </a:t>
                      </a:r>
                      <a:r>
                        <a:rPr lang="es-CO" sz="1000" b="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Tiempo de respuesta</a:t>
                      </a: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Tiempo de respuesta del modelo y de la aplicación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Latencia en segundos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0.30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78373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5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899</Words>
  <Application>Microsoft Macintosh PowerPoint</Application>
  <PresentationFormat>Personalizado</PresentationFormat>
  <Paragraphs>227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Glacial Indifference Bold</vt:lpstr>
      <vt:lpstr>Aptos</vt:lpstr>
      <vt:lpstr>Glacial Indifference</vt:lpstr>
      <vt:lpstr>Arial</vt:lpstr>
      <vt:lpstr>Poppins Bold</vt:lpstr>
      <vt:lpstr>Poppins</vt:lpstr>
      <vt:lpstr>Calibri</vt:lpstr>
      <vt:lpstr>Aleo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Presentation in Teal Yellow Modern Style</dc:title>
  <cp:lastModifiedBy>LILIAN ESTEFANIA MARADIAGO CORREA</cp:lastModifiedBy>
  <cp:revision>7</cp:revision>
  <dcterms:created xsi:type="dcterms:W3CDTF">2006-08-16T00:00:00Z</dcterms:created>
  <dcterms:modified xsi:type="dcterms:W3CDTF">2025-04-11T18:36:51Z</dcterms:modified>
  <dc:identifier>DAGjc4EmHV4</dc:identifier>
</cp:coreProperties>
</file>