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Open Sans" charset="1" panose="020B0606030504020204"/>
      <p:regular r:id="rId28"/>
    </p:embeddedFont>
    <p:embeddedFont>
      <p:font typeface="Open Sans Bold" charset="1" panose="020B0806030504020204"/>
      <p:regular r:id="rId29"/>
    </p:embeddedFont>
    <p:embeddedFont>
      <p:font typeface="Open Sans Italics" charset="1" panose="020B06060305040202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embeddings/oleObject6.bin" Type="http://schemas.openxmlformats.org/officeDocument/2006/relationships/oleObjec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embeddings/oleObject7.bin" Type="http://schemas.openxmlformats.org/officeDocument/2006/relationships/oleObjec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embeddings/oleObject8.bin" Type="http://schemas.openxmlformats.org/officeDocument/2006/relationships/oleObjec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embeddings/oleObject9.bin" Type="http://schemas.openxmlformats.org/officeDocument/2006/relationships/oleObjec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embeddings/oleObject10.bin" Type="http://schemas.openxmlformats.org/officeDocument/2006/relationships/oleObjec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embeddings/oleObject11.bin" Type="http://schemas.openxmlformats.org/officeDocument/2006/relationships/oleObjec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embeddings/oleObject1.bin" Type="http://schemas.openxmlformats.org/officeDocument/2006/relationships/oleObjec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embeddings/oleObject2.bin" Type="http://schemas.openxmlformats.org/officeDocument/2006/relationships/oleObjec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embeddings/oleObject3.bin" Type="http://schemas.openxmlformats.org/officeDocument/2006/relationships/oleObjec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embeddings/oleObject4.bin" Type="http://schemas.openxmlformats.org/officeDocument/2006/relationships/oleObjec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embeddings/oleObject5.bin" Type="http://schemas.openxmlformats.org/officeDocument/2006/relationships/oleObjec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8114" y="7987080"/>
            <a:ext cx="14219618" cy="1525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11"/>
              </a:lnSpc>
              <a:spcBef>
                <a:spcPct val="0"/>
              </a:spcBef>
            </a:pPr>
            <a:r>
              <a:rPr lang="en-US" sz="293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Dillan Alexander Asprilla Sanchez - 93009</a:t>
            </a:r>
          </a:p>
          <a:p>
            <a:pPr algn="just">
              <a:lnSpc>
                <a:spcPts val="4111"/>
              </a:lnSpc>
              <a:spcBef>
                <a:spcPct val="0"/>
              </a:spcBef>
            </a:pPr>
            <a:r>
              <a:rPr lang="en-US" sz="293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Gustavo Adolfo Camargo Pineda - 86521</a:t>
            </a:r>
          </a:p>
          <a:p>
            <a:pPr algn="just">
              <a:lnSpc>
                <a:spcPts val="4111"/>
              </a:lnSpc>
              <a:spcBef>
                <a:spcPct val="0"/>
              </a:spcBef>
            </a:pPr>
            <a:r>
              <a:rPr lang="en-US" sz="293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Juan Manuel Conde Aldana - 81628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49004" y="3350987"/>
            <a:ext cx="11799313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ALCANZANDO LA NOTA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49004" y="4467540"/>
            <a:ext cx="1179931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ARQUITECTURA DE SOFTWARE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8320" y="885825"/>
            <a:ext cx="13391361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Tácticas de Arquitectura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96838"/>
            <a:ext cx="14810980" cy="6789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Seguridad</a:t>
            </a: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 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Tácticas para Autenticación y Autorización 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Cognito + MFA adaptativa TOTP obligatorio para calificadores/administradores; estudiantes usan contraseña fuerte y verificación de centro/IP.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RBAC granular en IAM Políticas mínimas; separación de duties entre operación y desarrollo (principio PoLP).</a:t>
            </a:r>
          </a:p>
          <a:p>
            <a:pPr algn="just">
              <a:lnSpc>
                <a:spcPts val="3359"/>
              </a:lnSpc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 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Tácticas para Protección de Datos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Cifrado “defence-in-depth” TLS 1.3 en tránsito; AES-256 en reposo con KMS keys separadas por dominio de datos.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Ledger Database para calificaciones Registro inmutable (Q LDB o DynamoDB + AWS Audit Manager) garante de no repudio.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Tokenización PII Identificador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sensibles reemplazados por UUID; tabla de look-up cifrada con acceso restringido al módulo “Identity”. 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8320" y="885825"/>
            <a:ext cx="13391361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Tácticas de Arquitectura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96838"/>
            <a:ext cx="14810980" cy="6370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Rendimiento</a:t>
            </a: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 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Tácticas para Gestión Eficiente de Recursos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Caché multinivel CloudFront para assets; API Gateway caching; DynamoDB DAX para lecturas “hot”; ElastiCache Redis para métricas de examen.  </a:t>
            </a:r>
          </a:p>
          <a:p>
            <a:pPr algn="just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Persistencia optimizada Particionamiento por ExamId + StudentId; índices proyectados minimizan ho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 partitions.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rocesamiento asíncrono Preguntas de ensayo y reporting en colas  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SQS → Lambda → Step Functions, aislando picos de carga. 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Tácticas de Elasticidad Controlada 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Provisioned Concurrency programado Lambdas del flujo de examen precalentadas 15 min antes del inicio oficial. </a:t>
            </a:r>
          </a:p>
          <a:p>
            <a:pPr algn="just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o-scaling basado en métricas Targ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 tracking para throughput API y consumo de stream DynamoDB; escala lineal 1:2500 usuarios.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8320" y="895350"/>
            <a:ext cx="13391361" cy="1193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Estrategias de Arquitectura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00636" y="2384416"/>
            <a:ext cx="14810980" cy="629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Macro-topología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  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Microservicios orientados a dominio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(P-1) desplegados sobre un entorno </a:t>
            </a: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Serverless-first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(P-5). Cada microservicio publica y consume eventos en un </a:t>
            </a: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bus EDA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(P-2). 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Canal seguro de borde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  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lang="en-US" sz="2100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Backend-for-Frontend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(P-4) en API Gateway actúa como puerta única: aplica MFA, rate limiting y rutinas de validación antes de encaminar llamadas al dominio correspondiente. 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Persistencia y auditoría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  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Los microservicios </a:t>
            </a:r>
            <a:r>
              <a:rPr lang="en-US" sz="2100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Grading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100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Approval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emplean </a:t>
            </a: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CQRS + Event Sourcing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(P-3) sobre un almacén de eventos cifrado; las proyecciones de lectura sirven al BFF con baja latencia. 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Resiliencia transversal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  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Patrones </a:t>
            </a: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Bulkhead, Circuit Breaker y Retry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(P-6) envuelven las invocaciones internas; se instrumentan mediante bibliotecas compartidas declaradas en cada Lambda. 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Estructura interna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  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Cada servicio adopta una </a:t>
            </a:r>
            <a:r>
              <a:rPr lang="en-US" b="true" sz="2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arquitectura Hexagonal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(P-7) para aislar el núcleo de dominio de sus adaptadores (REST, eventos, persistencia). </a:t>
            </a:r>
          </a:p>
          <a:p>
            <a:pPr algn="just">
              <a:lnSpc>
                <a:spcPts val="29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8320" y="895350"/>
            <a:ext cx="13391361" cy="1193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Estrategias de Arquitectura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2238679" y="2742636"/>
          <a:ext cx="3771900" cy="2514600"/>
        </p:xfrm>
        <a:graphic>
          <a:graphicData uri="http://schemas.openxmlformats.org/presentationml/2006/ole">
            <p:oleObj imgW="4521200" imgH="32639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1137" y="578642"/>
            <a:ext cx="13391361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Patrones Arquitectonicos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1813841" y="2218652"/>
          <a:ext cx="5029200" cy="3352800"/>
        </p:xfrm>
        <a:graphic>
          <a:graphicData uri="http://schemas.openxmlformats.org/presentationml/2006/ole">
            <p:oleObj imgW="6032500" imgH="43561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03703" y="2240154"/>
            <a:ext cx="12618422" cy="7767619"/>
          </a:xfrm>
          <a:custGeom>
            <a:avLst/>
            <a:gdLst/>
            <a:ahLst/>
            <a:cxnLst/>
            <a:rect r="r" b="b" t="t" l="l"/>
            <a:pathLst>
              <a:path h="7767619" w="12618422">
                <a:moveTo>
                  <a:pt x="0" y="0"/>
                </a:moveTo>
                <a:lnTo>
                  <a:pt x="12618422" y="0"/>
                </a:lnTo>
                <a:lnTo>
                  <a:pt x="12618422" y="7767620"/>
                </a:lnTo>
                <a:lnTo>
                  <a:pt x="0" y="7767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2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38510" y="663231"/>
            <a:ext cx="14810980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logica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8510" y="663231"/>
            <a:ext cx="14810980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Catalogo de elementos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2562543" y="3140855"/>
          <a:ext cx="3771900" cy="3352800"/>
        </p:xfrm>
        <a:graphic>
          <a:graphicData uri="http://schemas.openxmlformats.org/presentationml/2006/ole">
            <p:oleObj imgW="4521200" imgH="41021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2712" y="2786953"/>
            <a:ext cx="17322577" cy="6301087"/>
          </a:xfrm>
          <a:custGeom>
            <a:avLst/>
            <a:gdLst/>
            <a:ahLst/>
            <a:cxnLst/>
            <a:rect r="r" b="b" t="t" l="l"/>
            <a:pathLst>
              <a:path h="6301087" w="17322577">
                <a:moveTo>
                  <a:pt x="0" y="0"/>
                </a:moveTo>
                <a:lnTo>
                  <a:pt x="17322576" y="0"/>
                </a:lnTo>
                <a:lnTo>
                  <a:pt x="17322576" y="6301088"/>
                </a:lnTo>
                <a:lnTo>
                  <a:pt x="0" y="6301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92021" y="885825"/>
            <a:ext cx="14810980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de implementacion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8510" y="663231"/>
            <a:ext cx="14810980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Catalogo de elementos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2296557" y="2559856"/>
          <a:ext cx="3771900" cy="4610100"/>
        </p:xfrm>
        <a:graphic>
          <a:graphicData uri="http://schemas.openxmlformats.org/presentationml/2006/ole">
            <p:oleObj imgW="4686300" imgH="55245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77937" y="399304"/>
            <a:ext cx="5934762" cy="9488392"/>
          </a:xfrm>
          <a:custGeom>
            <a:avLst/>
            <a:gdLst/>
            <a:ahLst/>
            <a:cxnLst/>
            <a:rect r="r" b="b" t="t" l="l"/>
            <a:pathLst>
              <a:path h="9488392" w="5934762">
                <a:moveTo>
                  <a:pt x="0" y="0"/>
                </a:moveTo>
                <a:lnTo>
                  <a:pt x="5934763" y="0"/>
                </a:lnTo>
                <a:lnTo>
                  <a:pt x="5934763" y="9488392"/>
                </a:lnTo>
                <a:lnTo>
                  <a:pt x="0" y="94883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89" r="0" b="-28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3216847" y="56202"/>
            <a:ext cx="14810980" cy="1101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b="true" sz="6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de procesos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20063" y="2709657"/>
            <a:ext cx="14219618" cy="493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Contexto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Requerimientos Funcionales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Requerimientos NO Func</a:t>
            </a: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ionales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Atributos de Calidad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Drivers Arquitectonicos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Tacticas para Atributos de Calidad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Patrones Arquitectonicos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Estrategias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Vistas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448320" y="885825"/>
            <a:ext cx="13391361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8510" y="885825"/>
            <a:ext cx="14810980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Catalogo de elementos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1939438" y="2862609"/>
          <a:ext cx="3771900" cy="3771900"/>
        </p:xfrm>
        <a:graphic>
          <a:graphicData uri="http://schemas.openxmlformats.org/presentationml/2006/ole">
            <p:oleObj imgW="4521200" imgH="45212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92180" y="378004"/>
            <a:ext cx="7553312" cy="9530993"/>
          </a:xfrm>
          <a:custGeom>
            <a:avLst/>
            <a:gdLst/>
            <a:ahLst/>
            <a:cxnLst/>
            <a:rect r="r" b="b" t="t" l="l"/>
            <a:pathLst>
              <a:path h="9530993" w="7553312">
                <a:moveTo>
                  <a:pt x="0" y="0"/>
                </a:moveTo>
                <a:lnTo>
                  <a:pt x="7553312" y="0"/>
                </a:lnTo>
                <a:lnTo>
                  <a:pt x="7553312" y="9530992"/>
                </a:lnTo>
                <a:lnTo>
                  <a:pt x="0" y="9530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4518033" y="263704"/>
            <a:ext cx="14810980" cy="225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4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fisica</a:t>
            </a:r>
          </a:p>
          <a:p>
            <a:pPr algn="ctr">
              <a:lnSpc>
                <a:spcPts val="90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8510" y="-142875"/>
            <a:ext cx="14810980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Catalogo de elementos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2605080" y="1828800"/>
          <a:ext cx="3771900" cy="10058400"/>
        </p:xfrm>
        <a:graphic>
          <a:graphicData uri="http://schemas.openxmlformats.org/presentationml/2006/ole">
            <p:oleObj imgW="5778500" imgH="120650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8320" y="885825"/>
            <a:ext cx="13391361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Contexto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59106" y="2771192"/>
            <a:ext cx="14386201" cy="6293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9"/>
              </a:lnSpc>
              <a:spcBef>
                <a:spcPct val="0"/>
              </a:spcBef>
            </a:pPr>
            <a:r>
              <a:rPr lang="en-US" sz="18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Ministerio de Educación impulsa la creación de un sistema nacional unificado para la aplicación y calificación de pruebas estandarizadas en todos los colegios del país. El objetivo es garantizar equidad, transparencia y trazabilidad en los procesos de evaluación, permitiendo comparar resultados entre instituciones, profesores y estudiantes de manera objetiva y consistente. </a:t>
            </a:r>
          </a:p>
          <a:p>
            <a:pPr algn="just">
              <a:lnSpc>
                <a:spcPts val="2529"/>
              </a:lnSpc>
              <a:spcBef>
                <a:spcPct val="0"/>
              </a:spcBef>
            </a:pPr>
            <a:r>
              <a:rPr lang="en-US" sz="18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sistema deberá dar servicio a:</a:t>
            </a:r>
          </a:p>
          <a:p>
            <a:pPr algn="just">
              <a:lnSpc>
                <a:spcPts val="2529"/>
              </a:lnSpc>
              <a:spcBef>
                <a:spcPct val="0"/>
              </a:spcBef>
            </a:pPr>
            <a:r>
              <a:rPr lang="en-US" sz="18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algn="just">
              <a:lnSpc>
                <a:spcPts val="2529"/>
              </a:lnSpc>
              <a:spcBef>
                <a:spcPct val="0"/>
              </a:spcBef>
            </a:pPr>
            <a:r>
              <a:rPr lang="en-US" sz="18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≈ 40 000 estudiantes, quienes solo podrán presentar las pruebas dentro de los centros de evaluación oficialmente designados, bajo condiciones controladas que preserven la integridad del examen.</a:t>
            </a:r>
          </a:p>
          <a:p>
            <a:pPr algn="just">
              <a:lnSpc>
                <a:spcPts val="2529"/>
              </a:lnSpc>
              <a:spcBef>
                <a:spcPct val="0"/>
              </a:spcBef>
            </a:pPr>
          </a:p>
          <a:p>
            <a:pPr algn="just">
              <a:lnSpc>
                <a:spcPts val="2529"/>
              </a:lnSpc>
              <a:spcBef>
                <a:spcPct val="0"/>
              </a:spcBef>
            </a:pPr>
            <a:r>
              <a:rPr lang="en-US" sz="18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≈ 2 000 calificadores, responsables de ingresar manualmente las notas de las preguntas de respuesta corta y ensayos.</a:t>
            </a:r>
          </a:p>
          <a:p>
            <a:pPr algn="just">
              <a:lnSpc>
                <a:spcPts val="2529"/>
              </a:lnSpc>
              <a:spcBef>
                <a:spcPct val="0"/>
              </a:spcBef>
            </a:pPr>
            <a:r>
              <a:rPr lang="en-US" sz="18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algn="just">
              <a:lnSpc>
                <a:spcPts val="2529"/>
              </a:lnSpc>
              <a:spcBef>
                <a:spcPct val="0"/>
              </a:spcBef>
            </a:pPr>
            <a:r>
              <a:rPr lang="en-US" sz="18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≈ 50 administradores, encargados de la gestión operativa y el soporte del sistema.</a:t>
            </a:r>
          </a:p>
          <a:p>
            <a:pPr algn="just">
              <a:lnSpc>
                <a:spcPts val="2529"/>
              </a:lnSpc>
              <a:spcBef>
                <a:spcPct val="0"/>
              </a:spcBef>
            </a:pPr>
          </a:p>
          <a:p>
            <a:pPr algn="just">
              <a:lnSpc>
                <a:spcPts val="2529"/>
              </a:lnSpc>
              <a:spcBef>
                <a:spcPct val="0"/>
              </a:spcBef>
            </a:pPr>
            <a:r>
              <a:rPr lang="en-US" sz="18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 pruebas incluirán preguntas de selección múltiple, respuesta corta y ensayos. El sistema deberá consolidar los resultados nacionales en un repositorio único que permita emitir reportes detallados sobre qué estudiantes presentaron la prueba y qué puntaje obtuvieron.</a:t>
            </a:r>
          </a:p>
          <a:p>
            <a:pPr algn="just">
              <a:lnSpc>
                <a:spcPts val="2529"/>
              </a:lnSpc>
              <a:spcBef>
                <a:spcPct val="0"/>
              </a:spcBef>
            </a:pPr>
          </a:p>
          <a:p>
            <a:pPr algn="just">
              <a:lnSpc>
                <a:spcPts val="2529"/>
              </a:lnSpc>
              <a:spcBef>
                <a:spcPct val="0"/>
              </a:spcBef>
            </a:pPr>
            <a:r>
              <a:rPr lang="en-US" sz="18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Cualquier modificación a las calificaciones requerirá la aprobación de tres entidades gubernamentales, asegurando un estricto control de calidad y legitimidad de los resultados. Además, el proyecto debe gestionar su presupuesto de manera justificable cada año fiscal. Dado que el país no cuenta con infraestructura propia de hosting, se recurre a un proveedor externo; por ello, el modelo de costos operativos deberá ser transparente, escalable y sujeto a revisión periódica. 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Object 2" id="2"/>
          <p:cNvGraphicFramePr/>
          <p:nvPr/>
        </p:nvGraphicFramePr>
        <p:xfrm>
          <a:off x="2814226" y="2003348"/>
          <a:ext cx="3771900" cy="6705600"/>
        </p:xfrm>
        <a:graphic>
          <a:graphicData uri="http://schemas.openxmlformats.org/presentationml/2006/ole">
            <p:oleObj imgW="5105400" imgH="80391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448320" y="605933"/>
            <a:ext cx="13391361" cy="100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b="true" sz="5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Requerimientos funcionales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8320" y="605933"/>
            <a:ext cx="13391361" cy="100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b="true" sz="5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Requerimientos no funcionales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2880492" y="2148759"/>
          <a:ext cx="5029200" cy="6705600"/>
        </p:xfrm>
        <a:graphic>
          <a:graphicData uri="http://schemas.openxmlformats.org/presentationml/2006/ole">
            <p:oleObj imgW="6362700" imgH="80391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8320" y="605933"/>
            <a:ext cx="13391361" cy="100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b="true" sz="5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Atributos de calidad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1963488" y="2241841"/>
          <a:ext cx="3771900" cy="5867400"/>
        </p:xfrm>
        <a:graphic>
          <a:graphicData uri="http://schemas.openxmlformats.org/presentationml/2006/ole">
            <p:oleObj imgW="4940300" imgH="70358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8320" y="885825"/>
            <a:ext cx="13391361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Ponderación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1540502" y="3689326"/>
          <a:ext cx="11315700" cy="3352800"/>
        </p:xfrm>
        <a:graphic>
          <a:graphicData uri="http://schemas.openxmlformats.org/presentationml/2006/ole">
            <p:oleObj imgW="13576300" imgH="56134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8320" y="904875"/>
            <a:ext cx="13391361" cy="100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b="true" sz="5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Drivers Arquitectonicos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1808147" y="2760262"/>
          <a:ext cx="8801100" cy="3771900"/>
        </p:xfrm>
        <a:graphic>
          <a:graphicData uri="http://schemas.openxmlformats.org/presentationml/2006/ole">
            <p:oleObj imgW="10553700" imgH="55245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8320" y="885825"/>
            <a:ext cx="13391361" cy="134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Tácticas de Arquitectura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09488" y="2381403"/>
            <a:ext cx="14810980" cy="7627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Disponibilidad 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Tácticas para Detección Proactiva</a:t>
            </a: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Circuit Breaker distribuido Biblioteca de resiliencia en cada microservicio; tras N fallos abre el circuito 60 s, evitando la cascada.en modo Multi-AZ para garantizar la disponibilidad de datos.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Health-checks sintéticos multi-AZ Probes externos emulan flujos de usuario cada 60 s; errores consecutivos disparan alarmas de alta prioridad. 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Tácticas para Recuperación Automática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Configuración activo/activo Aurora Serverless v2, DynamoDB global tables y EventBridge replicados en dos zonas; fail-over DNS &lt; 30 s.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Reintentos con back-off exponencial + Jitter Aplicados en SDK AWS y colas SQS para absorber fallos transitorios. 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Tácticas para Resiliencia Verificada 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GameDay trimestral Inyección de fallos (SsmChaos, Fault Injection Simulator) con métricas de éxito pactadas: RTO ≤ 30 min, Error rate ≤ 0.1 %. 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DAGoxHxqQ4o</dc:identifier>
  <dcterms:modified xsi:type="dcterms:W3CDTF">2011-08-01T06:04:30Z</dcterms:modified>
  <cp:revision>1</cp:revision>
  <dc:title>Copia de Diagramas</dc:title>
</cp:coreProperties>
</file>