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87" r:id="rId3"/>
    <p:sldId id="258" r:id="rId4"/>
    <p:sldId id="261" r:id="rId5"/>
    <p:sldId id="262" r:id="rId6"/>
    <p:sldId id="289" r:id="rId7"/>
    <p:sldId id="291" r:id="rId8"/>
    <p:sldId id="290" r:id="rId9"/>
    <p:sldId id="257" r:id="rId10"/>
    <p:sldId id="293" r:id="rId11"/>
    <p:sldId id="292" r:id="rId12"/>
    <p:sldId id="265" r:id="rId13"/>
    <p:sldId id="273" r:id="rId14"/>
    <p:sldId id="263" r:id="rId15"/>
    <p:sldId id="295" r:id="rId16"/>
    <p:sldId id="267" r:id="rId17"/>
    <p:sldId id="296" r:id="rId18"/>
    <p:sldId id="266" r:id="rId19"/>
    <p:sldId id="297" r:id="rId20"/>
    <p:sldId id="264" r:id="rId21"/>
    <p:sldId id="298" r:id="rId22"/>
    <p:sldId id="294" r:id="rId23"/>
  </p:sldIdLst>
  <p:sldSz cx="18288000" cy="10287000"/>
  <p:notesSz cx="6858000" cy="9144000"/>
  <p:embeddedFontLst>
    <p:embeddedFont>
      <p:font typeface="Glacial Indifference" panose="020B0604020202020204" charset="0"/>
      <p:regular r:id="rId25"/>
    </p:embeddedFont>
    <p:embeddedFont>
      <p:font typeface="Glacial Indifference Bold" panose="020B0604020202020204" charset="0"/>
      <p:regular r:id="rId26"/>
    </p:embeddedFont>
    <p:embeddedFont>
      <p:font typeface="League Spartan"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111" autoAdjust="0"/>
  </p:normalViewPr>
  <p:slideViewPr>
    <p:cSldViewPr>
      <p:cViewPr>
        <p:scale>
          <a:sx n="60" d="100"/>
          <a:sy n="60" d="100"/>
        </p:scale>
        <p:origin x="1932" y="5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7E1AF-86C7-4DED-ADE0-AED17989966B}" type="datetimeFigureOut">
              <a:rPr lang="es-CO" smtClean="0"/>
              <a:t>28/05/2025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0BED6-DE3C-4085-94EE-B5A126D1AF88}" type="slidenum">
              <a:rPr lang="es-CO" smtClean="0"/>
              <a:t>‹Nº›</a:t>
            </a:fld>
            <a:endParaRPr lang="es-CO"/>
          </a:p>
        </p:txBody>
      </p:sp>
    </p:spTree>
    <p:extLst>
      <p:ext uri="{BB962C8B-B14F-4D97-AF65-F5344CB8AC3E}">
        <p14:creationId xmlns:p14="http://schemas.microsoft.com/office/powerpoint/2010/main" val="123234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600BED6-DE3C-4085-94EE-B5A126D1AF88}" type="slidenum">
              <a:rPr lang="es-CO" smtClean="0"/>
              <a:t>5</a:t>
            </a:fld>
            <a:endParaRPr lang="es-CO"/>
          </a:p>
        </p:txBody>
      </p:sp>
    </p:spTree>
    <p:extLst>
      <p:ext uri="{BB962C8B-B14F-4D97-AF65-F5344CB8AC3E}">
        <p14:creationId xmlns:p14="http://schemas.microsoft.com/office/powerpoint/2010/main" val="330410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7.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TextBox 2"/>
          <p:cNvSpPr txBox="1"/>
          <p:nvPr/>
        </p:nvSpPr>
        <p:spPr>
          <a:xfrm>
            <a:off x="6368902" y="6744371"/>
            <a:ext cx="5804852" cy="1802866"/>
          </a:xfrm>
          <a:prstGeom prst="rect">
            <a:avLst/>
          </a:prstGeom>
        </p:spPr>
        <p:txBody>
          <a:bodyPr lIns="0" tIns="0" rIns="0" bIns="0" rtlCol="0" anchor="t">
            <a:spAutoFit/>
          </a:bodyPr>
          <a:lstStyle/>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Jhonatan Andrés Ortega </a:t>
            </a:r>
          </a:p>
          <a:p>
            <a:pPr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Daniel Torres Valencia</a:t>
            </a:r>
          </a:p>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 Ángel Fuentes</a:t>
            </a:r>
          </a:p>
        </p:txBody>
      </p:sp>
      <p:sp>
        <p:nvSpPr>
          <p:cNvPr id="3" name="TextBox 3"/>
          <p:cNvSpPr txBox="1"/>
          <p:nvPr/>
        </p:nvSpPr>
        <p:spPr>
          <a:xfrm>
            <a:off x="5930355" y="2247900"/>
            <a:ext cx="6681946" cy="4062651"/>
          </a:xfrm>
          <a:prstGeom prst="rect">
            <a:avLst/>
          </a:prstGeom>
        </p:spPr>
        <p:txBody>
          <a:bodyPr wrap="square" lIns="0" tIns="0" rIns="0" bIns="0" rtlCol="0" anchor="t">
            <a:spAutoFit/>
          </a:bodyPr>
          <a:lstStyle/>
          <a:p>
            <a:pPr marL="0" lvl="0" indent="0" algn="ctr">
              <a:spcBef>
                <a:spcPct val="0"/>
              </a:spcBef>
            </a:pPr>
            <a:r>
              <a:rPr lang="es-MX" sz="8800" spc="408" noProof="0" dirty="0">
                <a:solidFill>
                  <a:srgbClr val="152540"/>
                </a:solidFill>
                <a:latin typeface="League Spartan"/>
                <a:ea typeface="League Spartan"/>
                <a:cs typeface="League Spartan"/>
                <a:sym typeface="League Spartan"/>
              </a:rPr>
              <a:t>SERVIDOR DE TIQUETES</a:t>
            </a:r>
          </a:p>
        </p:txBody>
      </p:sp>
      <p:sp>
        <p:nvSpPr>
          <p:cNvPr id="6" name="Freeform 4">
            <a:extLst>
              <a:ext uri="{FF2B5EF4-FFF2-40B4-BE49-F238E27FC236}">
                <a16:creationId xmlns:a16="http://schemas.microsoft.com/office/drawing/2014/main" id="{96C26CE5-6A50-5F58-4021-F9949389D01B}"/>
              </a:ext>
            </a:extLst>
          </p:cNvPr>
          <p:cNvSpPr/>
          <p:nvPr/>
        </p:nvSpPr>
        <p:spPr>
          <a:xfrm rot="20942623">
            <a:off x="-5790485" y="4286566"/>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2">
            <a:extLst>
              <a:ext uri="{FF2B5EF4-FFF2-40B4-BE49-F238E27FC236}">
                <a16:creationId xmlns:a16="http://schemas.microsoft.com/office/drawing/2014/main" id="{0EED306C-D965-A72A-BDC7-7DDCA2B79E60}"/>
              </a:ext>
            </a:extLst>
          </p:cNvPr>
          <p:cNvSpPr/>
          <p:nvPr/>
        </p:nvSpPr>
        <p:spPr>
          <a:xfrm rot="13929044">
            <a:off x="13735715" y="-8462735"/>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9" name="Freeform 3">
            <a:extLst>
              <a:ext uri="{FF2B5EF4-FFF2-40B4-BE49-F238E27FC236}">
                <a16:creationId xmlns:a16="http://schemas.microsoft.com/office/drawing/2014/main" id="{49E1BDEA-E279-BD50-D87B-89849D36C30F}"/>
              </a:ext>
            </a:extLst>
          </p:cNvPr>
          <p:cNvSpPr/>
          <p:nvPr/>
        </p:nvSpPr>
        <p:spPr>
          <a:xfrm rot="10235049">
            <a:off x="18001758" y="1513978"/>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9C6A7492-8B1A-530E-FD95-811DB8BECD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7D06D12-60A2-FDC3-B681-C9E4AAE5D042}"/>
              </a:ext>
            </a:extLst>
          </p:cNvPr>
          <p:cNvSpPr/>
          <p:nvPr/>
        </p:nvSpPr>
        <p:spPr>
          <a:xfrm rot="-6501204">
            <a:off x="-7101030" y="-9090096"/>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a:extLst>
              <a:ext uri="{FF2B5EF4-FFF2-40B4-BE49-F238E27FC236}">
                <a16:creationId xmlns:a16="http://schemas.microsoft.com/office/drawing/2014/main" id="{D0CFE312-4200-5935-EC8C-00B64F09AFDC}"/>
              </a:ext>
            </a:extLst>
          </p:cNvPr>
          <p:cNvSpPr/>
          <p:nvPr/>
        </p:nvSpPr>
        <p:spPr>
          <a:xfrm rot="-8798399">
            <a:off x="15275891" y="3012213"/>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a:extLst>
              <a:ext uri="{FF2B5EF4-FFF2-40B4-BE49-F238E27FC236}">
                <a16:creationId xmlns:a16="http://schemas.microsoft.com/office/drawing/2014/main" id="{8A7D5BAA-36DE-530E-346D-EB1A99BE1F00}"/>
              </a:ext>
            </a:extLst>
          </p:cNvPr>
          <p:cNvSpPr/>
          <p:nvPr/>
        </p:nvSpPr>
        <p:spPr>
          <a:xfrm rot="-10301337">
            <a:off x="12197426" y="-4181761"/>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a:extLst>
              <a:ext uri="{FF2B5EF4-FFF2-40B4-BE49-F238E27FC236}">
                <a16:creationId xmlns:a16="http://schemas.microsoft.com/office/drawing/2014/main" id="{E49782FD-527A-D245-38A3-C94CF4C6EC8D}"/>
              </a:ext>
            </a:extLst>
          </p:cNvPr>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a:extLst>
              <a:ext uri="{FF2B5EF4-FFF2-40B4-BE49-F238E27FC236}">
                <a16:creationId xmlns:a16="http://schemas.microsoft.com/office/drawing/2014/main" id="{FC77A181-FC75-4B4C-2502-8DD99A83A5B9}"/>
              </a:ext>
            </a:extLst>
          </p:cNvPr>
          <p:cNvSpPr txBox="1"/>
          <p:nvPr/>
        </p:nvSpPr>
        <p:spPr>
          <a:xfrm>
            <a:off x="2391110" y="723900"/>
            <a:ext cx="13505779" cy="2646943"/>
          </a:xfrm>
          <a:prstGeom prst="rect">
            <a:avLst/>
          </a:prstGeom>
        </p:spPr>
        <p:txBody>
          <a:bodyPr wrap="square" lIns="0" tIns="0" rIns="0" bIns="0" rtlCol="0" anchor="t">
            <a:spAutoFit/>
          </a:bodyPr>
          <a:lstStyle/>
          <a:p>
            <a:pPr algn="ctr">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PATRONES ARQUITECTONICOS</a:t>
            </a:r>
          </a:p>
        </p:txBody>
      </p:sp>
      <p:sp>
        <p:nvSpPr>
          <p:cNvPr id="8" name="TextBox 8">
            <a:extLst>
              <a:ext uri="{FF2B5EF4-FFF2-40B4-BE49-F238E27FC236}">
                <a16:creationId xmlns:a16="http://schemas.microsoft.com/office/drawing/2014/main" id="{5615195C-4169-B1CD-ED3C-AB196D8F8091}"/>
              </a:ext>
            </a:extLst>
          </p:cNvPr>
          <p:cNvSpPr txBox="1"/>
          <p:nvPr/>
        </p:nvSpPr>
        <p:spPr>
          <a:xfrm>
            <a:off x="1562984" y="3992280"/>
            <a:ext cx="6915232" cy="4616648"/>
          </a:xfrm>
          <a:prstGeom prst="rect">
            <a:avLst/>
          </a:prstGeom>
        </p:spPr>
        <p:txBody>
          <a:bodyPr wrap="square" lIns="0" tIns="0" rIns="0" bIns="0" rtlCol="0" anchor="t">
            <a:spAutoFit/>
          </a:bodyPr>
          <a:lstStyle/>
          <a:p>
            <a:pPr marL="370747" lvl="1" algn="just"/>
            <a:r>
              <a:rPr lang="es-MX" sz="2000" b="1" dirty="0"/>
              <a:t>Microservicios</a:t>
            </a:r>
            <a:br>
              <a:rPr lang="es-MX" sz="2000" dirty="0"/>
            </a:br>
            <a:r>
              <a:rPr lang="es-MX" sz="2000" dirty="0"/>
              <a:t>La arquitectura de microservicios permite descomponer la plataforma ‘Servidor de tiquetes’ en servicios independientes, tales como compras, catálogo, pagos, comisiones, notificaciones y panel administrativo. Esta separación modular favorece la flexibilidad y facilita el despliegue, escalado y mantenimiento individual de cada módulo sin que afecte a los demás. En un entorno con miles de revendedores y millones de usuarios finales, esta independencia es crucial para manejar la alta concurrencia y garantizar la continuidad del servicio sin interrupciones. Además, la arquitectura de microservicios permite mejorar la seguridad transaccional y facilitar la implementación de reglas específicas por región o cliente, lo cual es clave para cumplir con requisitos normativos y legales variados.</a:t>
            </a:r>
            <a:endParaRPr lang="es-CO" sz="2000" u="none" strike="noStrike" spc="75" noProof="0" dirty="0">
              <a:solidFill>
                <a:srgbClr val="152540"/>
              </a:solidFill>
              <a:latin typeface="Glacial Indifference"/>
              <a:ea typeface="Glacial Indifference"/>
              <a:cs typeface="Glacial Indifference"/>
              <a:sym typeface="Glacial Indifference"/>
            </a:endParaRPr>
          </a:p>
        </p:txBody>
      </p:sp>
      <p:sp>
        <p:nvSpPr>
          <p:cNvPr id="10" name="TextBox 8">
            <a:extLst>
              <a:ext uri="{FF2B5EF4-FFF2-40B4-BE49-F238E27FC236}">
                <a16:creationId xmlns:a16="http://schemas.microsoft.com/office/drawing/2014/main" id="{315A5F21-94BD-2A38-2D12-1AF6F8279C59}"/>
              </a:ext>
            </a:extLst>
          </p:cNvPr>
          <p:cNvSpPr txBox="1"/>
          <p:nvPr/>
        </p:nvSpPr>
        <p:spPr>
          <a:xfrm>
            <a:off x="8991600" y="4146168"/>
            <a:ext cx="6627091" cy="4308872"/>
          </a:xfrm>
          <a:prstGeom prst="rect">
            <a:avLst/>
          </a:prstGeom>
        </p:spPr>
        <p:txBody>
          <a:bodyPr wrap="square" lIns="0" tIns="0" rIns="0" bIns="0" rtlCol="0" anchor="t">
            <a:spAutoFit/>
          </a:bodyPr>
          <a:lstStyle/>
          <a:p>
            <a:pPr marL="370747" lvl="1" algn="just"/>
            <a:r>
              <a:rPr lang="es-MX" sz="2000" b="1" dirty="0" err="1"/>
              <a:t>API_Gateway</a:t>
            </a:r>
            <a:br>
              <a:rPr lang="es-MX" sz="2000" dirty="0"/>
            </a:br>
            <a:r>
              <a:rPr lang="es-MX" sz="2000" dirty="0"/>
              <a:t>El API Gateway actúa como una fachada única y segura hacia el sistema, centralizando el control de la autenticación, el enrutamiento, el </a:t>
            </a:r>
            <a:r>
              <a:rPr lang="es-MX" sz="2000" dirty="0" err="1"/>
              <a:t>versionamiento</a:t>
            </a:r>
            <a:r>
              <a:rPr lang="es-MX" sz="2000" dirty="0"/>
              <a:t> y la adaptación de los servicios para los revendedores. De esta manera, desacopla el </a:t>
            </a:r>
            <a:r>
              <a:rPr lang="es-MX" sz="2000" dirty="0" err="1"/>
              <a:t>frontend</a:t>
            </a:r>
            <a:r>
              <a:rPr lang="es-MX" sz="2000" dirty="0"/>
              <a:t> o las integraciones externas del </a:t>
            </a:r>
            <a:r>
              <a:rPr lang="es-MX" sz="2000" dirty="0" err="1"/>
              <a:t>backend</a:t>
            </a:r>
            <a:r>
              <a:rPr lang="es-MX" sz="2000" dirty="0"/>
              <a:t> distribuido, lo que mejora la flexibilidad del sistema. Además, el API Gateway permite implementar lógicas específicas por región o cliente, facilitando el cumplimiento normativo de jurisdicciones con reglas diferentes. Esta capa de seguridad y gestión de tráfico es esencial para garantizar un acceso controlado y eficiente, proporcionando una experiencia fluida tanto para los revendedores como para los usuarios finales.</a:t>
            </a:r>
            <a:endParaRPr lang="es-CO" sz="2000" u="none" strike="noStrike" spc="75"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164033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5617E3F-BCF3-47F4-F25D-7672C512833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BEFD5F6-B9B7-6AEF-A674-5DEF4B98812F}"/>
              </a:ext>
            </a:extLst>
          </p:cNvPr>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a:extLst>
              <a:ext uri="{FF2B5EF4-FFF2-40B4-BE49-F238E27FC236}">
                <a16:creationId xmlns:a16="http://schemas.microsoft.com/office/drawing/2014/main" id="{6220A20B-935A-1A16-B7F2-BB7C0169A822}"/>
              </a:ext>
            </a:extLst>
          </p:cNvPr>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a:extLst>
              <a:ext uri="{FF2B5EF4-FFF2-40B4-BE49-F238E27FC236}">
                <a16:creationId xmlns:a16="http://schemas.microsoft.com/office/drawing/2014/main" id="{DF1B575C-C3AF-3480-71EA-3DC667894D7B}"/>
              </a:ext>
            </a:extLst>
          </p:cNvPr>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a:extLst>
              <a:ext uri="{FF2B5EF4-FFF2-40B4-BE49-F238E27FC236}">
                <a16:creationId xmlns:a16="http://schemas.microsoft.com/office/drawing/2014/main" id="{2BB7331D-19B1-3E60-EA44-2BE5C90BBE03}"/>
              </a:ext>
            </a:extLst>
          </p:cNvPr>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a:extLst>
              <a:ext uri="{FF2B5EF4-FFF2-40B4-BE49-F238E27FC236}">
                <a16:creationId xmlns:a16="http://schemas.microsoft.com/office/drawing/2014/main" id="{1C7024BF-FCEE-1D23-BCE1-CF7A5EF8462F}"/>
              </a:ext>
            </a:extLst>
          </p:cNvPr>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4+1 VISTAS</a:t>
            </a:r>
          </a:p>
        </p:txBody>
      </p:sp>
      <p:sp>
        <p:nvSpPr>
          <p:cNvPr id="7" name="TextBox 7">
            <a:extLst>
              <a:ext uri="{FF2B5EF4-FFF2-40B4-BE49-F238E27FC236}">
                <a16:creationId xmlns:a16="http://schemas.microsoft.com/office/drawing/2014/main" id="{870D88F4-6E28-C29D-F803-CACC9BF685D5}"/>
              </a:ext>
            </a:extLst>
          </p:cNvPr>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dirty="0">
                <a:solidFill>
                  <a:srgbClr val="152540"/>
                </a:solidFill>
                <a:latin typeface="Glacial Indifference"/>
                <a:ea typeface="Glacial Indifference"/>
                <a:cs typeface="Glacial Indifference"/>
                <a:sym typeface="Glacial Indifference"/>
              </a:rPr>
              <a:t>MODELO</a:t>
            </a:r>
            <a:endParaRPr lang="es-CO" sz="5683" spc="534" noProof="0" dirty="0">
              <a:solidFill>
                <a:srgbClr val="152540"/>
              </a:solidFill>
              <a:latin typeface="Glacial Indifference"/>
              <a:ea typeface="Glacial Indifference"/>
              <a:cs typeface="Glacial Indifference"/>
              <a:sym typeface="Glacial Indifference"/>
            </a:endParaRPr>
          </a:p>
        </p:txBody>
      </p:sp>
      <p:sp>
        <p:nvSpPr>
          <p:cNvPr id="8" name="TextBox 8">
            <a:extLst>
              <a:ext uri="{FF2B5EF4-FFF2-40B4-BE49-F238E27FC236}">
                <a16:creationId xmlns:a16="http://schemas.microsoft.com/office/drawing/2014/main" id="{B8444346-3D88-D898-E8D5-E4AD7A6B173A}"/>
              </a:ext>
            </a:extLst>
          </p:cNvPr>
          <p:cNvSpPr txBox="1"/>
          <p:nvPr/>
        </p:nvSpPr>
        <p:spPr>
          <a:xfrm>
            <a:off x="3087654" y="4805671"/>
            <a:ext cx="5799806" cy="3033972"/>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Vista Lógica</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De Componentes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Vista De Procesos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Física</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Escenario</a:t>
            </a: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304969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BF2B76-59F4-730E-9CE7-98C123A88A5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04E93FA-E9E8-4ED0-F4DA-6F316E13E9D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0AA16D19-7E0E-7728-E6A8-65CC6733325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7FB326-8CCE-7344-B77C-538293634AB7}"/>
              </a:ext>
            </a:extLst>
          </p:cNvPr>
          <p:cNvSpPr txBox="1"/>
          <p:nvPr/>
        </p:nvSpPr>
        <p:spPr>
          <a:xfrm>
            <a:off x="5791200" y="412742"/>
            <a:ext cx="630273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 CASOS DE USO</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F330287E-726E-2A13-C067-C1FDA5A258E6}"/>
              </a:ext>
            </a:extLst>
          </p:cNvPr>
          <p:cNvSpPr txBox="1"/>
          <p:nvPr/>
        </p:nvSpPr>
        <p:spPr>
          <a:xfrm>
            <a:off x="643069" y="2528875"/>
            <a:ext cx="7267675" cy="6278642"/>
          </a:xfrm>
          <a:prstGeom prst="rect">
            <a:avLst/>
          </a:prstGeom>
        </p:spPr>
        <p:txBody>
          <a:bodyPr wrap="square" lIns="0" tIns="0" rIns="0" bIns="0" rtlCol="0" anchor="t">
            <a:spAutoFit/>
          </a:bodyPr>
          <a:lstStyle/>
          <a:p>
            <a:pPr algn="just"/>
            <a:r>
              <a:rPr lang="es-MX" sz="2400" dirty="0"/>
              <a:t>Este diagrama de casos de uso muestra las principales funcionalidades del Sistema de Tickets desde la perspectiva de los actores Administrador y Revendedor, así como las interacciones con sistemas externos: Sistema de Pago y Sistema de Notificación. El Administrador puede autenticarse, gestionar eventos y precios, configurar comisiones y generar reportes financieros. El Revendedor también debe autenticarse, puede visualizar eventos disponibles, reservar tiquetes (lo que incluye pagar y recibir confirmación) y consultar su historial de compras. El caso de uso “Reservar tiquetes” incluye operaciones obligatorias como “Pagar tiquetes” y “Recibir confirmación de compra”, y se extiende opcionalmente con “Ver historial de compras”. Además, el sistema se conecta con servicios externos: el sistema de pago para procesar la transacción y el sistema de notificación para confirmar la compra al usuario.</a:t>
            </a:r>
          </a:p>
        </p:txBody>
      </p:sp>
      <p:pic>
        <p:nvPicPr>
          <p:cNvPr id="3" name="Imagen 2" descr="Diagrama&#10;&#10;El contenido generado por IA puede ser incorrecto.">
            <a:extLst>
              <a:ext uri="{FF2B5EF4-FFF2-40B4-BE49-F238E27FC236}">
                <a16:creationId xmlns:a16="http://schemas.microsoft.com/office/drawing/2014/main" id="{BA4D1050-9ADE-34B6-D92A-0B72981DD3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8599" y="2528875"/>
            <a:ext cx="9794112" cy="5773792"/>
          </a:xfrm>
          <a:prstGeom prst="rect">
            <a:avLst/>
          </a:prstGeom>
        </p:spPr>
      </p:pic>
    </p:spTree>
    <p:extLst>
      <p:ext uri="{BB962C8B-B14F-4D97-AF65-F5344CB8AC3E}">
        <p14:creationId xmlns:p14="http://schemas.microsoft.com/office/powerpoint/2010/main" val="23567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EFCD60D-9F5A-1313-D7DA-79384475D74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422B2A-19B0-FC42-B7E5-0E2F8E305A8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C673826-7F68-67C3-3C29-896B125C28F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4D4BF49-A33F-1289-11AD-CD681EF1B6CC}"/>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4BE2DD3C-64E9-5BD3-B90A-BB47E74E305F}"/>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5" name="Tabla 4">
            <a:extLst>
              <a:ext uri="{FF2B5EF4-FFF2-40B4-BE49-F238E27FC236}">
                <a16:creationId xmlns:a16="http://schemas.microsoft.com/office/drawing/2014/main" id="{0B0347CE-F5A1-9FE1-2C72-0BA0BBCDC716}"/>
              </a:ext>
            </a:extLst>
          </p:cNvPr>
          <p:cNvGraphicFramePr>
            <a:graphicFrameLocks noGrp="1"/>
          </p:cNvGraphicFramePr>
          <p:nvPr>
            <p:extLst>
              <p:ext uri="{D42A27DB-BD31-4B8C-83A1-F6EECF244321}">
                <p14:modId xmlns:p14="http://schemas.microsoft.com/office/powerpoint/2010/main" val="3423506949"/>
              </p:ext>
            </p:extLst>
          </p:nvPr>
        </p:nvGraphicFramePr>
        <p:xfrm>
          <a:off x="3401164" y="2378770"/>
          <a:ext cx="11866672" cy="5382686"/>
        </p:xfrm>
        <a:graphic>
          <a:graphicData uri="http://schemas.openxmlformats.org/drawingml/2006/table">
            <a:tbl>
              <a:tblPr>
                <a:tableStyleId>{0505E3EF-67EA-436B-97B2-0124C06EBD24}</a:tableStyleId>
              </a:tblPr>
              <a:tblGrid>
                <a:gridCol w="3151788">
                  <a:extLst>
                    <a:ext uri="{9D8B030D-6E8A-4147-A177-3AD203B41FA5}">
                      <a16:colId xmlns:a16="http://schemas.microsoft.com/office/drawing/2014/main" val="1910486477"/>
                    </a:ext>
                  </a:extLst>
                </a:gridCol>
                <a:gridCol w="3797335">
                  <a:extLst>
                    <a:ext uri="{9D8B030D-6E8A-4147-A177-3AD203B41FA5}">
                      <a16:colId xmlns:a16="http://schemas.microsoft.com/office/drawing/2014/main" val="217626142"/>
                    </a:ext>
                  </a:extLst>
                </a:gridCol>
                <a:gridCol w="4917549">
                  <a:extLst>
                    <a:ext uri="{9D8B030D-6E8A-4147-A177-3AD203B41FA5}">
                      <a16:colId xmlns:a16="http://schemas.microsoft.com/office/drawing/2014/main" val="4254677770"/>
                    </a:ext>
                  </a:extLst>
                </a:gridCol>
              </a:tblGrid>
              <a:tr h="459761">
                <a:tc>
                  <a:txBody>
                    <a:bodyPr/>
                    <a:lstStyle/>
                    <a:p>
                      <a:pPr algn="ctr" rtl="0" fontAlgn="t">
                        <a:buNone/>
                      </a:pPr>
                      <a:r>
                        <a:rPr lang="es-CO" sz="1800" b="1" u="none" strike="noStrike" dirty="0">
                          <a:solidFill>
                            <a:srgbClr val="000000"/>
                          </a:solidFill>
                          <a:effectLst/>
                        </a:rPr>
                        <a:t>Actor</a:t>
                      </a:r>
                      <a:endParaRPr lang="es-CO" sz="3600" dirty="0">
                        <a:effectLst/>
                      </a:endParaRPr>
                    </a:p>
                  </a:txBody>
                  <a:tcPr marL="59709" marR="59709" marT="59709" marB="59709">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600" dirty="0">
                        <a:effectLst/>
                      </a:endParaRPr>
                    </a:p>
                  </a:txBody>
                  <a:tcPr marL="59709" marR="59709" marT="59709" marB="59709">
                    <a:solidFill>
                      <a:srgbClr val="92D050"/>
                    </a:solidFill>
                  </a:tcPr>
                </a:tc>
                <a:tc>
                  <a:txBody>
                    <a:bodyPr/>
                    <a:lstStyle/>
                    <a:p>
                      <a:pPr algn="ctr" rtl="0" fontAlgn="t">
                        <a:buNone/>
                      </a:pPr>
                      <a:r>
                        <a:rPr lang="es-CO" sz="1800" b="1" u="none" strike="noStrike" dirty="0">
                          <a:solidFill>
                            <a:srgbClr val="000000"/>
                          </a:solidFill>
                          <a:effectLst/>
                        </a:rPr>
                        <a:t>Relación</a:t>
                      </a:r>
                      <a:endParaRPr lang="es-CO" sz="3600" dirty="0">
                        <a:effectLst/>
                      </a:endParaRPr>
                    </a:p>
                  </a:txBody>
                  <a:tcPr marL="59709" marR="59709" marT="59709" marB="59709">
                    <a:solidFill>
                      <a:srgbClr val="92D050"/>
                    </a:solidFill>
                  </a:tcPr>
                </a:tc>
                <a:extLst>
                  <a:ext uri="{0D108BD9-81ED-4DB2-BD59-A6C34878D82A}">
                    <a16:rowId xmlns:a16="http://schemas.microsoft.com/office/drawing/2014/main" val="1269926494"/>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Autenticarse</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1406747855"/>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Gestionar eventos y precios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3721087389"/>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Configurar comisiones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3184373648"/>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Generar reportes financieros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1852111134"/>
                  </a:ext>
                </a:extLst>
              </a:tr>
              <a:tr h="298546">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Autenticarse</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281097246"/>
                  </a:ext>
                </a:extLst>
              </a:tr>
              <a:tr h="459761">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Visualizar eventos disponibles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3339325384"/>
                  </a:ext>
                </a:extLst>
              </a:tr>
              <a:tr h="298546">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Reservar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528601233"/>
                  </a:ext>
                </a:extLst>
              </a:tr>
              <a:tr h="459761">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Ver historial de compras</a:t>
                      </a:r>
                      <a:endParaRPr lang="es-CO" sz="3600">
                        <a:effectLst/>
                      </a:endParaRPr>
                    </a:p>
                  </a:txBody>
                  <a:tcPr marL="59709" marR="59709" marT="59709" marB="59709"/>
                </a:tc>
                <a:tc>
                  <a:txBody>
                    <a:bodyPr/>
                    <a:lstStyle/>
                    <a:p>
                      <a:pPr algn="ctr" rtl="0" fontAlgn="t">
                        <a:buNone/>
                      </a:pPr>
                      <a:r>
                        <a:rPr lang="es-MX" sz="1800" b="0" u="none" strike="noStrike">
                          <a:solidFill>
                            <a:srgbClr val="000000"/>
                          </a:solidFill>
                          <a:effectLst/>
                        </a:rPr>
                        <a:t>Relación &lt;&lt;extends&gt;&gt; con Reservar tiquetes</a:t>
                      </a:r>
                      <a:endParaRPr lang="es-MX" sz="3600">
                        <a:effectLst/>
                      </a:endParaRPr>
                    </a:p>
                  </a:txBody>
                  <a:tcPr marL="59709" marR="59709" marT="59709" marB="59709"/>
                </a:tc>
                <a:extLst>
                  <a:ext uri="{0D108BD9-81ED-4DB2-BD59-A6C34878D82A}">
                    <a16:rowId xmlns:a16="http://schemas.microsoft.com/office/drawing/2014/main" val="1559660608"/>
                  </a:ext>
                </a:extLst>
              </a:tr>
              <a:tr h="298546">
                <a:tc>
                  <a:txBody>
                    <a:bodyPr/>
                    <a:lstStyle/>
                    <a:p>
                      <a:pPr algn="ctr" rtl="0" fontAlgn="t">
                        <a:buNone/>
                      </a:pPr>
                      <a:r>
                        <a:rPr lang="es-CO" sz="1800" b="0" u="none" strike="noStrike">
                          <a:solidFill>
                            <a:srgbClr val="000000"/>
                          </a:solidFill>
                          <a:effectLst/>
                        </a:rPr>
                        <a:t>Reservar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Pagar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Relación &lt;&lt;include&gt;&gt;</a:t>
                      </a:r>
                      <a:endParaRPr lang="es-CO" sz="3600">
                        <a:effectLst/>
                      </a:endParaRPr>
                    </a:p>
                  </a:txBody>
                  <a:tcPr marL="59709" marR="59709" marT="59709" marB="59709"/>
                </a:tc>
                <a:extLst>
                  <a:ext uri="{0D108BD9-81ED-4DB2-BD59-A6C34878D82A}">
                    <a16:rowId xmlns:a16="http://schemas.microsoft.com/office/drawing/2014/main" val="2047233433"/>
                  </a:ext>
                </a:extLst>
              </a:tr>
              <a:tr h="298546">
                <a:tc>
                  <a:txBody>
                    <a:bodyPr/>
                    <a:lstStyle/>
                    <a:p>
                      <a:pPr algn="ctr" rtl="0" fontAlgn="t">
                        <a:buNone/>
                      </a:pPr>
                      <a:r>
                        <a:rPr lang="es-CO" sz="1800" b="0" u="none" strike="noStrike">
                          <a:solidFill>
                            <a:srgbClr val="000000"/>
                          </a:solidFill>
                          <a:effectLst/>
                        </a:rPr>
                        <a:t>Pagar tiquetes</a:t>
                      </a:r>
                      <a:endParaRPr lang="es-CO" sz="3600">
                        <a:effectLst/>
                      </a:endParaRPr>
                    </a:p>
                  </a:txBody>
                  <a:tcPr marL="59709" marR="59709" marT="59709" marB="59709"/>
                </a:tc>
                <a:tc>
                  <a:txBody>
                    <a:bodyPr/>
                    <a:lstStyle/>
                    <a:p>
                      <a:pPr algn="ctr" rtl="0" fontAlgn="t">
                        <a:buNone/>
                      </a:pPr>
                      <a:r>
                        <a:rPr lang="es-CO" sz="1800" b="0" u="none" strike="noStrike" dirty="0">
                          <a:solidFill>
                            <a:srgbClr val="000000"/>
                          </a:solidFill>
                          <a:effectLst/>
                        </a:rPr>
                        <a:t>Sistema de pago</a:t>
                      </a:r>
                      <a:endParaRPr lang="es-CO" sz="3600" dirty="0">
                        <a:effectLst/>
                      </a:endParaRPr>
                    </a:p>
                  </a:txBody>
                  <a:tcPr marL="59709" marR="59709" marT="59709" marB="59709"/>
                </a:tc>
                <a:tc>
                  <a:txBody>
                    <a:bodyPr/>
                    <a:lstStyle/>
                    <a:p>
                      <a:pPr algn="ctr" rtl="0" fontAlgn="t">
                        <a:buNone/>
                      </a:pPr>
                      <a:r>
                        <a:rPr lang="es-CO" sz="1800" b="0" u="none" strike="noStrike">
                          <a:solidFill>
                            <a:srgbClr val="000000"/>
                          </a:solidFill>
                          <a:effectLst/>
                        </a:rPr>
                        <a:t>Relación &lt;&lt;include&gt;&gt;</a:t>
                      </a:r>
                      <a:endParaRPr lang="es-CO" sz="3600">
                        <a:effectLst/>
                      </a:endParaRPr>
                    </a:p>
                  </a:txBody>
                  <a:tcPr marL="59709" marR="59709" marT="59709" marB="59709"/>
                </a:tc>
                <a:extLst>
                  <a:ext uri="{0D108BD9-81ED-4DB2-BD59-A6C34878D82A}">
                    <a16:rowId xmlns:a16="http://schemas.microsoft.com/office/drawing/2014/main" val="3155783072"/>
                  </a:ext>
                </a:extLst>
              </a:tr>
              <a:tr h="459761">
                <a:tc>
                  <a:txBody>
                    <a:bodyPr/>
                    <a:lstStyle/>
                    <a:p>
                      <a:pPr algn="ctr" rtl="0" fontAlgn="t">
                        <a:buNone/>
                      </a:pPr>
                      <a:r>
                        <a:rPr lang="es-CO" sz="1800" b="0" u="none" strike="noStrike">
                          <a:solidFill>
                            <a:srgbClr val="000000"/>
                          </a:solidFill>
                          <a:effectLst/>
                        </a:rPr>
                        <a:t>Reservar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Recibir confirmación de compra</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Relación &lt;&lt;include&gt;&gt;</a:t>
                      </a:r>
                      <a:endParaRPr lang="es-CO" sz="3600">
                        <a:effectLst/>
                      </a:endParaRPr>
                    </a:p>
                  </a:txBody>
                  <a:tcPr marL="59709" marR="59709" marT="59709" marB="59709"/>
                </a:tc>
                <a:extLst>
                  <a:ext uri="{0D108BD9-81ED-4DB2-BD59-A6C34878D82A}">
                    <a16:rowId xmlns:a16="http://schemas.microsoft.com/office/drawing/2014/main" val="1473943445"/>
                  </a:ext>
                </a:extLst>
              </a:tr>
              <a:tr h="298546">
                <a:tc>
                  <a:txBody>
                    <a:bodyPr/>
                    <a:lstStyle/>
                    <a:p>
                      <a:pPr algn="ctr" rtl="0" fontAlgn="t">
                        <a:buNone/>
                      </a:pPr>
                      <a:r>
                        <a:rPr lang="es-CO" sz="1800" b="0" u="none" strike="noStrike">
                          <a:solidFill>
                            <a:srgbClr val="000000"/>
                          </a:solidFill>
                          <a:effectLst/>
                        </a:rPr>
                        <a:t>Recibir confirmación</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Sistema de notificación</a:t>
                      </a:r>
                      <a:endParaRPr lang="es-CO" sz="3600">
                        <a:effectLst/>
                      </a:endParaRPr>
                    </a:p>
                  </a:txBody>
                  <a:tcPr marL="59709" marR="59709" marT="59709" marB="59709"/>
                </a:tc>
                <a:tc>
                  <a:txBody>
                    <a:bodyPr/>
                    <a:lstStyle/>
                    <a:p>
                      <a:pPr algn="ctr" rtl="0" fontAlgn="t">
                        <a:buNone/>
                      </a:pPr>
                      <a:r>
                        <a:rPr lang="es-CO" sz="1800" b="0" u="none" strike="noStrike" dirty="0">
                          <a:solidFill>
                            <a:srgbClr val="000000"/>
                          </a:solidFill>
                          <a:effectLst/>
                        </a:rPr>
                        <a:t>Relación &lt;&lt;</a:t>
                      </a:r>
                      <a:r>
                        <a:rPr lang="es-CO" sz="1800" b="0" u="none" strike="noStrike" dirty="0" err="1">
                          <a:solidFill>
                            <a:srgbClr val="000000"/>
                          </a:solidFill>
                          <a:effectLst/>
                        </a:rPr>
                        <a:t>include</a:t>
                      </a:r>
                      <a:r>
                        <a:rPr lang="es-CO" sz="1800" b="0" u="none" strike="noStrike" dirty="0">
                          <a:solidFill>
                            <a:srgbClr val="000000"/>
                          </a:solidFill>
                          <a:effectLst/>
                        </a:rPr>
                        <a:t>&gt;&gt;</a:t>
                      </a:r>
                      <a:endParaRPr lang="es-CO" sz="3600" dirty="0">
                        <a:effectLst/>
                      </a:endParaRPr>
                    </a:p>
                  </a:txBody>
                  <a:tcPr marL="59709" marR="59709" marT="59709" marB="59709"/>
                </a:tc>
                <a:extLst>
                  <a:ext uri="{0D108BD9-81ED-4DB2-BD59-A6C34878D82A}">
                    <a16:rowId xmlns:a16="http://schemas.microsoft.com/office/drawing/2014/main" val="861995212"/>
                  </a:ext>
                </a:extLst>
              </a:tr>
            </a:tbl>
          </a:graphicData>
        </a:graphic>
      </p:graphicFrame>
      <p:sp>
        <p:nvSpPr>
          <p:cNvPr id="6" name="Rectangle 1">
            <a:extLst>
              <a:ext uri="{FF2B5EF4-FFF2-40B4-BE49-F238E27FC236}">
                <a16:creationId xmlns:a16="http://schemas.microsoft.com/office/drawing/2014/main" id="{B31B8902-8760-06F2-C6CC-1F3582870C7B}"/>
              </a:ext>
            </a:extLst>
          </p:cNvPr>
          <p:cNvSpPr>
            <a:spLocks noChangeArrowheads="1"/>
          </p:cNvSpPr>
          <p:nvPr/>
        </p:nvSpPr>
        <p:spPr bwMode="auto">
          <a:xfrm>
            <a:off x="177323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406327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FAF2C7D-302B-719F-587D-8ECE0790E64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7446E9B-1FF5-8E03-E75E-448EE9C694F2}"/>
              </a:ext>
            </a:extLst>
          </p:cNvPr>
          <p:cNvSpPr/>
          <p:nvPr/>
        </p:nvSpPr>
        <p:spPr>
          <a:xfrm rot="20698248">
            <a:off x="-4240697" y="687962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004004C-17A6-5FE5-93AC-51E230AA46F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B8D4CC4-CE7C-AB1C-5C08-34673DAD104C}"/>
              </a:ext>
            </a:extLst>
          </p:cNvPr>
          <p:cNvSpPr txBox="1"/>
          <p:nvPr/>
        </p:nvSpPr>
        <p:spPr>
          <a:xfrm>
            <a:off x="4171949" y="360334"/>
            <a:ext cx="4671751"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LÓGICA</a:t>
            </a:r>
          </a:p>
        </p:txBody>
      </p:sp>
      <p:sp>
        <p:nvSpPr>
          <p:cNvPr id="9" name="TextBox 3">
            <a:extLst>
              <a:ext uri="{FF2B5EF4-FFF2-40B4-BE49-F238E27FC236}">
                <a16:creationId xmlns:a16="http://schemas.microsoft.com/office/drawing/2014/main" id="{756416A8-8618-6E81-5B7E-2F33F931D307}"/>
              </a:ext>
            </a:extLst>
          </p:cNvPr>
          <p:cNvSpPr txBox="1"/>
          <p:nvPr/>
        </p:nvSpPr>
        <p:spPr>
          <a:xfrm>
            <a:off x="1981200" y="2476500"/>
            <a:ext cx="9342313" cy="7269106"/>
          </a:xfrm>
          <a:prstGeom prst="rect">
            <a:avLst/>
          </a:prstGeom>
        </p:spPr>
        <p:txBody>
          <a:bodyPr wrap="square" lIns="0" tIns="0" rIns="0" bIns="0" rtlCol="0" anchor="t">
            <a:spAutoFit/>
          </a:bodyPr>
          <a:lstStyle/>
          <a:p>
            <a:pPr algn="just">
              <a:lnSpc>
                <a:spcPts val="3772"/>
              </a:lnSpc>
            </a:pPr>
            <a:r>
              <a:rPr lang="es-MX" sz="2400" dirty="0"/>
              <a:t>Este diagrama de actividades representa el flujo lógico del proceso de compra de un tiquete en el sistema Servidor de Tiquetes, desde que el revendedor realiza la solicitud hasta la confirmación y notificación del éxito. El flujo inicia con la autenticación mediante JWT a través del API Gateway. Si el token es válido, se reenvía la solicitud al </a:t>
            </a:r>
            <a:r>
              <a:rPr lang="es-MX" sz="2400" dirty="0" err="1"/>
              <a:t>Purchase</a:t>
            </a:r>
            <a:r>
              <a:rPr lang="es-MX" sz="2400" dirty="0"/>
              <a:t> </a:t>
            </a:r>
            <a:r>
              <a:rPr lang="es-MX" sz="2400" dirty="0" err="1"/>
              <a:t>Service</a:t>
            </a:r>
            <a:r>
              <a:rPr lang="es-MX" sz="2400" dirty="0"/>
              <a:t>, que consulta la disponibilidad del tiquete en el </a:t>
            </a:r>
            <a:r>
              <a:rPr lang="es-MX" sz="2400" dirty="0" err="1"/>
              <a:t>Catalog</a:t>
            </a:r>
            <a:r>
              <a:rPr lang="es-MX" sz="2400" dirty="0"/>
              <a:t> </a:t>
            </a:r>
            <a:r>
              <a:rPr lang="es-MX" sz="2400" dirty="0" err="1"/>
              <a:t>Service</a:t>
            </a:r>
            <a:r>
              <a:rPr lang="es-MX" sz="2400" dirty="0"/>
              <a:t>. Este servicio utiliza Redis Cache para una respuesta eficiente. Si el tiquete está disponible, el stock se bloquea temporalmente y se genera un evento "</a:t>
            </a:r>
            <a:r>
              <a:rPr lang="es-MX" sz="2400" dirty="0" err="1"/>
              <a:t>CompraIniciada</a:t>
            </a:r>
            <a:r>
              <a:rPr lang="es-MX" sz="2400" dirty="0"/>
              <a:t>" que es enviado a AWS SNS/SQS. Luego se solicita el pago al </a:t>
            </a:r>
            <a:r>
              <a:rPr lang="es-MX" sz="2400" dirty="0" err="1"/>
              <a:t>Payment</a:t>
            </a:r>
            <a:r>
              <a:rPr lang="es-MX" sz="2400" dirty="0"/>
              <a:t> </a:t>
            </a:r>
            <a:r>
              <a:rPr lang="es-MX" sz="2400" dirty="0" err="1"/>
              <a:t>Service</a:t>
            </a:r>
            <a:r>
              <a:rPr lang="es-MX" sz="2400" dirty="0"/>
              <a:t>. Si el pago es exitoso, se confirma la compra y se emite un nuevo evento "</a:t>
            </a:r>
            <a:r>
              <a:rPr lang="es-MX" sz="2400" dirty="0" err="1"/>
              <a:t>CompraCompletada</a:t>
            </a:r>
            <a:r>
              <a:rPr lang="es-MX" sz="2400" dirty="0"/>
              <a:t>". Este evento es procesado por servicios reactivos: </a:t>
            </a:r>
            <a:r>
              <a:rPr lang="es-MX" sz="2400" dirty="0" err="1"/>
              <a:t>Notification</a:t>
            </a:r>
            <a:r>
              <a:rPr lang="es-MX" sz="2400" dirty="0"/>
              <a:t> </a:t>
            </a:r>
            <a:r>
              <a:rPr lang="es-MX" sz="2400" dirty="0" err="1"/>
              <a:t>Service</a:t>
            </a:r>
            <a:r>
              <a:rPr lang="es-MX" sz="2400" dirty="0"/>
              <a:t> (envía notificación al usuario), </a:t>
            </a:r>
            <a:r>
              <a:rPr lang="es-MX" sz="2400" dirty="0" err="1"/>
              <a:t>Commission</a:t>
            </a:r>
            <a:r>
              <a:rPr lang="es-MX" sz="2400" dirty="0"/>
              <a:t> </a:t>
            </a:r>
            <a:r>
              <a:rPr lang="es-MX" sz="2400" dirty="0" err="1"/>
              <a:t>Service</a:t>
            </a:r>
            <a:r>
              <a:rPr lang="es-MX" sz="2400" dirty="0"/>
              <a:t> (calcula la comisión del revendedor), y </a:t>
            </a:r>
            <a:r>
              <a:rPr lang="es-MX" sz="2400" dirty="0" err="1"/>
              <a:t>Catalog</a:t>
            </a:r>
            <a:r>
              <a:rPr lang="es-MX" sz="2400" dirty="0"/>
              <a:t> </a:t>
            </a:r>
            <a:r>
              <a:rPr lang="es-MX" sz="2400" dirty="0" err="1"/>
              <a:t>Service</a:t>
            </a:r>
            <a:r>
              <a:rPr lang="es-MX" sz="2400" dirty="0"/>
              <a:t> (actualiza el estado del tiquete). Finalmente, el revendedor recibe la confirmación exitosa.</a:t>
            </a:r>
          </a:p>
        </p:txBody>
      </p:sp>
      <p:pic>
        <p:nvPicPr>
          <p:cNvPr id="3" name="Imagen 2" descr="Diagrama&#10;&#10;El contenido generado por IA puede ser incorrecto.">
            <a:extLst>
              <a:ext uri="{FF2B5EF4-FFF2-40B4-BE49-F238E27FC236}">
                <a16:creationId xmlns:a16="http://schemas.microsoft.com/office/drawing/2014/main" id="{F869F4FD-6EB5-0D43-E8FB-AC9CAE529B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84658" y="392683"/>
            <a:ext cx="4267200" cy="9501634"/>
          </a:xfrm>
          <a:prstGeom prst="rect">
            <a:avLst/>
          </a:prstGeom>
        </p:spPr>
      </p:pic>
    </p:spTree>
    <p:extLst>
      <p:ext uri="{BB962C8B-B14F-4D97-AF65-F5344CB8AC3E}">
        <p14:creationId xmlns:p14="http://schemas.microsoft.com/office/powerpoint/2010/main" val="210304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AA49EE4-2930-1752-64BA-1DC71559902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52E619D5-676D-5FAA-D226-359BB2C71D1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E66B09D3-8D13-EC51-20DF-EB591315BF19}"/>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BE0E506-4942-0C62-CB11-1F444FDC2851}"/>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E2F40CBA-52B4-4FD0-8CE6-5C210006DFA3}"/>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951D5E6B-CC24-E2D6-2A77-E7180B107E38}"/>
              </a:ext>
            </a:extLst>
          </p:cNvPr>
          <p:cNvGraphicFramePr>
            <a:graphicFrameLocks noGrp="1"/>
          </p:cNvGraphicFramePr>
          <p:nvPr>
            <p:extLst>
              <p:ext uri="{D42A27DB-BD31-4B8C-83A1-F6EECF244321}">
                <p14:modId xmlns:p14="http://schemas.microsoft.com/office/powerpoint/2010/main" val="2472111945"/>
              </p:ext>
            </p:extLst>
          </p:nvPr>
        </p:nvGraphicFramePr>
        <p:xfrm>
          <a:off x="2465401" y="2095510"/>
          <a:ext cx="13738197" cy="6591290"/>
        </p:xfrm>
        <a:graphic>
          <a:graphicData uri="http://schemas.openxmlformats.org/drawingml/2006/table">
            <a:tbl>
              <a:tblPr>
                <a:tableStyleId>{0505E3EF-67EA-436B-97B2-0124C06EBD24}</a:tableStyleId>
              </a:tblPr>
              <a:tblGrid>
                <a:gridCol w="2818090">
                  <a:extLst>
                    <a:ext uri="{9D8B030D-6E8A-4147-A177-3AD203B41FA5}">
                      <a16:colId xmlns:a16="http://schemas.microsoft.com/office/drawing/2014/main" val="2331787605"/>
                    </a:ext>
                  </a:extLst>
                </a:gridCol>
                <a:gridCol w="4667465">
                  <a:extLst>
                    <a:ext uri="{9D8B030D-6E8A-4147-A177-3AD203B41FA5}">
                      <a16:colId xmlns:a16="http://schemas.microsoft.com/office/drawing/2014/main" val="1442206308"/>
                    </a:ext>
                  </a:extLst>
                </a:gridCol>
                <a:gridCol w="6252642">
                  <a:extLst>
                    <a:ext uri="{9D8B030D-6E8A-4147-A177-3AD203B41FA5}">
                      <a16:colId xmlns:a16="http://schemas.microsoft.com/office/drawing/2014/main" val="3572316940"/>
                    </a:ext>
                  </a:extLst>
                </a:gridCol>
              </a:tblGrid>
              <a:tr h="279470">
                <a:tc>
                  <a:txBody>
                    <a:bodyPr/>
                    <a:lstStyle/>
                    <a:p>
                      <a:pPr algn="ctr" rtl="0" fontAlgn="t">
                        <a:buNone/>
                      </a:pPr>
                      <a:r>
                        <a:rPr lang="es-CO" sz="1800" b="1" u="none" strike="noStrike" dirty="0">
                          <a:solidFill>
                            <a:srgbClr val="000000"/>
                          </a:solidFill>
                          <a:effectLst/>
                        </a:rPr>
                        <a:t>Actor</a:t>
                      </a:r>
                      <a:endParaRPr lang="es-CO" sz="3200" dirty="0">
                        <a:effectLst/>
                      </a:endParaRPr>
                    </a:p>
                  </a:txBody>
                  <a:tcPr marL="36295" marR="36295" marT="36295" marB="36295">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200" dirty="0">
                        <a:effectLst/>
                      </a:endParaRPr>
                    </a:p>
                  </a:txBody>
                  <a:tcPr marL="36295" marR="36295" marT="36295" marB="36295">
                    <a:solidFill>
                      <a:srgbClr val="92D050"/>
                    </a:solidFill>
                  </a:tcPr>
                </a:tc>
                <a:tc>
                  <a:txBody>
                    <a:bodyPr/>
                    <a:lstStyle/>
                    <a:p>
                      <a:pPr algn="ctr" rtl="0" fontAlgn="t">
                        <a:buNone/>
                      </a:pPr>
                      <a:r>
                        <a:rPr lang="es-CO" sz="1800" b="1" u="none" strike="noStrike" dirty="0">
                          <a:solidFill>
                            <a:srgbClr val="000000"/>
                          </a:solidFill>
                          <a:effectLst/>
                        </a:rPr>
                        <a:t>Relación o Acción Principal</a:t>
                      </a:r>
                      <a:endParaRPr lang="es-CO" sz="3200" dirty="0">
                        <a:effectLst/>
                      </a:endParaRPr>
                    </a:p>
                  </a:txBody>
                  <a:tcPr marL="36295" marR="36295" marT="36295" marB="36295">
                    <a:solidFill>
                      <a:srgbClr val="92D050"/>
                    </a:solidFill>
                  </a:tcPr>
                </a:tc>
                <a:extLst>
                  <a:ext uri="{0D108BD9-81ED-4DB2-BD59-A6C34878D82A}">
                    <a16:rowId xmlns:a16="http://schemas.microsoft.com/office/drawing/2014/main" val="465325485"/>
                  </a:ext>
                </a:extLst>
              </a:tr>
              <a:tr h="181474">
                <a:tc>
                  <a:txBody>
                    <a:bodyPr/>
                    <a:lstStyle/>
                    <a:p>
                      <a:pPr rtl="0" fontAlgn="t">
                        <a:buNone/>
                      </a:pPr>
                      <a:r>
                        <a:rPr lang="es-CO" sz="1800" b="0" u="none" strike="noStrike">
                          <a:solidFill>
                            <a:srgbClr val="000000"/>
                          </a:solidFill>
                          <a:effectLst/>
                        </a:rPr>
                        <a:t>Revendedor</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Inicio</a:t>
                      </a:r>
                      <a:endParaRPr lang="es-CO" sz="3200">
                        <a:effectLst/>
                      </a:endParaRPr>
                    </a:p>
                  </a:txBody>
                  <a:tcPr marL="36295" marR="36295" marT="36295" marB="36295"/>
                </a:tc>
                <a:tc>
                  <a:txBody>
                    <a:bodyPr/>
                    <a:lstStyle/>
                    <a:p>
                      <a:pPr rtl="0" fontAlgn="t">
                        <a:buNone/>
                      </a:pPr>
                      <a:r>
                        <a:rPr lang="es-MX" sz="1800" b="0" u="none" strike="noStrike" dirty="0">
                          <a:solidFill>
                            <a:srgbClr val="000000"/>
                          </a:solidFill>
                          <a:effectLst/>
                        </a:rPr>
                        <a:t>Inicia el flujo de compra</a:t>
                      </a:r>
                      <a:endParaRPr lang="es-MX" sz="3200" dirty="0">
                        <a:effectLst/>
                      </a:endParaRPr>
                    </a:p>
                  </a:txBody>
                  <a:tcPr marL="36295" marR="36295" marT="36295" marB="36295"/>
                </a:tc>
                <a:extLst>
                  <a:ext uri="{0D108BD9-81ED-4DB2-BD59-A6C34878D82A}">
                    <a16:rowId xmlns:a16="http://schemas.microsoft.com/office/drawing/2014/main" val="3500320128"/>
                  </a:ext>
                </a:extLst>
              </a:tr>
              <a:tr h="279470">
                <a:tc>
                  <a:txBody>
                    <a:bodyPr/>
                    <a:lstStyle/>
                    <a:p>
                      <a:pPr rtl="0" fontAlgn="t">
                        <a:buNone/>
                      </a:pPr>
                      <a:r>
                        <a:rPr lang="es-CO" sz="1800" b="0" u="none" strike="noStrike">
                          <a:solidFill>
                            <a:srgbClr val="000000"/>
                          </a:solidFill>
                          <a:effectLst/>
                        </a:rPr>
                        <a:t>API Gateway</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Verifica JWT</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Validación del token de autenticación con Auth Service</a:t>
                      </a:r>
                      <a:endParaRPr lang="es-MX" sz="3200">
                        <a:effectLst/>
                      </a:endParaRPr>
                    </a:p>
                  </a:txBody>
                  <a:tcPr marL="36295" marR="36295" marT="36295" marB="36295"/>
                </a:tc>
                <a:extLst>
                  <a:ext uri="{0D108BD9-81ED-4DB2-BD59-A6C34878D82A}">
                    <a16:rowId xmlns:a16="http://schemas.microsoft.com/office/drawing/2014/main" val="3089705611"/>
                  </a:ext>
                </a:extLst>
              </a:tr>
              <a:tr h="279470">
                <a:tc>
                  <a:txBody>
                    <a:bodyPr/>
                    <a:lstStyle/>
                    <a:p>
                      <a:pPr rtl="0" fontAlgn="t">
                        <a:buNone/>
                      </a:pPr>
                      <a:r>
                        <a:rPr lang="es-CO" sz="1800" b="0" u="none" strike="noStrike">
                          <a:solidFill>
                            <a:srgbClr val="000000"/>
                          </a:solidFill>
                          <a:effectLst/>
                        </a:rPr>
                        <a:t>API Gateway</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Reenvía solicitud</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Si el JWT es válido, reenvía la solicitud a Purchase Service</a:t>
                      </a:r>
                      <a:endParaRPr lang="es-MX" sz="3200">
                        <a:effectLst/>
                      </a:endParaRPr>
                    </a:p>
                  </a:txBody>
                  <a:tcPr marL="36295" marR="36295" marT="36295" marB="36295"/>
                </a:tc>
                <a:extLst>
                  <a:ext uri="{0D108BD9-81ED-4DB2-BD59-A6C34878D82A}">
                    <a16:rowId xmlns:a16="http://schemas.microsoft.com/office/drawing/2014/main" val="476896047"/>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Solicita disponibilidad</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Solicita estado del tiquete a Catalog</a:t>
                      </a:r>
                      <a:endParaRPr lang="es-CO" sz="3200">
                        <a:effectLst/>
                      </a:endParaRPr>
                    </a:p>
                  </a:txBody>
                  <a:tcPr marL="36295" marR="36295" marT="36295" marB="36295"/>
                </a:tc>
                <a:extLst>
                  <a:ext uri="{0D108BD9-81ED-4DB2-BD59-A6C34878D82A}">
                    <a16:rowId xmlns:a16="http://schemas.microsoft.com/office/drawing/2014/main" val="1119083250"/>
                  </a:ext>
                </a:extLst>
              </a:tr>
              <a:tr h="279470">
                <a:tc>
                  <a:txBody>
                    <a:bodyPr/>
                    <a:lstStyle/>
                    <a:p>
                      <a:pPr rtl="0" fontAlgn="t">
                        <a:buNone/>
                      </a:pPr>
                      <a:r>
                        <a:rPr lang="es-CO" sz="1800" b="0" u="none" strike="noStrike">
                          <a:solidFill>
                            <a:srgbClr val="000000"/>
                          </a:solidFill>
                          <a:effectLst/>
                        </a:rPr>
                        <a:t>Catalog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Consulta Redis Cache</a:t>
                      </a:r>
                      <a:endParaRPr lang="es-CO" sz="3200">
                        <a:effectLst/>
                      </a:endParaRPr>
                    </a:p>
                  </a:txBody>
                  <a:tcPr marL="36295" marR="36295" marT="36295" marB="36295"/>
                </a:tc>
                <a:tc>
                  <a:txBody>
                    <a:bodyPr/>
                    <a:lstStyle/>
                    <a:p>
                      <a:pPr rtl="0" fontAlgn="t">
                        <a:buNone/>
                      </a:pPr>
                      <a:r>
                        <a:rPr lang="es-CO" sz="1800" b="0" u="none" strike="noStrike" dirty="0">
                          <a:solidFill>
                            <a:srgbClr val="000000"/>
                          </a:solidFill>
                          <a:effectLst/>
                        </a:rPr>
                        <a:t>Optimiza la consulta de disponibilidad usando cache</a:t>
                      </a:r>
                      <a:endParaRPr lang="es-CO" sz="3200" dirty="0">
                        <a:effectLst/>
                      </a:endParaRPr>
                    </a:p>
                  </a:txBody>
                  <a:tcPr marL="36295" marR="36295" marT="36295" marB="36295"/>
                </a:tc>
                <a:extLst>
                  <a:ext uri="{0D108BD9-81ED-4DB2-BD59-A6C34878D82A}">
                    <a16:rowId xmlns:a16="http://schemas.microsoft.com/office/drawing/2014/main" val="2503886784"/>
                  </a:ext>
                </a:extLst>
              </a:tr>
              <a:tr h="181474">
                <a:tc>
                  <a:txBody>
                    <a:bodyPr/>
                    <a:lstStyle/>
                    <a:p>
                      <a:pPr rtl="0" fontAlgn="t">
                        <a:buNone/>
                      </a:pPr>
                      <a:r>
                        <a:rPr lang="es-CO" sz="1800" b="0" u="none" strike="noStrike">
                          <a:solidFill>
                            <a:srgbClr val="000000"/>
                          </a:solidFill>
                          <a:effectLst/>
                        </a:rPr>
                        <a:t>Catalog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Responde disponibilidad</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Informa si el tiquete está disponible</a:t>
                      </a:r>
                      <a:endParaRPr lang="es-MX" sz="3200">
                        <a:effectLst/>
                      </a:endParaRPr>
                    </a:p>
                  </a:txBody>
                  <a:tcPr marL="36295" marR="36295" marT="36295" marB="36295"/>
                </a:tc>
                <a:extLst>
                  <a:ext uri="{0D108BD9-81ED-4DB2-BD59-A6C34878D82A}">
                    <a16:rowId xmlns:a16="http://schemas.microsoft.com/office/drawing/2014/main" val="2893450542"/>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Bloquea stock</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Evita doble compra</a:t>
                      </a:r>
                      <a:endParaRPr lang="es-CO" sz="3200">
                        <a:effectLst/>
                      </a:endParaRPr>
                    </a:p>
                  </a:txBody>
                  <a:tcPr marL="36295" marR="36295" marT="36295" marB="36295"/>
                </a:tc>
                <a:extLst>
                  <a:ext uri="{0D108BD9-81ED-4DB2-BD59-A6C34878D82A}">
                    <a16:rowId xmlns:a16="http://schemas.microsoft.com/office/drawing/2014/main" val="2016530302"/>
                  </a:ext>
                </a:extLst>
              </a:tr>
              <a:tr h="279470">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Emite evento "CompraIniciada"</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Publica a AWS SNS/SQS para procesamiento asincrónico</a:t>
                      </a:r>
                      <a:endParaRPr lang="es-CO" sz="3200">
                        <a:effectLst/>
                      </a:endParaRPr>
                    </a:p>
                  </a:txBody>
                  <a:tcPr marL="36295" marR="36295" marT="36295" marB="36295"/>
                </a:tc>
                <a:extLst>
                  <a:ext uri="{0D108BD9-81ED-4DB2-BD59-A6C34878D82A}">
                    <a16:rowId xmlns:a16="http://schemas.microsoft.com/office/drawing/2014/main" val="3857258238"/>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Solicita pago</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Llama al Payment Service</a:t>
                      </a:r>
                      <a:endParaRPr lang="es-CO" sz="3200">
                        <a:effectLst/>
                      </a:endParaRPr>
                    </a:p>
                  </a:txBody>
                  <a:tcPr marL="36295" marR="36295" marT="36295" marB="36295"/>
                </a:tc>
                <a:extLst>
                  <a:ext uri="{0D108BD9-81ED-4DB2-BD59-A6C34878D82A}">
                    <a16:rowId xmlns:a16="http://schemas.microsoft.com/office/drawing/2014/main" val="1040857408"/>
                  </a:ext>
                </a:extLst>
              </a:tr>
              <a:tr h="181474">
                <a:tc>
                  <a:txBody>
                    <a:bodyPr/>
                    <a:lstStyle/>
                    <a:p>
                      <a:pPr rtl="0" fontAlgn="t">
                        <a:buNone/>
                      </a:pPr>
                      <a:r>
                        <a:rPr lang="es-CO" sz="1800" b="0" u="none" strike="noStrike">
                          <a:solidFill>
                            <a:srgbClr val="000000"/>
                          </a:solidFill>
                          <a:effectLst/>
                        </a:rPr>
                        <a:t>Payment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Procesa pago con PSP</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Interacción con proveedor de pagos</a:t>
                      </a:r>
                      <a:endParaRPr lang="es-MX" sz="3200">
                        <a:effectLst/>
                      </a:endParaRPr>
                    </a:p>
                  </a:txBody>
                  <a:tcPr marL="36295" marR="36295" marT="36295" marB="36295"/>
                </a:tc>
                <a:extLst>
                  <a:ext uri="{0D108BD9-81ED-4DB2-BD59-A6C34878D82A}">
                    <a16:rowId xmlns:a16="http://schemas.microsoft.com/office/drawing/2014/main" val="1774755493"/>
                  </a:ext>
                </a:extLst>
              </a:tr>
              <a:tr h="181474">
                <a:tc>
                  <a:txBody>
                    <a:bodyPr/>
                    <a:lstStyle/>
                    <a:p>
                      <a:pPr rtl="0" fontAlgn="t">
                        <a:buNone/>
                      </a:pPr>
                      <a:r>
                        <a:rPr lang="es-CO" sz="1800" b="0" u="none" strike="noStrike">
                          <a:solidFill>
                            <a:srgbClr val="000000"/>
                          </a:solidFill>
                          <a:effectLst/>
                        </a:rPr>
                        <a:t>Payment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Responde a Purchase</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Informa si el pago fue exitoso</a:t>
                      </a:r>
                      <a:endParaRPr lang="es-MX" sz="3200">
                        <a:effectLst/>
                      </a:endParaRPr>
                    </a:p>
                  </a:txBody>
                  <a:tcPr marL="36295" marR="36295" marT="36295" marB="36295"/>
                </a:tc>
                <a:extLst>
                  <a:ext uri="{0D108BD9-81ED-4DB2-BD59-A6C34878D82A}">
                    <a16:rowId xmlns:a16="http://schemas.microsoft.com/office/drawing/2014/main" val="593001625"/>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Confirma compra</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Marca el tiquete como vendido</a:t>
                      </a:r>
                      <a:endParaRPr lang="es-MX" sz="3200">
                        <a:effectLst/>
                      </a:endParaRPr>
                    </a:p>
                  </a:txBody>
                  <a:tcPr marL="36295" marR="36295" marT="36295" marB="36295"/>
                </a:tc>
                <a:extLst>
                  <a:ext uri="{0D108BD9-81ED-4DB2-BD59-A6C34878D82A}">
                    <a16:rowId xmlns:a16="http://schemas.microsoft.com/office/drawing/2014/main" val="1454883431"/>
                  </a:ext>
                </a:extLst>
              </a:tr>
              <a:tr h="279470">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Emite evento "CompraCompletada"</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Publica a AWS SNS/SQS para disparar acciones reactivas</a:t>
                      </a:r>
                      <a:endParaRPr lang="es-CO" sz="3200">
                        <a:effectLst/>
                      </a:endParaRPr>
                    </a:p>
                  </a:txBody>
                  <a:tcPr marL="36295" marR="36295" marT="36295" marB="36295"/>
                </a:tc>
                <a:extLst>
                  <a:ext uri="{0D108BD9-81ED-4DB2-BD59-A6C34878D82A}">
                    <a16:rowId xmlns:a16="http://schemas.microsoft.com/office/drawing/2014/main" val="514795504"/>
                  </a:ext>
                </a:extLst>
              </a:tr>
              <a:tr h="279470">
                <a:tc>
                  <a:txBody>
                    <a:bodyPr/>
                    <a:lstStyle/>
                    <a:p>
                      <a:pPr rtl="0" fontAlgn="t">
                        <a:buNone/>
                      </a:pPr>
                      <a:r>
                        <a:rPr lang="es-CO" sz="1800" b="0" u="none" strike="noStrike">
                          <a:solidFill>
                            <a:srgbClr val="000000"/>
                          </a:solidFill>
                          <a:effectLst/>
                        </a:rPr>
                        <a:t>AWS SNS/SQS</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Event dispatcher</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Distribuye eventos a los microservicios reactivos</a:t>
                      </a:r>
                      <a:endParaRPr lang="es-CO" sz="3200">
                        <a:effectLst/>
                      </a:endParaRPr>
                    </a:p>
                  </a:txBody>
                  <a:tcPr marL="36295" marR="36295" marT="36295" marB="36295"/>
                </a:tc>
                <a:extLst>
                  <a:ext uri="{0D108BD9-81ED-4DB2-BD59-A6C34878D82A}">
                    <a16:rowId xmlns:a16="http://schemas.microsoft.com/office/drawing/2014/main" val="3987449714"/>
                  </a:ext>
                </a:extLst>
              </a:tr>
              <a:tr h="279470">
                <a:tc>
                  <a:txBody>
                    <a:bodyPr/>
                    <a:lstStyle/>
                    <a:p>
                      <a:pPr rtl="0" fontAlgn="t">
                        <a:buNone/>
                      </a:pPr>
                      <a:r>
                        <a:rPr lang="es-CO" sz="1800" b="0" u="none" strike="noStrike">
                          <a:solidFill>
                            <a:srgbClr val="000000"/>
                          </a:solidFill>
                          <a:effectLst/>
                        </a:rPr>
                        <a:t>Notification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Notifica usuario</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Informa al cliente que su compra fue exitosa</a:t>
                      </a:r>
                      <a:endParaRPr lang="es-MX" sz="3200">
                        <a:effectLst/>
                      </a:endParaRPr>
                    </a:p>
                  </a:txBody>
                  <a:tcPr marL="36295" marR="36295" marT="36295" marB="36295"/>
                </a:tc>
                <a:extLst>
                  <a:ext uri="{0D108BD9-81ED-4DB2-BD59-A6C34878D82A}">
                    <a16:rowId xmlns:a16="http://schemas.microsoft.com/office/drawing/2014/main" val="3672187752"/>
                  </a:ext>
                </a:extLst>
              </a:tr>
              <a:tr h="279470">
                <a:tc>
                  <a:txBody>
                    <a:bodyPr/>
                    <a:lstStyle/>
                    <a:p>
                      <a:pPr rtl="0" fontAlgn="t">
                        <a:buNone/>
                      </a:pPr>
                      <a:r>
                        <a:rPr lang="es-CO" sz="1800" b="0" u="none" strike="noStrike">
                          <a:solidFill>
                            <a:srgbClr val="000000"/>
                          </a:solidFill>
                          <a:effectLst/>
                        </a:rPr>
                        <a:t>Commission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Calcula comisión</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Asigna la comisión por la venta</a:t>
                      </a:r>
                      <a:endParaRPr lang="es-MX" sz="3200">
                        <a:effectLst/>
                      </a:endParaRPr>
                    </a:p>
                  </a:txBody>
                  <a:tcPr marL="36295" marR="36295" marT="36295" marB="36295"/>
                </a:tc>
                <a:extLst>
                  <a:ext uri="{0D108BD9-81ED-4DB2-BD59-A6C34878D82A}">
                    <a16:rowId xmlns:a16="http://schemas.microsoft.com/office/drawing/2014/main" val="129057030"/>
                  </a:ext>
                </a:extLst>
              </a:tr>
              <a:tr h="279470">
                <a:tc>
                  <a:txBody>
                    <a:bodyPr/>
                    <a:lstStyle/>
                    <a:p>
                      <a:pPr rtl="0" fontAlgn="t">
                        <a:buNone/>
                      </a:pPr>
                      <a:r>
                        <a:rPr lang="es-CO" sz="1800" b="0" u="none" strike="noStrike">
                          <a:solidFill>
                            <a:srgbClr val="000000"/>
                          </a:solidFill>
                          <a:effectLst/>
                        </a:rPr>
                        <a:t>Catalog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Actualiza estado del tiquete</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Marca el tiquete como vendido en el catálogo</a:t>
                      </a:r>
                      <a:endParaRPr lang="es-MX" sz="3200">
                        <a:effectLst/>
                      </a:endParaRPr>
                    </a:p>
                  </a:txBody>
                  <a:tcPr marL="36295" marR="36295" marT="36295" marB="36295"/>
                </a:tc>
                <a:extLst>
                  <a:ext uri="{0D108BD9-81ED-4DB2-BD59-A6C34878D82A}">
                    <a16:rowId xmlns:a16="http://schemas.microsoft.com/office/drawing/2014/main" val="64930329"/>
                  </a:ext>
                </a:extLst>
              </a:tr>
              <a:tr h="279470">
                <a:tc>
                  <a:txBody>
                    <a:bodyPr/>
                    <a:lstStyle/>
                    <a:p>
                      <a:pPr rtl="0" fontAlgn="t">
                        <a:buNone/>
                      </a:pPr>
                      <a:r>
                        <a:rPr lang="es-CO" sz="1800" b="0" u="none" strike="noStrike">
                          <a:solidFill>
                            <a:srgbClr val="000000"/>
                          </a:solidFill>
                          <a:effectLst/>
                        </a:rPr>
                        <a:t>Revendedor</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Recibe notificación</a:t>
                      </a:r>
                      <a:endParaRPr lang="es-CO" sz="3200">
                        <a:effectLst/>
                      </a:endParaRPr>
                    </a:p>
                  </a:txBody>
                  <a:tcPr marL="36295" marR="36295" marT="36295" marB="36295"/>
                </a:tc>
                <a:tc>
                  <a:txBody>
                    <a:bodyPr/>
                    <a:lstStyle/>
                    <a:p>
                      <a:pPr rtl="0" fontAlgn="t">
                        <a:buNone/>
                      </a:pPr>
                      <a:r>
                        <a:rPr lang="es-MX" sz="1800" b="0" u="none" strike="noStrike" dirty="0">
                          <a:solidFill>
                            <a:srgbClr val="000000"/>
                          </a:solidFill>
                          <a:effectLst/>
                        </a:rPr>
                        <a:t>Se le informa que la compra fue completada correctamente</a:t>
                      </a:r>
                      <a:endParaRPr lang="es-MX" sz="3200" dirty="0">
                        <a:effectLst/>
                      </a:endParaRPr>
                    </a:p>
                  </a:txBody>
                  <a:tcPr marL="36295" marR="36295" marT="36295" marB="36295"/>
                </a:tc>
                <a:extLst>
                  <a:ext uri="{0D108BD9-81ED-4DB2-BD59-A6C34878D82A}">
                    <a16:rowId xmlns:a16="http://schemas.microsoft.com/office/drawing/2014/main" val="3330271441"/>
                  </a:ext>
                </a:extLst>
              </a:tr>
            </a:tbl>
          </a:graphicData>
        </a:graphic>
      </p:graphicFrame>
      <p:sp>
        <p:nvSpPr>
          <p:cNvPr id="5" name="Rectangle 1">
            <a:extLst>
              <a:ext uri="{FF2B5EF4-FFF2-40B4-BE49-F238E27FC236}">
                <a16:creationId xmlns:a16="http://schemas.microsoft.com/office/drawing/2014/main" id="{EA8639ED-418F-4645-BC82-14108E1E7B0C}"/>
              </a:ext>
            </a:extLst>
          </p:cNvPr>
          <p:cNvSpPr>
            <a:spLocks noChangeArrowheads="1"/>
          </p:cNvSpPr>
          <p:nvPr/>
        </p:nvSpPr>
        <p:spPr bwMode="auto">
          <a:xfrm>
            <a:off x="28733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84328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68866032-2557-C79D-FBBE-6D83966A983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2016E7A-6FFF-5041-74AA-579B6794C7AF}"/>
              </a:ext>
            </a:extLst>
          </p:cNvPr>
          <p:cNvSpPr/>
          <p:nvPr/>
        </p:nvSpPr>
        <p:spPr>
          <a:xfrm rot="20698248">
            <a:off x="-4527352" y="6941118"/>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F8794AA-21CB-6107-F153-3EFC930B7B8B}"/>
              </a:ext>
            </a:extLst>
          </p:cNvPr>
          <p:cNvSpPr/>
          <p:nvPr/>
        </p:nvSpPr>
        <p:spPr>
          <a:xfrm rot="15679536">
            <a:off x="-3031991" y="-3285973"/>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F30BE5F4-2DD3-CE78-6535-EE54195F4872}"/>
              </a:ext>
            </a:extLst>
          </p:cNvPr>
          <p:cNvSpPr txBox="1"/>
          <p:nvPr/>
        </p:nvSpPr>
        <p:spPr>
          <a:xfrm>
            <a:off x="3035377" y="334186"/>
            <a:ext cx="110490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DESAROLLO</a:t>
            </a:r>
          </a:p>
        </p:txBody>
      </p:sp>
      <p:sp>
        <p:nvSpPr>
          <p:cNvPr id="8" name="TextBox 3">
            <a:extLst>
              <a:ext uri="{FF2B5EF4-FFF2-40B4-BE49-F238E27FC236}">
                <a16:creationId xmlns:a16="http://schemas.microsoft.com/office/drawing/2014/main" id="{6F303AA2-2ACE-51D8-A162-0115D708A00D}"/>
              </a:ext>
            </a:extLst>
          </p:cNvPr>
          <p:cNvSpPr txBox="1"/>
          <p:nvPr/>
        </p:nvSpPr>
        <p:spPr>
          <a:xfrm>
            <a:off x="787478" y="1409700"/>
            <a:ext cx="16890922" cy="2154436"/>
          </a:xfrm>
          <a:prstGeom prst="rect">
            <a:avLst/>
          </a:prstGeom>
        </p:spPr>
        <p:txBody>
          <a:bodyPr wrap="square" lIns="0" tIns="0" rIns="0" bIns="0" rtlCol="0" anchor="t">
            <a:spAutoFit/>
          </a:bodyPr>
          <a:lstStyle/>
          <a:p>
            <a:pPr algn="just"/>
            <a:r>
              <a:rPr lang="es-MX" sz="2000" dirty="0"/>
              <a:t>Este diagrama de componentes describe la arquitectura lógica del sistema Servidor de Tiquetes basado en microservicios, estructurado con una puerta de entrada central (API Gateway) y respaldado por una infraestructura </a:t>
            </a:r>
            <a:r>
              <a:rPr lang="es-MX" sz="2000" dirty="0" err="1"/>
              <a:t>cloud</a:t>
            </a:r>
            <a:r>
              <a:rPr lang="es-MX" sz="2000" dirty="0"/>
              <a:t> en AWS. Los clientes interactúan con la plataforma a través de una aplicación web o móvil que se conecta al API Gateway, el cual maneja la autenticación (JWT), autorización por roles y limitación de tráfico. El Gateway enruta las solicitudes a los diferentes microservicios responsables de funciones clave: Catálogo, Compras, Pagos, Notificaciones, Comisiones, Reportes, Administración y Autenticación. El sistema emplea tácticas de alto rendimiento como cacheo en Redis, mensajería asincrónica con AWS SQS/SNS, monitoreo con </a:t>
            </a:r>
            <a:r>
              <a:rPr lang="es-MX" sz="2000" dirty="0" err="1"/>
              <a:t>CloudWatch</a:t>
            </a:r>
            <a:r>
              <a:rPr lang="es-MX" sz="2000" dirty="0"/>
              <a:t> y </a:t>
            </a:r>
            <a:r>
              <a:rPr lang="es-MX" sz="2000" dirty="0" err="1"/>
              <a:t>Grafana</a:t>
            </a:r>
            <a:r>
              <a:rPr lang="es-MX" sz="2000" dirty="0"/>
              <a:t>, y enrutamiento inteligente con AWS App </a:t>
            </a:r>
            <a:r>
              <a:rPr lang="es-MX" sz="2000" dirty="0" err="1"/>
              <a:t>Mesh</a:t>
            </a:r>
            <a:r>
              <a:rPr lang="es-MX" sz="2000" dirty="0"/>
              <a:t>. Los datos persistentes son gestionados a través de Amazon RDS. Esta estructura desacoplada permite alta escalabilidad, trazabilidad y resiliencia ante fallos.</a:t>
            </a:r>
          </a:p>
        </p:txBody>
      </p:sp>
      <p:pic>
        <p:nvPicPr>
          <p:cNvPr id="2" name="Picture 2">
            <a:extLst>
              <a:ext uri="{FF2B5EF4-FFF2-40B4-BE49-F238E27FC236}">
                <a16:creationId xmlns:a16="http://schemas.microsoft.com/office/drawing/2014/main" id="{04714C22-41BA-5C15-C502-C2551A5D623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9100" y="4118589"/>
            <a:ext cx="17449800" cy="536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A4E37396-6BE0-2AD6-E94B-E1023D5CE5E3}"/>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D7C6AD6B-C568-8E27-FB6F-CF8DF42E0B72}"/>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17480B71-AEC6-20F4-1B55-1500BC68C1F0}"/>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49402EEE-4CD2-4FC9-57A7-84F96D09C6B2}"/>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586FA93A-7F61-1B2D-F7DF-38700410BCC9}"/>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FC97F71F-9A80-51E7-0DF7-C1ACACE7A6A0}"/>
              </a:ext>
            </a:extLst>
          </p:cNvPr>
          <p:cNvGraphicFramePr>
            <a:graphicFrameLocks noGrp="1"/>
          </p:cNvGraphicFramePr>
          <p:nvPr>
            <p:extLst>
              <p:ext uri="{D42A27DB-BD31-4B8C-83A1-F6EECF244321}">
                <p14:modId xmlns:p14="http://schemas.microsoft.com/office/powerpoint/2010/main" val="2849640999"/>
              </p:ext>
            </p:extLst>
          </p:nvPr>
        </p:nvGraphicFramePr>
        <p:xfrm>
          <a:off x="2719388" y="2010974"/>
          <a:ext cx="13130751" cy="6363252"/>
        </p:xfrm>
        <a:graphic>
          <a:graphicData uri="http://schemas.openxmlformats.org/drawingml/2006/table">
            <a:tbl>
              <a:tblPr>
                <a:tableStyleId>{0505E3EF-67EA-436B-97B2-0124C06EBD24}</a:tableStyleId>
              </a:tblPr>
              <a:tblGrid>
                <a:gridCol w="3093302">
                  <a:extLst>
                    <a:ext uri="{9D8B030D-6E8A-4147-A177-3AD203B41FA5}">
                      <a16:colId xmlns:a16="http://schemas.microsoft.com/office/drawing/2014/main" val="416587227"/>
                    </a:ext>
                  </a:extLst>
                </a:gridCol>
                <a:gridCol w="3345816">
                  <a:extLst>
                    <a:ext uri="{9D8B030D-6E8A-4147-A177-3AD203B41FA5}">
                      <a16:colId xmlns:a16="http://schemas.microsoft.com/office/drawing/2014/main" val="2176022503"/>
                    </a:ext>
                  </a:extLst>
                </a:gridCol>
                <a:gridCol w="6691633">
                  <a:extLst>
                    <a:ext uri="{9D8B030D-6E8A-4147-A177-3AD203B41FA5}">
                      <a16:colId xmlns:a16="http://schemas.microsoft.com/office/drawing/2014/main" val="3962410668"/>
                    </a:ext>
                  </a:extLst>
                </a:gridCol>
              </a:tblGrid>
              <a:tr h="197986">
                <a:tc>
                  <a:txBody>
                    <a:bodyPr/>
                    <a:lstStyle/>
                    <a:p>
                      <a:pPr algn="ctr" rtl="0" fontAlgn="t">
                        <a:buNone/>
                      </a:pPr>
                      <a:r>
                        <a:rPr lang="es-CO" sz="1800" b="1" u="none" strike="noStrike" dirty="0">
                          <a:solidFill>
                            <a:srgbClr val="000000"/>
                          </a:solidFill>
                          <a:effectLst/>
                        </a:rPr>
                        <a:t>Actor / Sistema</a:t>
                      </a:r>
                      <a:endParaRPr lang="es-CO" sz="3600" dirty="0">
                        <a:effectLst/>
                      </a:endParaRPr>
                    </a:p>
                  </a:txBody>
                  <a:tcPr marL="39597" marR="39597" marT="39597" marB="39597">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600" dirty="0">
                        <a:effectLst/>
                      </a:endParaRPr>
                    </a:p>
                  </a:txBody>
                  <a:tcPr marL="39597" marR="39597" marT="39597" marB="39597">
                    <a:solidFill>
                      <a:srgbClr val="92D050"/>
                    </a:solidFill>
                  </a:tcPr>
                </a:tc>
                <a:tc>
                  <a:txBody>
                    <a:bodyPr/>
                    <a:lstStyle/>
                    <a:p>
                      <a:pPr algn="ctr" rtl="0" fontAlgn="t">
                        <a:buNone/>
                      </a:pPr>
                      <a:r>
                        <a:rPr lang="es-CO" sz="1800" b="1" u="none" strike="noStrike" dirty="0">
                          <a:solidFill>
                            <a:srgbClr val="000000"/>
                          </a:solidFill>
                          <a:effectLst/>
                        </a:rPr>
                        <a:t>Relación</a:t>
                      </a:r>
                      <a:endParaRPr lang="es-CO" sz="3600" dirty="0">
                        <a:effectLst/>
                      </a:endParaRPr>
                    </a:p>
                  </a:txBody>
                  <a:tcPr marL="39597" marR="39597" marT="39597" marB="39597">
                    <a:solidFill>
                      <a:srgbClr val="92D050"/>
                    </a:solidFill>
                  </a:tcPr>
                </a:tc>
                <a:extLst>
                  <a:ext uri="{0D108BD9-81ED-4DB2-BD59-A6C34878D82A}">
                    <a16:rowId xmlns:a16="http://schemas.microsoft.com/office/drawing/2014/main" val="2205533405"/>
                  </a:ext>
                </a:extLst>
              </a:tr>
              <a:tr h="197986">
                <a:tc>
                  <a:txBody>
                    <a:bodyPr/>
                    <a:lstStyle/>
                    <a:p>
                      <a:pPr algn="ctr" rtl="0" fontAlgn="t">
                        <a:buNone/>
                      </a:pPr>
                      <a:r>
                        <a:rPr lang="es-CO" sz="1800" b="0" u="none" strike="noStrike">
                          <a:solidFill>
                            <a:srgbClr val="000000"/>
                          </a:solidFill>
                          <a:effectLst/>
                        </a:rPr>
                        <a:t>Usuario (cliente)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Web/App</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Inicia solicitudes hacia el sistema</a:t>
                      </a:r>
                      <a:endParaRPr lang="es-MX" sz="3600">
                        <a:effectLst/>
                      </a:endParaRPr>
                    </a:p>
                  </a:txBody>
                  <a:tcPr marL="39597" marR="39597" marT="39597" marB="39597"/>
                </a:tc>
                <a:extLst>
                  <a:ext uri="{0D108BD9-81ED-4DB2-BD59-A6C34878D82A}">
                    <a16:rowId xmlns:a16="http://schemas.microsoft.com/office/drawing/2014/main" val="580249451"/>
                  </a:ext>
                </a:extLst>
              </a:tr>
              <a:tr h="304899">
                <a:tc>
                  <a:txBody>
                    <a:bodyPr/>
                    <a:lstStyle/>
                    <a:p>
                      <a:pPr algn="ctr" rtl="0" fontAlgn="t">
                        <a:buNone/>
                      </a:pPr>
                      <a:r>
                        <a:rPr lang="es-CO" sz="1800" b="0" u="none" strike="noStrike">
                          <a:solidFill>
                            <a:srgbClr val="000000"/>
                          </a:solidFill>
                          <a:effectLst/>
                        </a:rPr>
                        <a:t>Web/App</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Se comunica directamente para consumir funcionalidades</a:t>
                      </a:r>
                      <a:endParaRPr lang="es-CO" sz="3600">
                        <a:effectLst/>
                      </a:endParaRPr>
                    </a:p>
                  </a:txBody>
                  <a:tcPr marL="39597" marR="39597" marT="39597" marB="39597"/>
                </a:tc>
                <a:extLst>
                  <a:ext uri="{0D108BD9-81ED-4DB2-BD59-A6C34878D82A}">
                    <a16:rowId xmlns:a16="http://schemas.microsoft.com/office/drawing/2014/main" val="522471910"/>
                  </a:ext>
                </a:extLst>
              </a:tr>
              <a:tr h="304899">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Auth Middleware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Maneja autenticación JWT y control de acceso por roles</a:t>
                      </a:r>
                      <a:endParaRPr lang="es-MX" sz="3600">
                        <a:effectLst/>
                      </a:endParaRPr>
                    </a:p>
                  </a:txBody>
                  <a:tcPr marL="39597" marR="39597" marT="39597" marB="39597"/>
                </a:tc>
                <a:extLst>
                  <a:ext uri="{0D108BD9-81ED-4DB2-BD59-A6C34878D82A}">
                    <a16:rowId xmlns:a16="http://schemas.microsoft.com/office/drawing/2014/main" val="3057647102"/>
                  </a:ext>
                </a:extLst>
              </a:tr>
              <a:tr h="197986">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Rate Limiter</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Controla el tráfico por usuario o revendedor</a:t>
                      </a:r>
                      <a:endParaRPr lang="es-MX" sz="3600">
                        <a:effectLst/>
                      </a:endParaRPr>
                    </a:p>
                  </a:txBody>
                  <a:tcPr marL="39597" marR="39597" marT="39597" marB="39597"/>
                </a:tc>
                <a:extLst>
                  <a:ext uri="{0D108BD9-81ED-4DB2-BD59-A6C34878D82A}">
                    <a16:rowId xmlns:a16="http://schemas.microsoft.com/office/drawing/2014/main" val="374640946"/>
                  </a:ext>
                </a:extLst>
              </a:tr>
              <a:tr h="304899">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Todos los microservicios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Enruta solicitudes hacia los microservicios específicos</a:t>
                      </a:r>
                      <a:endParaRPr lang="es-MX" sz="3600">
                        <a:effectLst/>
                      </a:endParaRPr>
                    </a:p>
                  </a:txBody>
                  <a:tcPr marL="39597" marR="39597" marT="39597" marB="39597"/>
                </a:tc>
                <a:extLst>
                  <a:ext uri="{0D108BD9-81ED-4DB2-BD59-A6C34878D82A}">
                    <a16:rowId xmlns:a16="http://schemas.microsoft.com/office/drawing/2014/main" val="908087190"/>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Notification Service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Emite notificaciones luego de compra</a:t>
                      </a:r>
                      <a:endParaRPr lang="es-MX" sz="3600">
                        <a:effectLst/>
                      </a:endParaRPr>
                    </a:p>
                  </a:txBody>
                  <a:tcPr marL="39597" marR="39597" marT="39597" marB="39597"/>
                </a:tc>
                <a:extLst>
                  <a:ext uri="{0D108BD9-81ED-4DB2-BD59-A6C34878D82A}">
                    <a16:rowId xmlns:a16="http://schemas.microsoft.com/office/drawing/2014/main" val="1980324530"/>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Commission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Calcula la comisión correspondiente</a:t>
                      </a:r>
                      <a:endParaRPr lang="es-CO" sz="3600">
                        <a:effectLst/>
                      </a:endParaRPr>
                    </a:p>
                  </a:txBody>
                  <a:tcPr marL="39597" marR="39597" marT="39597" marB="39597"/>
                </a:tc>
                <a:extLst>
                  <a:ext uri="{0D108BD9-81ED-4DB2-BD59-A6C34878D82A}">
                    <a16:rowId xmlns:a16="http://schemas.microsoft.com/office/drawing/2014/main" val="1158025557"/>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Payment Service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Gestiona el proceso de pago</a:t>
                      </a:r>
                      <a:endParaRPr lang="es-MX" sz="3600">
                        <a:effectLst/>
                      </a:endParaRPr>
                    </a:p>
                  </a:txBody>
                  <a:tcPr marL="39597" marR="39597" marT="39597" marB="39597"/>
                </a:tc>
                <a:extLst>
                  <a:ext uri="{0D108BD9-81ED-4DB2-BD59-A6C34878D82A}">
                    <a16:rowId xmlns:a16="http://schemas.microsoft.com/office/drawing/2014/main" val="3879968783"/>
                  </a:ext>
                </a:extLst>
              </a:tr>
              <a:tr h="304899">
                <a:tc>
                  <a:txBody>
                    <a:bodyPr/>
                    <a:lstStyle/>
                    <a:p>
                      <a:pPr algn="ctr" rtl="0" fontAlgn="t">
                        <a:buNone/>
                      </a:pPr>
                      <a:r>
                        <a:rPr lang="es-CO" sz="1800" b="0" u="none" strike="noStrike">
                          <a:solidFill>
                            <a:srgbClr val="000000"/>
                          </a:solidFill>
                          <a:effectLst/>
                        </a:rPr>
                        <a:t>Payment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Administrative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Informa eventos críticos o de fraude</a:t>
                      </a:r>
                      <a:endParaRPr lang="es-CO" sz="3600">
                        <a:effectLst/>
                      </a:endParaRPr>
                    </a:p>
                  </a:txBody>
                  <a:tcPr marL="39597" marR="39597" marT="39597" marB="39597"/>
                </a:tc>
                <a:extLst>
                  <a:ext uri="{0D108BD9-81ED-4DB2-BD59-A6C34878D82A}">
                    <a16:rowId xmlns:a16="http://schemas.microsoft.com/office/drawing/2014/main" val="3451204962"/>
                  </a:ext>
                </a:extLst>
              </a:tr>
              <a:tr h="304899">
                <a:tc>
                  <a:txBody>
                    <a:bodyPr/>
                    <a:lstStyle/>
                    <a:p>
                      <a:pPr algn="ctr" rtl="0" fontAlgn="t">
                        <a:buNone/>
                      </a:pPr>
                      <a:r>
                        <a:rPr lang="es-CO" sz="1800" b="0" u="none" strike="noStrike">
                          <a:solidFill>
                            <a:srgbClr val="000000"/>
                          </a:solidFill>
                          <a:effectLst/>
                        </a:rPr>
                        <a:t>Catalog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Redis Cache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Usa cacheo para mejorar la consulta de tiquetes</a:t>
                      </a:r>
                      <a:endParaRPr lang="es-MX" sz="3600">
                        <a:effectLst/>
                      </a:endParaRPr>
                    </a:p>
                  </a:txBody>
                  <a:tcPr marL="39597" marR="39597" marT="39597" marB="39597"/>
                </a:tc>
                <a:extLst>
                  <a:ext uri="{0D108BD9-81ED-4DB2-BD59-A6C34878D82A}">
                    <a16:rowId xmlns:a16="http://schemas.microsoft.com/office/drawing/2014/main" val="2863090884"/>
                  </a:ext>
                </a:extLst>
              </a:tr>
              <a:tr h="197986">
                <a:tc>
                  <a:txBody>
                    <a:bodyPr/>
                    <a:lstStyle/>
                    <a:p>
                      <a:pPr algn="ctr" rtl="0" fontAlgn="t">
                        <a:buNone/>
                      </a:pPr>
                      <a:r>
                        <a:rPr lang="es-CO" sz="1800" b="0" u="none" strike="noStrike">
                          <a:solidFill>
                            <a:srgbClr val="000000"/>
                          </a:solidFill>
                          <a:effectLst/>
                        </a:rPr>
                        <a:t>Catalog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Amazon RDS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Lee y escribe datos persistentes</a:t>
                      </a:r>
                      <a:endParaRPr lang="es-MX" sz="3600">
                        <a:effectLst/>
                      </a:endParaRPr>
                    </a:p>
                  </a:txBody>
                  <a:tcPr marL="39597" marR="39597" marT="39597" marB="39597"/>
                </a:tc>
                <a:extLst>
                  <a:ext uri="{0D108BD9-81ED-4DB2-BD59-A6C34878D82A}">
                    <a16:rowId xmlns:a16="http://schemas.microsoft.com/office/drawing/2014/main" val="4156214478"/>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SQS</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Emite eventos de compra asincrónicos</a:t>
                      </a:r>
                      <a:endParaRPr lang="es-CO" sz="3600">
                        <a:effectLst/>
                      </a:endParaRPr>
                    </a:p>
                  </a:txBody>
                  <a:tcPr marL="39597" marR="39597" marT="39597" marB="39597"/>
                </a:tc>
                <a:extLst>
                  <a:ext uri="{0D108BD9-81ED-4DB2-BD59-A6C34878D82A}">
                    <a16:rowId xmlns:a16="http://schemas.microsoft.com/office/drawing/2014/main" val="3460814265"/>
                  </a:ext>
                </a:extLst>
              </a:tr>
              <a:tr h="197986">
                <a:tc>
                  <a:txBody>
                    <a:bodyPr/>
                    <a:lstStyle/>
                    <a:p>
                      <a:pPr algn="ctr" rtl="0" fontAlgn="t">
                        <a:buNone/>
                      </a:pPr>
                      <a:r>
                        <a:rPr lang="es-CO" sz="1800" b="0" u="none" strike="noStrike">
                          <a:solidFill>
                            <a:srgbClr val="000000"/>
                          </a:solidFill>
                          <a:effectLst/>
                        </a:rPr>
                        <a:t>Payment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SQS</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Emite eventos relacionados con pagos</a:t>
                      </a:r>
                      <a:endParaRPr lang="es-CO" sz="3600">
                        <a:effectLst/>
                      </a:endParaRPr>
                    </a:p>
                  </a:txBody>
                  <a:tcPr marL="39597" marR="39597" marT="39597" marB="39597"/>
                </a:tc>
                <a:extLst>
                  <a:ext uri="{0D108BD9-81ED-4DB2-BD59-A6C34878D82A}">
                    <a16:rowId xmlns:a16="http://schemas.microsoft.com/office/drawing/2014/main" val="4097038911"/>
                  </a:ext>
                </a:extLst>
              </a:tr>
              <a:tr h="304899">
                <a:tc>
                  <a:txBody>
                    <a:bodyPr/>
                    <a:lstStyle/>
                    <a:p>
                      <a:pPr algn="ctr" rtl="0" fontAlgn="t">
                        <a:buNone/>
                      </a:pPr>
                      <a:r>
                        <a:rPr lang="es-CO" sz="1800" b="0" u="none" strike="noStrike">
                          <a:solidFill>
                            <a:srgbClr val="000000"/>
                          </a:solidFill>
                          <a:effectLst/>
                        </a:rPr>
                        <a:t>Notification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SNS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Publica notificaciones hacia clientes o sistemas externos</a:t>
                      </a:r>
                      <a:endParaRPr lang="es-MX" sz="3600">
                        <a:effectLst/>
                      </a:endParaRPr>
                    </a:p>
                  </a:txBody>
                  <a:tcPr marL="39597" marR="39597" marT="39597" marB="39597"/>
                </a:tc>
                <a:extLst>
                  <a:ext uri="{0D108BD9-81ED-4DB2-BD59-A6C34878D82A}">
                    <a16:rowId xmlns:a16="http://schemas.microsoft.com/office/drawing/2014/main" val="1512976575"/>
                  </a:ext>
                </a:extLst>
              </a:tr>
              <a:tr h="304899">
                <a:tc>
                  <a:txBody>
                    <a:bodyPr/>
                    <a:lstStyle/>
                    <a:p>
                      <a:pPr algn="ctr" rtl="0" fontAlgn="t">
                        <a:buNone/>
                      </a:pPr>
                      <a:r>
                        <a:rPr lang="es-CO" sz="1800" b="0" u="none" strike="noStrike">
                          <a:solidFill>
                            <a:srgbClr val="000000"/>
                          </a:solidFill>
                          <a:effectLst/>
                        </a:rPr>
                        <a:t>Commission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SQS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Escucha eventos para procesar comisiones</a:t>
                      </a:r>
                      <a:endParaRPr lang="es-MX" sz="3600">
                        <a:effectLst/>
                      </a:endParaRPr>
                    </a:p>
                  </a:txBody>
                  <a:tcPr marL="39597" marR="39597" marT="39597" marB="39597"/>
                </a:tc>
                <a:extLst>
                  <a:ext uri="{0D108BD9-81ED-4DB2-BD59-A6C34878D82A}">
                    <a16:rowId xmlns:a16="http://schemas.microsoft.com/office/drawing/2014/main" val="1481327498"/>
                  </a:ext>
                </a:extLst>
              </a:tr>
              <a:tr h="304899">
                <a:tc>
                  <a:txBody>
                    <a:bodyPr/>
                    <a:lstStyle/>
                    <a:p>
                      <a:pPr algn="ctr" rtl="0" fontAlgn="t">
                        <a:buNone/>
                      </a:pPr>
                      <a:r>
                        <a:rPr lang="es-CO" sz="1800" b="0" u="none" strike="noStrike">
                          <a:solidFill>
                            <a:srgbClr val="000000"/>
                          </a:solidFill>
                          <a:effectLst/>
                        </a:rPr>
                        <a:t>Grafana + CloudWatch</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Microservicios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Monitorea métricas, alertas y registros</a:t>
                      </a:r>
                      <a:endParaRPr lang="es-MX" sz="3600">
                        <a:effectLst/>
                      </a:endParaRPr>
                    </a:p>
                  </a:txBody>
                  <a:tcPr marL="39597" marR="39597" marT="39597" marB="39597"/>
                </a:tc>
                <a:extLst>
                  <a:ext uri="{0D108BD9-81ED-4DB2-BD59-A6C34878D82A}">
                    <a16:rowId xmlns:a16="http://schemas.microsoft.com/office/drawing/2014/main" val="4267494848"/>
                  </a:ext>
                </a:extLst>
              </a:tr>
              <a:tr h="304899">
                <a:tc>
                  <a:txBody>
                    <a:bodyPr/>
                    <a:lstStyle/>
                    <a:p>
                      <a:pPr algn="ctr" rtl="0" fontAlgn="t">
                        <a:buNone/>
                      </a:pPr>
                      <a:r>
                        <a:rPr lang="es-CO" sz="1800" b="0" u="none" strike="noStrike">
                          <a:solidFill>
                            <a:srgbClr val="000000"/>
                          </a:solidFill>
                          <a:effectLst/>
                        </a:rPr>
                        <a:t>AWS App Mesh</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Microservicios</a:t>
                      </a:r>
                      <a:endParaRPr lang="es-CO" sz="3600">
                        <a:effectLst/>
                      </a:endParaRPr>
                    </a:p>
                  </a:txBody>
                  <a:tcPr marL="39597" marR="39597" marT="39597" marB="39597"/>
                </a:tc>
                <a:tc>
                  <a:txBody>
                    <a:bodyPr/>
                    <a:lstStyle/>
                    <a:p>
                      <a:pPr algn="ctr" rtl="0" fontAlgn="t">
                        <a:buNone/>
                      </a:pPr>
                      <a:r>
                        <a:rPr lang="es-MX" sz="1800" b="0" u="none" strike="noStrike" dirty="0">
                          <a:solidFill>
                            <a:srgbClr val="000000"/>
                          </a:solidFill>
                          <a:effectLst/>
                        </a:rPr>
                        <a:t>Orquesta llamadas internas seguras y observables</a:t>
                      </a:r>
                      <a:endParaRPr lang="es-MX" sz="3600" dirty="0">
                        <a:effectLst/>
                      </a:endParaRPr>
                    </a:p>
                  </a:txBody>
                  <a:tcPr marL="39597" marR="39597" marT="39597" marB="39597"/>
                </a:tc>
                <a:extLst>
                  <a:ext uri="{0D108BD9-81ED-4DB2-BD59-A6C34878D82A}">
                    <a16:rowId xmlns:a16="http://schemas.microsoft.com/office/drawing/2014/main" val="1226040567"/>
                  </a:ext>
                </a:extLst>
              </a:tr>
            </a:tbl>
          </a:graphicData>
        </a:graphic>
      </p:graphicFrame>
      <p:sp>
        <p:nvSpPr>
          <p:cNvPr id="5" name="Rectangle 1">
            <a:extLst>
              <a:ext uri="{FF2B5EF4-FFF2-40B4-BE49-F238E27FC236}">
                <a16:creationId xmlns:a16="http://schemas.microsoft.com/office/drawing/2014/main" id="{AA05DE8B-7562-4FF4-EF77-8AA386E0C787}"/>
              </a:ext>
            </a:extLst>
          </p:cNvPr>
          <p:cNvSpPr>
            <a:spLocks noChangeArrowheads="1"/>
          </p:cNvSpPr>
          <p:nvPr/>
        </p:nvSpPr>
        <p:spPr bwMode="auto">
          <a:xfrm>
            <a:off x="271938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11875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32E9E079-68C4-9AEA-E95F-814ABA0F7C52}"/>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9AF2EA7-6F9A-7D73-FAB3-4C9960F7264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BB74439-E7EF-9912-CADF-4B0BE8A6962C}"/>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A32B68-BC53-20A4-0E57-847C1915F3D1}"/>
              </a:ext>
            </a:extLst>
          </p:cNvPr>
          <p:cNvSpPr txBox="1"/>
          <p:nvPr/>
        </p:nvSpPr>
        <p:spPr>
          <a:xfrm>
            <a:off x="990600" y="1082676"/>
            <a:ext cx="436984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a:t>
            </a:r>
          </a:p>
        </p:txBody>
      </p:sp>
      <p:sp>
        <p:nvSpPr>
          <p:cNvPr id="8" name="TextBox 3">
            <a:extLst>
              <a:ext uri="{FF2B5EF4-FFF2-40B4-BE49-F238E27FC236}">
                <a16:creationId xmlns:a16="http://schemas.microsoft.com/office/drawing/2014/main" id="{C1DFC270-07E6-2AD3-B0E1-228290553BF5}"/>
              </a:ext>
            </a:extLst>
          </p:cNvPr>
          <p:cNvSpPr txBox="1"/>
          <p:nvPr/>
        </p:nvSpPr>
        <p:spPr>
          <a:xfrm>
            <a:off x="5715000" y="389334"/>
            <a:ext cx="12200554" cy="2769989"/>
          </a:xfrm>
          <a:prstGeom prst="rect">
            <a:avLst/>
          </a:prstGeom>
        </p:spPr>
        <p:txBody>
          <a:bodyPr wrap="square" lIns="0" tIns="0" rIns="0" bIns="0" rtlCol="0" anchor="t">
            <a:spAutoFit/>
          </a:bodyPr>
          <a:lstStyle/>
          <a:p>
            <a:pPr algn="just"/>
            <a:r>
              <a:rPr lang="es-MX" sz="2000" dirty="0"/>
              <a:t>Este diagrama de secuencia representa el flujo completo de una compra de tiquete por parte de un revendedor, asegurando la autenticación segura, la validación de disponibilidad, la prevención de doble compra y la comunicación asincrónica de eventos a otros servicios. Inicia con la autenticación mediante JWT a través del API Gateway y el </a:t>
            </a:r>
            <a:r>
              <a:rPr lang="es-MX" sz="2000" dirty="0" err="1"/>
              <a:t>Auth</a:t>
            </a:r>
            <a:r>
              <a:rPr lang="es-MX" sz="2000" dirty="0"/>
              <a:t> </a:t>
            </a:r>
            <a:r>
              <a:rPr lang="es-MX" sz="2000" dirty="0" err="1"/>
              <a:t>Service</a:t>
            </a:r>
            <a:r>
              <a:rPr lang="es-MX" sz="2000" dirty="0"/>
              <a:t>. Luego, el </a:t>
            </a:r>
            <a:r>
              <a:rPr lang="es-MX" sz="2000" dirty="0" err="1"/>
              <a:t>Purchase</a:t>
            </a:r>
            <a:r>
              <a:rPr lang="es-MX" sz="2000" dirty="0"/>
              <a:t> </a:t>
            </a:r>
            <a:r>
              <a:rPr lang="es-MX" sz="2000" dirty="0" err="1"/>
              <a:t>Service</a:t>
            </a:r>
            <a:r>
              <a:rPr lang="es-MX" sz="2000" dirty="0"/>
              <a:t> verifica la disponibilidad del tiquete en el </a:t>
            </a:r>
            <a:r>
              <a:rPr lang="es-MX" sz="2000" dirty="0" err="1"/>
              <a:t>Catalog</a:t>
            </a:r>
            <a:r>
              <a:rPr lang="es-MX" sz="2000" dirty="0"/>
              <a:t> </a:t>
            </a:r>
            <a:r>
              <a:rPr lang="es-MX" sz="2000" dirty="0" err="1"/>
              <a:t>Service</a:t>
            </a:r>
            <a:r>
              <a:rPr lang="es-MX" sz="2000" dirty="0"/>
              <a:t>, que a su vez consulta Redis como caché. Si el tiquete está disponible, se bloquea temporalmente el stock y se emite un evento de "</a:t>
            </a:r>
            <a:r>
              <a:rPr lang="es-MX" sz="2000" dirty="0" err="1"/>
              <a:t>CompraIniciada</a:t>
            </a:r>
            <a:r>
              <a:rPr lang="es-MX" sz="2000" dirty="0"/>
              <a:t>". Posteriormente, el </a:t>
            </a:r>
            <a:r>
              <a:rPr lang="es-MX" sz="2000" dirty="0" err="1"/>
              <a:t>Payment</a:t>
            </a:r>
            <a:r>
              <a:rPr lang="es-MX" sz="2000" dirty="0"/>
              <a:t> </a:t>
            </a:r>
            <a:r>
              <a:rPr lang="es-MX" sz="2000" dirty="0" err="1"/>
              <a:t>Service</a:t>
            </a:r>
            <a:r>
              <a:rPr lang="es-MX" sz="2000" dirty="0"/>
              <a:t> procesa el pago y, si es exitoso, se confirma la compra y se emite un evento "</a:t>
            </a:r>
            <a:r>
              <a:rPr lang="es-MX" sz="2000" dirty="0" err="1"/>
              <a:t>CompraCompletada</a:t>
            </a:r>
            <a:r>
              <a:rPr lang="es-MX" sz="2000" dirty="0"/>
              <a:t>". Este evento es consumido por los servicios </a:t>
            </a:r>
            <a:r>
              <a:rPr lang="es-MX" sz="2000" dirty="0" err="1"/>
              <a:t>Notification</a:t>
            </a:r>
            <a:r>
              <a:rPr lang="es-MX" sz="2000" dirty="0"/>
              <a:t>, </a:t>
            </a:r>
            <a:r>
              <a:rPr lang="es-MX" sz="2000" dirty="0" err="1"/>
              <a:t>Commission</a:t>
            </a:r>
            <a:r>
              <a:rPr lang="es-MX" sz="2000" dirty="0"/>
              <a:t> y </a:t>
            </a:r>
            <a:r>
              <a:rPr lang="es-MX" sz="2000" dirty="0" err="1"/>
              <a:t>Catalog</a:t>
            </a:r>
            <a:r>
              <a:rPr lang="es-MX" sz="2000" dirty="0"/>
              <a:t>, que respectivamente notifican al usuario, calculan la comisión y actualizan el estado del tiquete. Finalmente, el revendedor recibe una notificación de éxito.</a:t>
            </a:r>
          </a:p>
        </p:txBody>
      </p:sp>
      <p:pic>
        <p:nvPicPr>
          <p:cNvPr id="5122" name="Picture 2">
            <a:extLst>
              <a:ext uri="{FF2B5EF4-FFF2-40B4-BE49-F238E27FC236}">
                <a16:creationId xmlns:a16="http://schemas.microsoft.com/office/drawing/2014/main" id="{D62F6D73-6E24-C75C-44CF-532116941A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5523" y="3516189"/>
            <a:ext cx="11430000" cy="617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0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A5D86C0-33AD-6618-BAB2-49E6BE636538}"/>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5A0A4122-ED3A-3775-F530-684FEAB74CB5}"/>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917FEFAA-7344-E1A8-45ED-4BD2387417C5}"/>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ED08BE23-7941-52CF-869F-97F3002A6D23}"/>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4BBAC75C-0378-C790-87BE-3C8EBE65879F}"/>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49E4870B-8CF3-2F26-A230-E627440AE976}"/>
              </a:ext>
            </a:extLst>
          </p:cNvPr>
          <p:cNvGraphicFramePr>
            <a:graphicFrameLocks noGrp="1"/>
          </p:cNvGraphicFramePr>
          <p:nvPr>
            <p:extLst>
              <p:ext uri="{D42A27DB-BD31-4B8C-83A1-F6EECF244321}">
                <p14:modId xmlns:p14="http://schemas.microsoft.com/office/powerpoint/2010/main" val="2584232306"/>
              </p:ext>
            </p:extLst>
          </p:nvPr>
        </p:nvGraphicFramePr>
        <p:xfrm>
          <a:off x="2617447" y="2180910"/>
          <a:ext cx="13434105" cy="5925180"/>
        </p:xfrm>
        <a:graphic>
          <a:graphicData uri="http://schemas.openxmlformats.org/drawingml/2006/table">
            <a:tbl>
              <a:tblPr>
                <a:tableStyleId>{0505E3EF-67EA-436B-97B2-0124C06EBD24}</a:tableStyleId>
              </a:tblPr>
              <a:tblGrid>
                <a:gridCol w="2695379">
                  <a:extLst>
                    <a:ext uri="{9D8B030D-6E8A-4147-A177-3AD203B41FA5}">
                      <a16:colId xmlns:a16="http://schemas.microsoft.com/office/drawing/2014/main" val="3696759304"/>
                    </a:ext>
                  </a:extLst>
                </a:gridCol>
                <a:gridCol w="4192809">
                  <a:extLst>
                    <a:ext uri="{9D8B030D-6E8A-4147-A177-3AD203B41FA5}">
                      <a16:colId xmlns:a16="http://schemas.microsoft.com/office/drawing/2014/main" val="511865893"/>
                    </a:ext>
                  </a:extLst>
                </a:gridCol>
                <a:gridCol w="6545917">
                  <a:extLst>
                    <a:ext uri="{9D8B030D-6E8A-4147-A177-3AD203B41FA5}">
                      <a16:colId xmlns:a16="http://schemas.microsoft.com/office/drawing/2014/main" val="890348335"/>
                    </a:ext>
                  </a:extLst>
                </a:gridCol>
              </a:tblGrid>
              <a:tr h="301731">
                <a:tc>
                  <a:txBody>
                    <a:bodyPr/>
                    <a:lstStyle/>
                    <a:p>
                      <a:pPr algn="ctr" rtl="0" fontAlgn="t">
                        <a:buNone/>
                      </a:pPr>
                      <a:r>
                        <a:rPr lang="es-CO" sz="1800" b="1" u="none" strike="noStrike" dirty="0">
                          <a:solidFill>
                            <a:srgbClr val="000000"/>
                          </a:solidFill>
                          <a:effectLst/>
                        </a:rPr>
                        <a:t>Actor</a:t>
                      </a:r>
                      <a:endParaRPr lang="es-CO" sz="3600" dirty="0">
                        <a:effectLst/>
                      </a:endParaRPr>
                    </a:p>
                  </a:txBody>
                  <a:tcPr marL="60346" marR="60346" marT="60346" marB="60346">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600" dirty="0">
                        <a:effectLst/>
                      </a:endParaRPr>
                    </a:p>
                  </a:txBody>
                  <a:tcPr marL="60346" marR="60346" marT="60346" marB="60346">
                    <a:solidFill>
                      <a:srgbClr val="92D050"/>
                    </a:solidFill>
                  </a:tcPr>
                </a:tc>
                <a:tc>
                  <a:txBody>
                    <a:bodyPr/>
                    <a:lstStyle/>
                    <a:p>
                      <a:pPr algn="ctr" rtl="0" fontAlgn="t">
                        <a:buNone/>
                      </a:pPr>
                      <a:r>
                        <a:rPr lang="es-CO" sz="1800" b="1" u="none" strike="noStrike" dirty="0">
                          <a:solidFill>
                            <a:srgbClr val="000000"/>
                          </a:solidFill>
                          <a:effectLst/>
                        </a:rPr>
                        <a:t>Relación</a:t>
                      </a:r>
                      <a:endParaRPr lang="es-CO" sz="3600" dirty="0">
                        <a:effectLst/>
                      </a:endParaRPr>
                    </a:p>
                  </a:txBody>
                  <a:tcPr marL="60346" marR="60346" marT="60346" marB="60346">
                    <a:solidFill>
                      <a:srgbClr val="92D050"/>
                    </a:solidFill>
                  </a:tcPr>
                </a:tc>
                <a:extLst>
                  <a:ext uri="{0D108BD9-81ED-4DB2-BD59-A6C34878D82A}">
                    <a16:rowId xmlns:a16="http://schemas.microsoft.com/office/drawing/2014/main" val="2878217510"/>
                  </a:ext>
                </a:extLst>
              </a:tr>
              <a:tr h="301731">
                <a:tc>
                  <a:txBody>
                    <a:bodyPr/>
                    <a:lstStyle/>
                    <a:p>
                      <a:pPr rtl="0" fontAlgn="t">
                        <a:buNone/>
                      </a:pPr>
                      <a:r>
                        <a:rPr lang="es-CO" sz="1800" b="0" u="none" strike="noStrike" dirty="0">
                          <a:solidFill>
                            <a:srgbClr val="000000"/>
                          </a:solidFill>
                          <a:effectLst/>
                        </a:rPr>
                        <a:t>Revendedor</a:t>
                      </a:r>
                      <a:endParaRPr lang="es-CO" sz="3600" dirty="0">
                        <a:effectLst/>
                      </a:endParaRPr>
                    </a:p>
                  </a:txBody>
                  <a:tcPr marL="60346" marR="60346" marT="60346" marB="60346"/>
                </a:tc>
                <a:tc>
                  <a:txBody>
                    <a:bodyPr/>
                    <a:lstStyle/>
                    <a:p>
                      <a:pPr rtl="0" fontAlgn="t">
                        <a:buNone/>
                      </a:pPr>
                      <a:r>
                        <a:rPr lang="es-CO" sz="1800" b="0" u="none" strike="noStrike">
                          <a:solidFill>
                            <a:srgbClr val="000000"/>
                          </a:solidFill>
                          <a:effectLst/>
                        </a:rPr>
                        <a:t>API Gateway</a:t>
                      </a:r>
                      <a:endParaRPr lang="es-CO" sz="3600">
                        <a:effectLst/>
                      </a:endParaRPr>
                    </a:p>
                  </a:txBody>
                  <a:tcPr marL="60346" marR="60346" marT="60346" marB="60346"/>
                </a:tc>
                <a:tc>
                  <a:txBody>
                    <a:bodyPr/>
                    <a:lstStyle/>
                    <a:p>
                      <a:pPr rtl="0" fontAlgn="t">
                        <a:buNone/>
                      </a:pPr>
                      <a:r>
                        <a:rPr lang="es-MX" sz="1800" b="0" u="none" strike="noStrike">
                          <a:solidFill>
                            <a:srgbClr val="000000"/>
                          </a:solidFill>
                          <a:effectLst/>
                        </a:rPr>
                        <a:t>Envia solicitud de compra con JWT</a:t>
                      </a:r>
                      <a:endParaRPr lang="es-MX" sz="3600">
                        <a:effectLst/>
                      </a:endParaRPr>
                    </a:p>
                  </a:txBody>
                  <a:tcPr marL="60346" marR="60346" marT="60346" marB="60346"/>
                </a:tc>
                <a:extLst>
                  <a:ext uri="{0D108BD9-81ED-4DB2-BD59-A6C34878D82A}">
                    <a16:rowId xmlns:a16="http://schemas.microsoft.com/office/drawing/2014/main" val="3535170023"/>
                  </a:ext>
                </a:extLst>
              </a:tr>
              <a:tr h="301731">
                <a:tc>
                  <a:txBody>
                    <a:bodyPr/>
                    <a:lstStyle/>
                    <a:p>
                      <a:pPr rtl="0" fontAlgn="t">
                        <a:buNone/>
                      </a:pPr>
                      <a:r>
                        <a:rPr lang="es-CO" sz="1800" b="0" u="none" strike="noStrike">
                          <a:solidFill>
                            <a:srgbClr val="000000"/>
                          </a:solidFill>
                          <a:effectLst/>
                        </a:rPr>
                        <a:t>API Gateway</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Auth Service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Verifica autenticidad del JWT</a:t>
                      </a:r>
                      <a:endParaRPr lang="es-CO" sz="3600">
                        <a:effectLst/>
                      </a:endParaRPr>
                    </a:p>
                  </a:txBody>
                  <a:tcPr marL="60346" marR="60346" marT="60346" marB="60346"/>
                </a:tc>
                <a:extLst>
                  <a:ext uri="{0D108BD9-81ED-4DB2-BD59-A6C34878D82A}">
                    <a16:rowId xmlns:a16="http://schemas.microsoft.com/office/drawing/2014/main" val="2543565012"/>
                  </a:ext>
                </a:extLst>
              </a:tr>
              <a:tr h="301731">
                <a:tc>
                  <a:txBody>
                    <a:bodyPr/>
                    <a:lstStyle/>
                    <a:p>
                      <a:pPr rtl="0" fontAlgn="t">
                        <a:buNone/>
                      </a:pPr>
                      <a:r>
                        <a:rPr lang="es-CO" sz="1800" b="0" u="none" strike="noStrike">
                          <a:solidFill>
                            <a:srgbClr val="000000"/>
                          </a:solidFill>
                          <a:effectLst/>
                        </a:rPr>
                        <a:t>API Gateway</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Purchase Service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Reenvía solicitud autenticada</a:t>
                      </a:r>
                      <a:endParaRPr lang="es-CO" sz="3600">
                        <a:effectLst/>
                      </a:endParaRPr>
                    </a:p>
                  </a:txBody>
                  <a:tcPr marL="60346" marR="60346" marT="60346" marB="60346"/>
                </a:tc>
                <a:extLst>
                  <a:ext uri="{0D108BD9-81ED-4DB2-BD59-A6C34878D82A}">
                    <a16:rowId xmlns:a16="http://schemas.microsoft.com/office/drawing/2014/main" val="1627667668"/>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dirty="0" err="1">
                          <a:solidFill>
                            <a:srgbClr val="000000"/>
                          </a:solidFill>
                          <a:effectLst/>
                        </a:rPr>
                        <a:t>Catalog</a:t>
                      </a:r>
                      <a:r>
                        <a:rPr lang="es-CO" sz="1800" b="0" u="none" strike="noStrike" dirty="0">
                          <a:solidFill>
                            <a:srgbClr val="000000"/>
                          </a:solidFill>
                          <a:effectLst/>
                        </a:rPr>
                        <a:t> </a:t>
                      </a:r>
                      <a:r>
                        <a:rPr lang="es-CO" sz="1800" b="0" u="none" strike="noStrike" dirty="0" err="1">
                          <a:solidFill>
                            <a:srgbClr val="000000"/>
                          </a:solidFill>
                          <a:effectLst/>
                        </a:rPr>
                        <a:t>Service</a:t>
                      </a:r>
                      <a:endParaRPr lang="es-CO" sz="3600" dirty="0">
                        <a:effectLst/>
                      </a:endParaRPr>
                    </a:p>
                  </a:txBody>
                  <a:tcPr marL="60346" marR="60346" marT="60346" marB="60346"/>
                </a:tc>
                <a:tc>
                  <a:txBody>
                    <a:bodyPr/>
                    <a:lstStyle/>
                    <a:p>
                      <a:pPr rtl="0" fontAlgn="t">
                        <a:buNone/>
                      </a:pPr>
                      <a:r>
                        <a:rPr lang="es-CO" sz="1800" b="0" u="none" strike="noStrike">
                          <a:solidFill>
                            <a:srgbClr val="000000"/>
                          </a:solidFill>
                          <a:effectLst/>
                        </a:rPr>
                        <a:t>Consulta disponibilidad del tiquete</a:t>
                      </a:r>
                      <a:endParaRPr lang="es-CO" sz="3600">
                        <a:effectLst/>
                      </a:endParaRPr>
                    </a:p>
                  </a:txBody>
                  <a:tcPr marL="60346" marR="60346" marT="60346" marB="60346"/>
                </a:tc>
                <a:extLst>
                  <a:ext uri="{0D108BD9-81ED-4DB2-BD59-A6C34878D82A}">
                    <a16:rowId xmlns:a16="http://schemas.microsoft.com/office/drawing/2014/main" val="2228802119"/>
                  </a:ext>
                </a:extLst>
              </a:tr>
              <a:tr h="301731">
                <a:tc>
                  <a:txBody>
                    <a:bodyPr/>
                    <a:lstStyle/>
                    <a:p>
                      <a:pPr rtl="0" fontAlgn="t">
                        <a:buNone/>
                      </a:pPr>
                      <a:r>
                        <a:rPr lang="es-CO" sz="1800" b="0" u="none" strike="noStrike">
                          <a:solidFill>
                            <a:srgbClr val="000000"/>
                          </a:solidFill>
                          <a:effectLst/>
                        </a:rPr>
                        <a:t>Catalog</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Redis Cache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Realiza cacheo para disponibilidad</a:t>
                      </a:r>
                      <a:endParaRPr lang="es-CO" sz="3600">
                        <a:effectLst/>
                      </a:endParaRPr>
                    </a:p>
                  </a:txBody>
                  <a:tcPr marL="60346" marR="60346" marT="60346" marB="60346"/>
                </a:tc>
                <a:extLst>
                  <a:ext uri="{0D108BD9-81ED-4DB2-BD59-A6C34878D82A}">
                    <a16:rowId xmlns:a16="http://schemas.microsoft.com/office/drawing/2014/main" val="1388262000"/>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Purchase (interno)</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Verifica y bloquea stock</a:t>
                      </a:r>
                      <a:endParaRPr lang="es-CO" sz="3600" dirty="0">
                        <a:effectLst/>
                      </a:endParaRPr>
                    </a:p>
                  </a:txBody>
                  <a:tcPr marL="60346" marR="60346" marT="60346" marB="60346"/>
                </a:tc>
                <a:extLst>
                  <a:ext uri="{0D108BD9-81ED-4DB2-BD59-A6C34878D82A}">
                    <a16:rowId xmlns:a16="http://schemas.microsoft.com/office/drawing/2014/main" val="4013657186"/>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AWS SNS/SQS (Queue)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Emite evento "</a:t>
                      </a:r>
                      <a:r>
                        <a:rPr lang="es-CO" sz="1800" b="0" u="none" strike="noStrike" dirty="0" err="1">
                          <a:solidFill>
                            <a:srgbClr val="000000"/>
                          </a:solidFill>
                          <a:effectLst/>
                        </a:rPr>
                        <a:t>CompraIniciada</a:t>
                      </a:r>
                      <a:r>
                        <a:rPr lang="es-CO" sz="1800" b="0" u="none" strike="noStrike" dirty="0">
                          <a:solidFill>
                            <a:srgbClr val="000000"/>
                          </a:solidFill>
                          <a:effectLst/>
                        </a:rPr>
                        <a:t>"</a:t>
                      </a:r>
                      <a:endParaRPr lang="es-CO" sz="3600" dirty="0">
                        <a:effectLst/>
                      </a:endParaRPr>
                    </a:p>
                  </a:txBody>
                  <a:tcPr marL="60346" marR="60346" marT="60346" marB="60346"/>
                </a:tc>
                <a:extLst>
                  <a:ext uri="{0D108BD9-81ED-4DB2-BD59-A6C34878D82A}">
                    <a16:rowId xmlns:a16="http://schemas.microsoft.com/office/drawing/2014/main" val="1115058072"/>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Payment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Solicita procesamiento de pago</a:t>
                      </a:r>
                      <a:endParaRPr lang="es-CO" sz="3600" dirty="0">
                        <a:effectLst/>
                      </a:endParaRPr>
                    </a:p>
                  </a:txBody>
                  <a:tcPr marL="60346" marR="60346" marT="60346" marB="60346"/>
                </a:tc>
                <a:extLst>
                  <a:ext uri="{0D108BD9-81ED-4DB2-BD59-A6C34878D82A}">
                    <a16:rowId xmlns:a16="http://schemas.microsoft.com/office/drawing/2014/main" val="1251943343"/>
                  </a:ext>
                </a:extLst>
              </a:tr>
              <a:tr h="301731">
                <a:tc>
                  <a:txBody>
                    <a:bodyPr/>
                    <a:lstStyle/>
                    <a:p>
                      <a:pPr rtl="0" fontAlgn="t">
                        <a:buNone/>
                      </a:pPr>
                      <a:r>
                        <a:rPr lang="es-CO" sz="1800" b="0" u="none" strike="noStrike">
                          <a:solidFill>
                            <a:srgbClr val="000000"/>
                          </a:solidFill>
                          <a:effectLst/>
                        </a:rPr>
                        <a:t>Payment</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Purchase Service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Retorna resultado del pago</a:t>
                      </a:r>
                      <a:endParaRPr lang="es-CO" sz="3600">
                        <a:effectLst/>
                      </a:endParaRPr>
                    </a:p>
                  </a:txBody>
                  <a:tcPr marL="60346" marR="60346" marT="60346" marB="60346"/>
                </a:tc>
                <a:extLst>
                  <a:ext uri="{0D108BD9-81ED-4DB2-BD59-A6C34878D82A}">
                    <a16:rowId xmlns:a16="http://schemas.microsoft.com/office/drawing/2014/main" val="3777761652"/>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AWS SNS/SQS (Queue)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Emite evento "</a:t>
                      </a:r>
                      <a:r>
                        <a:rPr lang="es-CO" sz="1800" b="0" u="none" strike="noStrike" dirty="0" err="1">
                          <a:solidFill>
                            <a:srgbClr val="000000"/>
                          </a:solidFill>
                          <a:effectLst/>
                        </a:rPr>
                        <a:t>CompraCompletada</a:t>
                      </a:r>
                      <a:r>
                        <a:rPr lang="es-CO" sz="1800" b="0" u="none" strike="noStrike" dirty="0">
                          <a:solidFill>
                            <a:srgbClr val="000000"/>
                          </a:solidFill>
                          <a:effectLst/>
                        </a:rPr>
                        <a:t>"</a:t>
                      </a:r>
                      <a:endParaRPr lang="es-CO" sz="3600" dirty="0">
                        <a:effectLst/>
                      </a:endParaRPr>
                    </a:p>
                  </a:txBody>
                  <a:tcPr marL="60346" marR="60346" marT="60346" marB="60346"/>
                </a:tc>
                <a:extLst>
                  <a:ext uri="{0D108BD9-81ED-4DB2-BD59-A6C34878D82A}">
                    <a16:rowId xmlns:a16="http://schemas.microsoft.com/office/drawing/2014/main" val="2185439207"/>
                  </a:ext>
                </a:extLst>
              </a:tr>
              <a:tr h="301731">
                <a:tc>
                  <a:txBody>
                    <a:bodyPr/>
                    <a:lstStyle/>
                    <a:p>
                      <a:pPr rtl="0" fontAlgn="t">
                        <a:buNone/>
                      </a:pPr>
                      <a:r>
                        <a:rPr lang="es-CO" sz="1800" b="0" u="none" strike="noStrike">
                          <a:solidFill>
                            <a:srgbClr val="000000"/>
                          </a:solidFill>
                          <a:effectLst/>
                        </a:rPr>
                        <a:t>SNS/SQS</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Notification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Notifica al usuario final</a:t>
                      </a:r>
                      <a:endParaRPr lang="es-CO" sz="3600" dirty="0">
                        <a:effectLst/>
                      </a:endParaRPr>
                    </a:p>
                  </a:txBody>
                  <a:tcPr marL="60346" marR="60346" marT="60346" marB="60346"/>
                </a:tc>
                <a:extLst>
                  <a:ext uri="{0D108BD9-81ED-4DB2-BD59-A6C34878D82A}">
                    <a16:rowId xmlns:a16="http://schemas.microsoft.com/office/drawing/2014/main" val="265286623"/>
                  </a:ext>
                </a:extLst>
              </a:tr>
              <a:tr h="301731">
                <a:tc>
                  <a:txBody>
                    <a:bodyPr/>
                    <a:lstStyle/>
                    <a:p>
                      <a:pPr rtl="0" fontAlgn="t">
                        <a:buNone/>
                      </a:pPr>
                      <a:r>
                        <a:rPr lang="es-CO" sz="1800" b="0" u="none" strike="noStrike">
                          <a:solidFill>
                            <a:srgbClr val="000000"/>
                          </a:solidFill>
                          <a:effectLst/>
                        </a:rPr>
                        <a:t>SNS/SQS</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Commission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Calcula comisión del revendedor</a:t>
                      </a:r>
                      <a:endParaRPr lang="es-CO" sz="3600" dirty="0">
                        <a:effectLst/>
                      </a:endParaRPr>
                    </a:p>
                  </a:txBody>
                  <a:tcPr marL="60346" marR="60346" marT="60346" marB="60346"/>
                </a:tc>
                <a:extLst>
                  <a:ext uri="{0D108BD9-81ED-4DB2-BD59-A6C34878D82A}">
                    <a16:rowId xmlns:a16="http://schemas.microsoft.com/office/drawing/2014/main" val="2910085622"/>
                  </a:ext>
                </a:extLst>
              </a:tr>
              <a:tr h="301731">
                <a:tc>
                  <a:txBody>
                    <a:bodyPr/>
                    <a:lstStyle/>
                    <a:p>
                      <a:pPr rtl="0" fontAlgn="t">
                        <a:buNone/>
                      </a:pPr>
                      <a:r>
                        <a:rPr lang="es-CO" sz="1800" b="0" u="none" strike="noStrike">
                          <a:solidFill>
                            <a:srgbClr val="000000"/>
                          </a:solidFill>
                          <a:effectLst/>
                        </a:rPr>
                        <a:t>SNS/SQS</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Catalog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Actualiza estado del tiquete</a:t>
                      </a:r>
                      <a:endParaRPr lang="es-CO" sz="3600" dirty="0">
                        <a:effectLst/>
                      </a:endParaRPr>
                    </a:p>
                  </a:txBody>
                  <a:tcPr marL="60346" marR="60346" marT="60346" marB="60346"/>
                </a:tc>
                <a:extLst>
                  <a:ext uri="{0D108BD9-81ED-4DB2-BD59-A6C34878D82A}">
                    <a16:rowId xmlns:a16="http://schemas.microsoft.com/office/drawing/2014/main" val="3308811855"/>
                  </a:ext>
                </a:extLst>
              </a:tr>
              <a:tr h="301731">
                <a:tc>
                  <a:txBody>
                    <a:bodyPr/>
                    <a:lstStyle/>
                    <a:p>
                      <a:pPr rtl="0" fontAlgn="t">
                        <a:buNone/>
                      </a:pPr>
                      <a:r>
                        <a:rPr lang="es-CO" sz="1800" b="0" u="none" strike="noStrike">
                          <a:solidFill>
                            <a:srgbClr val="000000"/>
                          </a:solidFill>
                          <a:effectLst/>
                        </a:rPr>
                        <a:t>Notification</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Revendedor</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Envía notificación de éxito</a:t>
                      </a:r>
                      <a:endParaRPr lang="es-CO" sz="3600" dirty="0">
                        <a:effectLst/>
                      </a:endParaRPr>
                    </a:p>
                  </a:txBody>
                  <a:tcPr marL="60346" marR="60346" marT="60346" marB="60346"/>
                </a:tc>
                <a:extLst>
                  <a:ext uri="{0D108BD9-81ED-4DB2-BD59-A6C34878D82A}">
                    <a16:rowId xmlns:a16="http://schemas.microsoft.com/office/drawing/2014/main" val="4159655736"/>
                  </a:ext>
                </a:extLst>
              </a:tr>
            </a:tbl>
          </a:graphicData>
        </a:graphic>
      </p:graphicFrame>
      <p:sp>
        <p:nvSpPr>
          <p:cNvPr id="5" name="Rectangle 1">
            <a:extLst>
              <a:ext uri="{FF2B5EF4-FFF2-40B4-BE49-F238E27FC236}">
                <a16:creationId xmlns:a16="http://schemas.microsoft.com/office/drawing/2014/main" id="{A99B0189-5346-AFA0-AB81-0B3FA88C867D}"/>
              </a:ext>
            </a:extLst>
          </p:cNvPr>
          <p:cNvSpPr>
            <a:spLocks noChangeArrowheads="1"/>
          </p:cNvSpPr>
          <p:nvPr/>
        </p:nvSpPr>
        <p:spPr bwMode="auto">
          <a:xfrm>
            <a:off x="17303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40320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CAB5C6DC-6DF7-09F2-F68A-04DAACC1D1B7}"/>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2" name="Freeform 2"/>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CONTENIDO</a:t>
            </a:r>
          </a:p>
        </p:txBody>
      </p:sp>
      <p:sp>
        <p:nvSpPr>
          <p:cNvPr id="7" name="TextBox 7"/>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noProof="0" dirty="0">
                <a:solidFill>
                  <a:srgbClr val="152540"/>
                </a:solidFill>
                <a:latin typeface="Glacial Indifference"/>
                <a:ea typeface="Glacial Indifference"/>
                <a:cs typeface="Glacial Indifference"/>
                <a:sym typeface="Glacial Indifference"/>
              </a:rPr>
              <a:t>TABLA DE</a:t>
            </a:r>
          </a:p>
        </p:txBody>
      </p:sp>
      <p:sp>
        <p:nvSpPr>
          <p:cNvPr id="8" name="TextBox 8"/>
          <p:cNvSpPr txBox="1"/>
          <p:nvPr/>
        </p:nvSpPr>
        <p:spPr>
          <a:xfrm>
            <a:off x="3087654" y="4805671"/>
            <a:ext cx="5799806" cy="4252254"/>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Contexto</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Requisitos Funcionales</a:t>
            </a:r>
          </a:p>
          <a:p>
            <a:pPr marL="719906" lvl="1" indent="-359953" algn="l">
              <a:lnSpc>
                <a:spcPts val="4668"/>
              </a:lnSpc>
              <a:buFont typeface="Arial"/>
              <a:buChar char="•"/>
            </a:pPr>
            <a:r>
              <a:rPr lang="es-CO" sz="3334" u="none" strike="noStrike" spc="73" noProof="0" dirty="0">
                <a:solidFill>
                  <a:srgbClr val="152540"/>
                </a:solidFill>
                <a:latin typeface="Glacial Indifference"/>
                <a:ea typeface="Glacial Indifference"/>
                <a:cs typeface="Glacial Indifference"/>
                <a:sym typeface="Glacial Indifference"/>
              </a:rPr>
              <a:t>Requisitos No Funcionales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Atributos De Calidad</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Drivers Arquitectónicos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Modelo 4+1 vistas</a:t>
            </a:r>
            <a:endParaRPr lang="es-CO" sz="3434" u="none" strike="noStrike" spc="75" noProof="0" dirty="0">
              <a:solidFill>
                <a:srgbClr val="152540"/>
              </a:solidFill>
              <a:latin typeface="Glacial Indifference"/>
              <a:ea typeface="Glacial Indifference"/>
              <a:cs typeface="Glacial Indifference"/>
              <a:sym typeface="Glacial Indifference"/>
            </a:endParaRPr>
          </a:p>
          <a:p>
            <a:pPr marL="741495" lvl="1" indent="-370748" algn="l">
              <a:lnSpc>
                <a:spcPts val="4808"/>
              </a:lnSpc>
              <a:buFont typeface="Arial"/>
              <a:buChar char="•"/>
            </a:pP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
        <p:nvSpPr>
          <p:cNvPr id="9" name="TextBox 9"/>
          <p:cNvSpPr txBox="1"/>
          <p:nvPr/>
        </p:nvSpPr>
        <p:spPr>
          <a:xfrm>
            <a:off x="9072998" y="4805671"/>
            <a:ext cx="813952" cy="3649525"/>
          </a:xfrm>
          <a:prstGeom prst="rect">
            <a:avLst/>
          </a:prstGeom>
        </p:spPr>
        <p:txBody>
          <a:bodyPr lIns="0" tIns="0" rIns="0" bIns="0" rtlCol="0" anchor="t">
            <a:spAutoFit/>
          </a:bodyPr>
          <a:lstStyle/>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01</a:t>
            </a:r>
          </a:p>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02</a:t>
            </a:r>
          </a:p>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03</a:t>
            </a:r>
          </a:p>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04</a:t>
            </a:r>
          </a:p>
          <a:p>
            <a:pPr marL="0" lvl="0" indent="0" algn="ctr">
              <a:lnSpc>
                <a:spcPts val="4808"/>
              </a:lnSpc>
              <a:spcBef>
                <a:spcPct val="0"/>
              </a:spcBef>
            </a:pPr>
            <a:r>
              <a:rPr lang="es-CO" sz="3434" b="1" spc="75" noProof="0" dirty="0">
                <a:solidFill>
                  <a:srgbClr val="152540"/>
                </a:solidFill>
                <a:latin typeface="Glacial Indifference Bold"/>
                <a:ea typeface="Glacial Indifference Bold"/>
                <a:cs typeface="Glacial Indifference Bold"/>
                <a:sym typeface="Glacial Indifference Bold"/>
              </a:rPr>
              <a:t>05</a:t>
            </a:r>
          </a:p>
          <a:p>
            <a:pPr marL="0" lvl="0" indent="0" algn="ctr">
              <a:lnSpc>
                <a:spcPts val="4808"/>
              </a:lnSpc>
              <a:spcBef>
                <a:spcPct val="0"/>
              </a:spcBef>
            </a:pPr>
            <a:r>
              <a:rPr lang="es-CO" sz="3434" b="1" spc="75" dirty="0">
                <a:solidFill>
                  <a:srgbClr val="152540"/>
                </a:solidFill>
                <a:latin typeface="Glacial Indifference Bold"/>
                <a:ea typeface="Glacial Indifference Bold"/>
                <a:cs typeface="Glacial Indifference Bold"/>
                <a:sym typeface="Glacial Indifference Bold"/>
              </a:rPr>
              <a:t>06</a:t>
            </a:r>
            <a:endParaRPr lang="es-CO" sz="3434" b="1" spc="75" noProof="0" dirty="0">
              <a:solidFill>
                <a:srgbClr val="152540"/>
              </a:solidFill>
              <a:latin typeface="Glacial Indifference Bold"/>
              <a:ea typeface="Glacial Indifference Bold"/>
              <a:cs typeface="Glacial Indifference Bold"/>
              <a:sym typeface="Glacial Indifference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38228DA-9F0D-7B9E-0E96-FD54E9E698AE}"/>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31CDE4F-259F-C437-F7E3-4082D2C7395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CC49868F-815F-AE16-E110-960CCB169C6B}"/>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02E65133-5F72-8CC6-6AE5-B8B93F59408C}"/>
              </a:ext>
            </a:extLst>
          </p:cNvPr>
          <p:cNvSpPr txBox="1"/>
          <p:nvPr/>
        </p:nvSpPr>
        <p:spPr>
          <a:xfrm>
            <a:off x="5791200" y="613729"/>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a:t>
            </a:r>
            <a:r>
              <a:rPr lang="es-CO" sz="5400" b="1" spc="688" dirty="0">
                <a:solidFill>
                  <a:srgbClr val="152540"/>
                </a:solidFill>
                <a:latin typeface="Glacial Indifference Bold"/>
                <a:ea typeface="Glacial Indifference Bold"/>
                <a:cs typeface="Glacial Indifference Bold"/>
                <a:sym typeface="Glacial Indifference Bold"/>
              </a:rPr>
              <a:t>FÍSICA</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2724CB6-5A1E-C70A-513E-F73F09CA456D}"/>
              </a:ext>
            </a:extLst>
          </p:cNvPr>
          <p:cNvSpPr txBox="1"/>
          <p:nvPr/>
        </p:nvSpPr>
        <p:spPr>
          <a:xfrm>
            <a:off x="685800" y="2338005"/>
            <a:ext cx="6302737" cy="6155531"/>
          </a:xfrm>
          <a:prstGeom prst="rect">
            <a:avLst/>
          </a:prstGeom>
        </p:spPr>
        <p:txBody>
          <a:bodyPr wrap="square" lIns="0" tIns="0" rIns="0" bIns="0" rtlCol="0" anchor="t">
            <a:spAutoFit/>
          </a:bodyPr>
          <a:lstStyle/>
          <a:p>
            <a:pPr algn="just"/>
            <a:r>
              <a:rPr lang="es-MX" sz="2000" dirty="0"/>
              <a:t>Este diagrama representa la vista física del sistema Servidor de Tiquetes desplegado en AWS Cloud, aplicando una arquitectura basada en microservicios con alta disponibilidad, escalabilidad y separación de responsabilidades. Los usuarios acceden al sistema a través de Amazon API Gateway, que canaliza las solicitudes hacia un </a:t>
            </a:r>
            <a:r>
              <a:rPr lang="es-MX" sz="2000" dirty="0" err="1"/>
              <a:t>Elastic</a:t>
            </a:r>
            <a:r>
              <a:rPr lang="es-MX" sz="2000" dirty="0"/>
              <a:t> Load </a:t>
            </a:r>
            <a:r>
              <a:rPr lang="es-MX" sz="2000" dirty="0" err="1"/>
              <a:t>Balancer</a:t>
            </a:r>
            <a:r>
              <a:rPr lang="es-MX" sz="2000" dirty="0"/>
              <a:t>. Este balanceador distribuye el tráfico a los distintos microservicios desplegados en un ECS </a:t>
            </a:r>
            <a:r>
              <a:rPr lang="es-MX" sz="2000" dirty="0" err="1"/>
              <a:t>Cluster</a:t>
            </a:r>
            <a:r>
              <a:rPr lang="es-MX" sz="2000" dirty="0"/>
              <a:t> (con </a:t>
            </a:r>
            <a:r>
              <a:rPr lang="es-MX" sz="2000" dirty="0" err="1"/>
              <a:t>Fargate</a:t>
            </a:r>
            <a:r>
              <a:rPr lang="es-MX" sz="2000" dirty="0"/>
              <a:t> o EC2). Cada servicio tiene una función específica: autenticación (</a:t>
            </a:r>
            <a:r>
              <a:rPr lang="es-MX" sz="2000" dirty="0" err="1"/>
              <a:t>Auth</a:t>
            </a:r>
            <a:r>
              <a:rPr lang="es-MX" sz="2000" dirty="0"/>
              <a:t>), compras (</a:t>
            </a:r>
            <a:r>
              <a:rPr lang="es-MX" sz="2000" dirty="0" err="1"/>
              <a:t>Purchase</a:t>
            </a:r>
            <a:r>
              <a:rPr lang="es-MX" sz="2000" dirty="0"/>
              <a:t>), pagos (</a:t>
            </a:r>
            <a:r>
              <a:rPr lang="es-MX" sz="2000" dirty="0" err="1"/>
              <a:t>Payment</a:t>
            </a:r>
            <a:r>
              <a:rPr lang="es-MX" sz="2000" dirty="0"/>
              <a:t>), notificaciones, comisiones, reportes, administración y catálogo.</a:t>
            </a:r>
          </a:p>
          <a:p>
            <a:pPr algn="just"/>
            <a:r>
              <a:rPr lang="es-MX" sz="2000" dirty="0"/>
              <a:t>La infraestructura incluye Redis (</a:t>
            </a:r>
            <a:r>
              <a:rPr lang="es-MX" sz="2000" dirty="0" err="1"/>
              <a:t>ElasticCache</a:t>
            </a:r>
            <a:r>
              <a:rPr lang="es-MX" sz="2000" dirty="0"/>
              <a:t>) para mejorar el rendimiento en consultas de catálogo, y Amazon RDS para persistencia de datos.</a:t>
            </a:r>
          </a:p>
          <a:p>
            <a:pPr algn="just"/>
            <a:r>
              <a:rPr lang="es-MX" sz="2000" dirty="0"/>
              <a:t>Los eventos se manejan mediante Amazon SNS (para notificaciones), Amazon SQS (para colas de eventos asincrónicos) y todo el sistema es monitoreado con Amazon </a:t>
            </a:r>
            <a:r>
              <a:rPr lang="es-MX" sz="2000" dirty="0" err="1"/>
              <a:t>CloudWatch</a:t>
            </a:r>
            <a:r>
              <a:rPr lang="es-MX" sz="2000" dirty="0"/>
              <a:t>. El control de acceso está gestionado por AWS IAM.</a:t>
            </a:r>
          </a:p>
        </p:txBody>
      </p:sp>
      <p:pic>
        <p:nvPicPr>
          <p:cNvPr id="7170" name="Picture 2">
            <a:extLst>
              <a:ext uri="{FF2B5EF4-FFF2-40B4-BE49-F238E27FC236}">
                <a16:creationId xmlns:a16="http://schemas.microsoft.com/office/drawing/2014/main" id="{CE0218D8-B3FA-36C4-91E7-52B178AF5D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2534" y="2171700"/>
            <a:ext cx="10665242" cy="656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92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BECC60B7-305E-07AF-7DFE-0D0D1F03D71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C99CC48E-A5D6-EF22-2837-50806DE2812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A3F254D2-A053-E316-2A0F-9E5C246A3B9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43DD35ED-2F98-7997-661B-63319405D7F2}"/>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1ED545A4-BF9B-58BB-D07D-F9D4A31E4776}"/>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604F8D3F-4731-B945-5077-8C4BD1354005}"/>
              </a:ext>
            </a:extLst>
          </p:cNvPr>
          <p:cNvGraphicFramePr>
            <a:graphicFrameLocks noGrp="1"/>
          </p:cNvGraphicFramePr>
          <p:nvPr>
            <p:extLst>
              <p:ext uri="{D42A27DB-BD31-4B8C-83A1-F6EECF244321}">
                <p14:modId xmlns:p14="http://schemas.microsoft.com/office/powerpoint/2010/main" val="593137948"/>
              </p:ext>
            </p:extLst>
          </p:nvPr>
        </p:nvGraphicFramePr>
        <p:xfrm>
          <a:off x="2743200" y="2050350"/>
          <a:ext cx="13520315" cy="6882240"/>
        </p:xfrm>
        <a:graphic>
          <a:graphicData uri="http://schemas.openxmlformats.org/drawingml/2006/table">
            <a:tbl>
              <a:tblPr>
                <a:tableStyleId>{0505E3EF-67EA-436B-97B2-0124C06EBD24}</a:tableStyleId>
              </a:tblPr>
              <a:tblGrid>
                <a:gridCol w="3661752">
                  <a:extLst>
                    <a:ext uri="{9D8B030D-6E8A-4147-A177-3AD203B41FA5}">
                      <a16:colId xmlns:a16="http://schemas.microsoft.com/office/drawing/2014/main" val="3422763894"/>
                    </a:ext>
                  </a:extLst>
                </a:gridCol>
                <a:gridCol w="3596751">
                  <a:extLst>
                    <a:ext uri="{9D8B030D-6E8A-4147-A177-3AD203B41FA5}">
                      <a16:colId xmlns:a16="http://schemas.microsoft.com/office/drawing/2014/main" val="1992769361"/>
                    </a:ext>
                  </a:extLst>
                </a:gridCol>
                <a:gridCol w="6261812">
                  <a:extLst>
                    <a:ext uri="{9D8B030D-6E8A-4147-A177-3AD203B41FA5}">
                      <a16:colId xmlns:a16="http://schemas.microsoft.com/office/drawing/2014/main" val="1673615249"/>
                    </a:ext>
                  </a:extLst>
                </a:gridCol>
              </a:tblGrid>
              <a:tr h="174478">
                <a:tc>
                  <a:txBody>
                    <a:bodyPr/>
                    <a:lstStyle/>
                    <a:p>
                      <a:pPr algn="ctr" rtl="0" fontAlgn="t">
                        <a:buNone/>
                      </a:pPr>
                      <a:r>
                        <a:rPr lang="es-CO" sz="1800" b="1" u="none" strike="noStrike" dirty="0">
                          <a:solidFill>
                            <a:srgbClr val="000000"/>
                          </a:solidFill>
                          <a:effectLst/>
                        </a:rPr>
                        <a:t>Componente AWS</a:t>
                      </a:r>
                      <a:endParaRPr lang="es-CO" sz="3200" dirty="0">
                        <a:effectLst/>
                      </a:endParaRPr>
                    </a:p>
                  </a:txBody>
                  <a:tcPr marL="34896" marR="34896" marT="34896" marB="34896">
                    <a:solidFill>
                      <a:srgbClr val="92D050"/>
                    </a:solidFill>
                  </a:tcPr>
                </a:tc>
                <a:tc>
                  <a:txBody>
                    <a:bodyPr/>
                    <a:lstStyle/>
                    <a:p>
                      <a:pPr algn="ctr" rtl="0" fontAlgn="t">
                        <a:buNone/>
                      </a:pPr>
                      <a:r>
                        <a:rPr lang="es-CO" sz="1800" b="1" u="none" strike="noStrike" dirty="0">
                          <a:solidFill>
                            <a:srgbClr val="000000"/>
                          </a:solidFill>
                          <a:effectLst/>
                        </a:rPr>
                        <a:t>Tipo / Servicio</a:t>
                      </a:r>
                      <a:endParaRPr lang="es-CO" sz="3200" dirty="0">
                        <a:effectLst/>
                      </a:endParaRPr>
                    </a:p>
                  </a:txBody>
                  <a:tcPr marL="34896" marR="34896" marT="34896" marB="34896">
                    <a:solidFill>
                      <a:srgbClr val="92D050"/>
                    </a:solidFill>
                  </a:tcPr>
                </a:tc>
                <a:tc>
                  <a:txBody>
                    <a:bodyPr/>
                    <a:lstStyle/>
                    <a:p>
                      <a:pPr algn="ctr" rtl="0" fontAlgn="t">
                        <a:buNone/>
                      </a:pPr>
                      <a:r>
                        <a:rPr lang="es-CO" sz="1800" b="1" u="none" strike="noStrike" dirty="0">
                          <a:solidFill>
                            <a:srgbClr val="000000"/>
                          </a:solidFill>
                          <a:effectLst/>
                        </a:rPr>
                        <a:t>Relación / Función</a:t>
                      </a:r>
                      <a:endParaRPr lang="es-CO" sz="3200" dirty="0">
                        <a:effectLst/>
                      </a:endParaRPr>
                    </a:p>
                  </a:txBody>
                  <a:tcPr marL="34896" marR="34896" marT="34896" marB="34896">
                    <a:solidFill>
                      <a:srgbClr val="92D050"/>
                    </a:solidFill>
                  </a:tcPr>
                </a:tc>
                <a:extLst>
                  <a:ext uri="{0D108BD9-81ED-4DB2-BD59-A6C34878D82A}">
                    <a16:rowId xmlns:a16="http://schemas.microsoft.com/office/drawing/2014/main" val="2151637172"/>
                  </a:ext>
                </a:extLst>
              </a:tr>
              <a:tr h="174478">
                <a:tc>
                  <a:txBody>
                    <a:bodyPr/>
                    <a:lstStyle/>
                    <a:p>
                      <a:pPr algn="ctr" rtl="0" fontAlgn="t">
                        <a:buNone/>
                      </a:pPr>
                      <a:r>
                        <a:rPr lang="es-CO" sz="1800" b="0" u="none" strike="noStrike" dirty="0" err="1">
                          <a:solidFill>
                            <a:srgbClr val="000000"/>
                          </a:solidFill>
                          <a:effectLst/>
                        </a:rPr>
                        <a:t>User</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Actor externo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Inicia la interacción a través de Internet</a:t>
                      </a:r>
                      <a:endParaRPr lang="es-MX" sz="3200">
                        <a:effectLst/>
                      </a:endParaRPr>
                    </a:p>
                  </a:txBody>
                  <a:tcPr marL="34896" marR="34896" marT="34896" marB="34896"/>
                </a:tc>
                <a:extLst>
                  <a:ext uri="{0D108BD9-81ED-4DB2-BD59-A6C34878D82A}">
                    <a16:rowId xmlns:a16="http://schemas.microsoft.com/office/drawing/2014/main" val="4214056416"/>
                  </a:ext>
                </a:extLst>
              </a:tr>
              <a:tr h="174478">
                <a:tc>
                  <a:txBody>
                    <a:bodyPr/>
                    <a:lstStyle/>
                    <a:p>
                      <a:pPr algn="ctr" rtl="0" fontAlgn="t">
                        <a:buNone/>
                      </a:pPr>
                      <a:r>
                        <a:rPr lang="es-CO" sz="1800" b="0" u="none" strike="noStrike" dirty="0">
                          <a:solidFill>
                            <a:srgbClr val="000000"/>
                          </a:solidFill>
                          <a:effectLst/>
                        </a:rPr>
                        <a:t>Internet</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Medio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Conduce el tráfico al API Gateway</a:t>
                      </a:r>
                      <a:endParaRPr lang="es-MX" sz="3200">
                        <a:effectLst/>
                      </a:endParaRPr>
                    </a:p>
                  </a:txBody>
                  <a:tcPr marL="34896" marR="34896" marT="34896" marB="34896"/>
                </a:tc>
                <a:extLst>
                  <a:ext uri="{0D108BD9-81ED-4DB2-BD59-A6C34878D82A}">
                    <a16:rowId xmlns:a16="http://schemas.microsoft.com/office/drawing/2014/main" val="484919826"/>
                  </a:ext>
                </a:extLst>
              </a:tr>
              <a:tr h="174478">
                <a:tc>
                  <a:txBody>
                    <a:bodyPr/>
                    <a:lstStyle/>
                    <a:p>
                      <a:pPr algn="ctr" rtl="0" fontAlgn="t">
                        <a:buNone/>
                      </a:pPr>
                      <a:r>
                        <a:rPr lang="es-CO" sz="1800" b="0" u="none" strike="noStrike">
                          <a:solidFill>
                            <a:srgbClr val="000000"/>
                          </a:solidFill>
                          <a:effectLst/>
                        </a:rPr>
                        <a:t>Amazon API Gateway</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API Management</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Entrada segura para solicitudes REST</a:t>
                      </a:r>
                      <a:endParaRPr lang="es-CO" sz="3200">
                        <a:effectLst/>
                      </a:endParaRPr>
                    </a:p>
                  </a:txBody>
                  <a:tcPr marL="34896" marR="34896" marT="34896" marB="34896"/>
                </a:tc>
                <a:extLst>
                  <a:ext uri="{0D108BD9-81ED-4DB2-BD59-A6C34878D82A}">
                    <a16:rowId xmlns:a16="http://schemas.microsoft.com/office/drawing/2014/main" val="85297860"/>
                  </a:ext>
                </a:extLst>
              </a:tr>
              <a:tr h="268696">
                <a:tc>
                  <a:txBody>
                    <a:bodyPr/>
                    <a:lstStyle/>
                    <a:p>
                      <a:pPr algn="ctr" rtl="0" fontAlgn="t">
                        <a:buNone/>
                      </a:pPr>
                      <a:r>
                        <a:rPr lang="es-CO" sz="1800" b="0" u="none" strike="noStrike" dirty="0" err="1">
                          <a:solidFill>
                            <a:srgbClr val="000000"/>
                          </a:solidFill>
                          <a:effectLst/>
                        </a:rPr>
                        <a:t>Elastic</a:t>
                      </a:r>
                      <a:r>
                        <a:rPr lang="es-CO" sz="1800" b="0" u="none" strike="noStrike" dirty="0">
                          <a:solidFill>
                            <a:srgbClr val="000000"/>
                          </a:solidFill>
                          <a:effectLst/>
                        </a:rPr>
                        <a:t> Load </a:t>
                      </a:r>
                      <a:r>
                        <a:rPr lang="es-CO" sz="1800" b="0" u="none" strike="noStrike" dirty="0" err="1">
                          <a:solidFill>
                            <a:srgbClr val="000000"/>
                          </a:solidFill>
                          <a:effectLst/>
                        </a:rPr>
                        <a:t>Balancing</a:t>
                      </a:r>
                      <a:r>
                        <a:rPr lang="es-CO" sz="1800" b="0" u="none" strike="noStrike" dirty="0">
                          <a:solidFill>
                            <a:srgbClr val="000000"/>
                          </a:solidFill>
                          <a:effectLst/>
                        </a:rPr>
                        <a:t> (ALB)</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Load Balancer</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Distribuye solicitudes entre los microservicios del ECS Cluster</a:t>
                      </a:r>
                      <a:endParaRPr lang="es-MX" sz="3200">
                        <a:effectLst/>
                      </a:endParaRPr>
                    </a:p>
                  </a:txBody>
                  <a:tcPr marL="34896" marR="34896" marT="34896" marB="34896"/>
                </a:tc>
                <a:extLst>
                  <a:ext uri="{0D108BD9-81ED-4DB2-BD59-A6C34878D82A}">
                    <a16:rowId xmlns:a16="http://schemas.microsoft.com/office/drawing/2014/main" val="3187473712"/>
                  </a:ext>
                </a:extLst>
              </a:tr>
              <a:tr h="268696">
                <a:tc>
                  <a:txBody>
                    <a:bodyPr/>
                    <a:lstStyle/>
                    <a:p>
                      <a:pPr algn="ctr" rtl="0" fontAlgn="t">
                        <a:buNone/>
                      </a:pPr>
                      <a:r>
                        <a:rPr lang="es-CO" sz="1800" b="0" u="none" strike="noStrike">
                          <a:solidFill>
                            <a:srgbClr val="000000"/>
                          </a:solidFill>
                          <a:effectLst/>
                        </a:rPr>
                        <a:t>AWS IAM</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Identidad y Seguridad</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Verifica autenticación y permisos del usuario</a:t>
                      </a:r>
                      <a:endParaRPr lang="es-MX" sz="3200">
                        <a:effectLst/>
                      </a:endParaRPr>
                    </a:p>
                  </a:txBody>
                  <a:tcPr marL="34896" marR="34896" marT="34896" marB="34896"/>
                </a:tc>
                <a:extLst>
                  <a:ext uri="{0D108BD9-81ED-4DB2-BD59-A6C34878D82A}">
                    <a16:rowId xmlns:a16="http://schemas.microsoft.com/office/drawing/2014/main" val="4089212630"/>
                  </a:ext>
                </a:extLst>
              </a:tr>
              <a:tr h="268696">
                <a:tc>
                  <a:txBody>
                    <a:bodyPr/>
                    <a:lstStyle/>
                    <a:p>
                      <a:pPr algn="ctr" rtl="0" fontAlgn="t">
                        <a:buNone/>
                      </a:pPr>
                      <a:r>
                        <a:rPr lang="es-CO" sz="1800" b="0" u="none" strike="noStrike">
                          <a:solidFill>
                            <a:srgbClr val="000000"/>
                          </a:solidFill>
                          <a:effectLst/>
                        </a:rPr>
                        <a:t>ECS Cluster</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Contenedor de microservicios</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Alojamiento y ejecución de los servicios</a:t>
                      </a:r>
                      <a:endParaRPr lang="es-MX" sz="3200">
                        <a:effectLst/>
                      </a:endParaRPr>
                    </a:p>
                  </a:txBody>
                  <a:tcPr marL="34896" marR="34896" marT="34896" marB="34896"/>
                </a:tc>
                <a:extLst>
                  <a:ext uri="{0D108BD9-81ED-4DB2-BD59-A6C34878D82A}">
                    <a16:rowId xmlns:a16="http://schemas.microsoft.com/office/drawing/2014/main" val="3392372876"/>
                  </a:ext>
                </a:extLst>
              </a:tr>
              <a:tr h="174478">
                <a:tc>
                  <a:txBody>
                    <a:bodyPr/>
                    <a:lstStyle/>
                    <a:p>
                      <a:pPr algn="ctr" rtl="0" fontAlgn="t">
                        <a:buNone/>
                      </a:pPr>
                      <a:r>
                        <a:rPr lang="es-CO" sz="1800" b="0" u="none" strike="noStrike">
                          <a:solidFill>
                            <a:srgbClr val="000000"/>
                          </a:solidFill>
                          <a:effectLst/>
                        </a:rPr>
                        <a:t>Auth Service</a:t>
                      </a:r>
                      <a:endParaRPr lang="es-CO" sz="3200">
                        <a:effectLst/>
                      </a:endParaRPr>
                    </a:p>
                  </a:txBody>
                  <a:tcPr marL="34896" marR="34896" marT="34896" marB="34896"/>
                </a:tc>
                <a:tc>
                  <a:txBody>
                    <a:bodyPr/>
                    <a:lstStyle/>
                    <a:p>
                      <a:pPr algn="ctr" rtl="0" fontAlgn="t">
                        <a:buNone/>
                      </a:pPr>
                      <a:r>
                        <a:rPr lang="es-CO" sz="1800" b="0" u="none" strike="noStrike" dirty="0">
                          <a:solidFill>
                            <a:srgbClr val="000000"/>
                          </a:solidFill>
                          <a:effectLst/>
                        </a:rPr>
                        <a:t>Microservicio</a:t>
                      </a:r>
                      <a:endParaRPr lang="es-CO" sz="3200" dirty="0">
                        <a:effectLst/>
                      </a:endParaRPr>
                    </a:p>
                  </a:txBody>
                  <a:tcPr marL="34896" marR="34896" marT="34896" marB="34896"/>
                </a:tc>
                <a:tc>
                  <a:txBody>
                    <a:bodyPr/>
                    <a:lstStyle/>
                    <a:p>
                      <a:pPr algn="ctr" rtl="0" fontAlgn="t">
                        <a:buNone/>
                      </a:pPr>
                      <a:r>
                        <a:rPr lang="es-MX" sz="1800" b="0" u="none" strike="noStrike">
                          <a:solidFill>
                            <a:srgbClr val="000000"/>
                          </a:solidFill>
                          <a:effectLst/>
                        </a:rPr>
                        <a:t>Autenticación y autorización con JWT</a:t>
                      </a:r>
                      <a:endParaRPr lang="es-MX" sz="3200">
                        <a:effectLst/>
                      </a:endParaRPr>
                    </a:p>
                  </a:txBody>
                  <a:tcPr marL="34896" marR="34896" marT="34896" marB="34896"/>
                </a:tc>
                <a:extLst>
                  <a:ext uri="{0D108BD9-81ED-4DB2-BD59-A6C34878D82A}">
                    <a16:rowId xmlns:a16="http://schemas.microsoft.com/office/drawing/2014/main" val="507149414"/>
                  </a:ext>
                </a:extLst>
              </a:tr>
              <a:tr h="268696">
                <a:tc>
                  <a:txBody>
                    <a:bodyPr/>
                    <a:lstStyle/>
                    <a:p>
                      <a:pPr algn="ctr" rtl="0" fontAlgn="t">
                        <a:buNone/>
                      </a:pPr>
                      <a:r>
                        <a:rPr lang="es-CO" sz="1800" b="0" u="none" strike="noStrike">
                          <a:solidFill>
                            <a:srgbClr val="000000"/>
                          </a:solidFill>
                          <a:effectLst/>
                        </a:rPr>
                        <a:t>Purchase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Gestión de compras y prevención de doble compra</a:t>
                      </a:r>
                      <a:endParaRPr lang="es-MX" sz="3200">
                        <a:effectLst/>
                      </a:endParaRPr>
                    </a:p>
                  </a:txBody>
                  <a:tcPr marL="34896" marR="34896" marT="34896" marB="34896"/>
                </a:tc>
                <a:extLst>
                  <a:ext uri="{0D108BD9-81ED-4DB2-BD59-A6C34878D82A}">
                    <a16:rowId xmlns:a16="http://schemas.microsoft.com/office/drawing/2014/main" val="756669482"/>
                  </a:ext>
                </a:extLst>
              </a:tr>
              <a:tr h="174478">
                <a:tc>
                  <a:txBody>
                    <a:bodyPr/>
                    <a:lstStyle/>
                    <a:p>
                      <a:pPr algn="ctr" rtl="0" fontAlgn="t">
                        <a:buNone/>
                      </a:pPr>
                      <a:r>
                        <a:rPr lang="es-CO" sz="1800" b="0" u="none" strike="noStrike">
                          <a:solidFill>
                            <a:srgbClr val="000000"/>
                          </a:solidFill>
                          <a:effectLst/>
                        </a:rPr>
                        <a:t>Payment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Procesamiento de pagos</a:t>
                      </a:r>
                      <a:endParaRPr lang="es-CO" sz="3200">
                        <a:effectLst/>
                      </a:endParaRPr>
                    </a:p>
                  </a:txBody>
                  <a:tcPr marL="34896" marR="34896" marT="34896" marB="34896"/>
                </a:tc>
                <a:extLst>
                  <a:ext uri="{0D108BD9-81ED-4DB2-BD59-A6C34878D82A}">
                    <a16:rowId xmlns:a16="http://schemas.microsoft.com/office/drawing/2014/main" val="2780375541"/>
                  </a:ext>
                </a:extLst>
              </a:tr>
              <a:tr h="174478">
                <a:tc>
                  <a:txBody>
                    <a:bodyPr/>
                    <a:lstStyle/>
                    <a:p>
                      <a:pPr algn="ctr" rtl="0" fontAlgn="t">
                        <a:buNone/>
                      </a:pPr>
                      <a:r>
                        <a:rPr lang="es-CO" sz="1800" b="0" u="none" strike="noStrike">
                          <a:solidFill>
                            <a:srgbClr val="000000"/>
                          </a:solidFill>
                          <a:effectLst/>
                        </a:rPr>
                        <a:t>Notification Service</a:t>
                      </a:r>
                      <a:endParaRPr lang="es-CO" sz="3200">
                        <a:effectLst/>
                      </a:endParaRPr>
                    </a:p>
                  </a:txBody>
                  <a:tcPr marL="34896" marR="34896" marT="34896" marB="34896"/>
                </a:tc>
                <a:tc>
                  <a:txBody>
                    <a:bodyPr/>
                    <a:lstStyle/>
                    <a:p>
                      <a:pPr algn="ctr" rtl="0" fontAlgn="t">
                        <a:buNone/>
                      </a:pPr>
                      <a:r>
                        <a:rPr lang="es-CO" sz="1800" b="0" u="none" strike="noStrike" dirty="0">
                          <a:solidFill>
                            <a:srgbClr val="000000"/>
                          </a:solidFill>
                          <a:effectLst/>
                        </a:rPr>
                        <a:t>Microservicio</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Envía notificaciones al usuario</a:t>
                      </a:r>
                      <a:endParaRPr lang="es-CO" sz="3200">
                        <a:effectLst/>
                      </a:endParaRPr>
                    </a:p>
                  </a:txBody>
                  <a:tcPr marL="34896" marR="34896" marT="34896" marB="34896"/>
                </a:tc>
                <a:extLst>
                  <a:ext uri="{0D108BD9-81ED-4DB2-BD59-A6C34878D82A}">
                    <a16:rowId xmlns:a16="http://schemas.microsoft.com/office/drawing/2014/main" val="2797383388"/>
                  </a:ext>
                </a:extLst>
              </a:tr>
              <a:tr h="174478">
                <a:tc>
                  <a:txBody>
                    <a:bodyPr/>
                    <a:lstStyle/>
                    <a:p>
                      <a:pPr algn="ctr" rtl="0" fontAlgn="t">
                        <a:buNone/>
                      </a:pPr>
                      <a:r>
                        <a:rPr lang="es-CO" sz="1800" b="0" u="none" strike="noStrike">
                          <a:solidFill>
                            <a:srgbClr val="000000"/>
                          </a:solidFill>
                          <a:effectLst/>
                        </a:rPr>
                        <a:t>Commission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Calcula y registra comisiones</a:t>
                      </a:r>
                      <a:endParaRPr lang="es-CO" sz="3200">
                        <a:effectLst/>
                      </a:endParaRPr>
                    </a:p>
                  </a:txBody>
                  <a:tcPr marL="34896" marR="34896" marT="34896" marB="34896"/>
                </a:tc>
                <a:extLst>
                  <a:ext uri="{0D108BD9-81ED-4DB2-BD59-A6C34878D82A}">
                    <a16:rowId xmlns:a16="http://schemas.microsoft.com/office/drawing/2014/main" val="3826704099"/>
                  </a:ext>
                </a:extLst>
              </a:tr>
              <a:tr h="174478">
                <a:tc>
                  <a:txBody>
                    <a:bodyPr/>
                    <a:lstStyle/>
                    <a:p>
                      <a:pPr algn="ctr" rtl="0" fontAlgn="t">
                        <a:buNone/>
                      </a:pPr>
                      <a:r>
                        <a:rPr lang="es-CO" sz="1800" b="0" u="none" strike="noStrike">
                          <a:solidFill>
                            <a:srgbClr val="000000"/>
                          </a:solidFill>
                          <a:effectLst/>
                        </a:rPr>
                        <a:t>Reporting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Genera informes operativos y financieros</a:t>
                      </a:r>
                      <a:endParaRPr lang="es-MX" sz="3200" dirty="0">
                        <a:effectLst/>
                      </a:endParaRPr>
                    </a:p>
                  </a:txBody>
                  <a:tcPr marL="34896" marR="34896" marT="34896" marB="34896"/>
                </a:tc>
                <a:extLst>
                  <a:ext uri="{0D108BD9-81ED-4DB2-BD59-A6C34878D82A}">
                    <a16:rowId xmlns:a16="http://schemas.microsoft.com/office/drawing/2014/main" val="1837400659"/>
                  </a:ext>
                </a:extLst>
              </a:tr>
              <a:tr h="268696">
                <a:tc>
                  <a:txBody>
                    <a:bodyPr/>
                    <a:lstStyle/>
                    <a:p>
                      <a:pPr algn="ctr" rtl="0" fontAlgn="t">
                        <a:buNone/>
                      </a:pPr>
                      <a:r>
                        <a:rPr lang="es-CO" sz="1800" b="0" u="none" strike="noStrike">
                          <a:solidFill>
                            <a:srgbClr val="000000"/>
                          </a:solidFill>
                          <a:effectLst/>
                        </a:rPr>
                        <a:t>Catalog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Consulta y actualización de disponibilidad de tiquetes</a:t>
                      </a:r>
                      <a:endParaRPr lang="es-MX" sz="3200">
                        <a:effectLst/>
                      </a:endParaRPr>
                    </a:p>
                  </a:txBody>
                  <a:tcPr marL="34896" marR="34896" marT="34896" marB="34896"/>
                </a:tc>
                <a:extLst>
                  <a:ext uri="{0D108BD9-81ED-4DB2-BD59-A6C34878D82A}">
                    <a16:rowId xmlns:a16="http://schemas.microsoft.com/office/drawing/2014/main" val="3138853282"/>
                  </a:ext>
                </a:extLst>
              </a:tr>
              <a:tr h="268696">
                <a:tc>
                  <a:txBody>
                    <a:bodyPr/>
                    <a:lstStyle/>
                    <a:p>
                      <a:pPr algn="ctr" rtl="0" fontAlgn="t">
                        <a:buNone/>
                      </a:pPr>
                      <a:r>
                        <a:rPr lang="es-CO" sz="1800" b="0" u="none" strike="noStrike">
                          <a:solidFill>
                            <a:srgbClr val="000000"/>
                          </a:solidFill>
                          <a:effectLst/>
                        </a:rPr>
                        <a:t>Administrative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Herramientas para soporte y administración manual</a:t>
                      </a:r>
                      <a:endParaRPr lang="es-MX" sz="3200">
                        <a:effectLst/>
                      </a:endParaRPr>
                    </a:p>
                  </a:txBody>
                  <a:tcPr marL="34896" marR="34896" marT="34896" marB="34896"/>
                </a:tc>
                <a:extLst>
                  <a:ext uri="{0D108BD9-81ED-4DB2-BD59-A6C34878D82A}">
                    <a16:rowId xmlns:a16="http://schemas.microsoft.com/office/drawing/2014/main" val="2276101393"/>
                  </a:ext>
                </a:extLst>
              </a:tr>
              <a:tr h="268696">
                <a:tc>
                  <a:txBody>
                    <a:bodyPr/>
                    <a:lstStyle/>
                    <a:p>
                      <a:pPr algn="ctr" rtl="0" fontAlgn="t">
                        <a:buNone/>
                      </a:pPr>
                      <a:r>
                        <a:rPr lang="es-CO" sz="1800" b="0" u="none" strike="noStrike">
                          <a:solidFill>
                            <a:srgbClr val="000000"/>
                          </a:solidFill>
                          <a:effectLst/>
                        </a:rPr>
                        <a:t>Amazon ElasticCache (Redis)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Caché distribuido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Cacheo de datos de catálogo para mejorar rendimiento</a:t>
                      </a:r>
                      <a:endParaRPr lang="es-MX" sz="3200">
                        <a:effectLst/>
                      </a:endParaRPr>
                    </a:p>
                  </a:txBody>
                  <a:tcPr marL="34896" marR="34896" marT="34896" marB="34896"/>
                </a:tc>
                <a:extLst>
                  <a:ext uri="{0D108BD9-81ED-4DB2-BD59-A6C34878D82A}">
                    <a16:rowId xmlns:a16="http://schemas.microsoft.com/office/drawing/2014/main" val="2839779108"/>
                  </a:ext>
                </a:extLst>
              </a:tr>
              <a:tr h="268696">
                <a:tc>
                  <a:txBody>
                    <a:bodyPr/>
                    <a:lstStyle/>
                    <a:p>
                      <a:pPr algn="ctr" rtl="0" fontAlgn="t">
                        <a:buNone/>
                      </a:pPr>
                      <a:r>
                        <a:rPr lang="es-CO" sz="1800" b="0" u="none" strike="noStrike">
                          <a:solidFill>
                            <a:srgbClr val="000000"/>
                          </a:solidFill>
                          <a:effectLst/>
                        </a:rPr>
                        <a:t>Amazon RDS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Base de datos relacional</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Persistencia estructurada de información crítica</a:t>
                      </a:r>
                      <a:endParaRPr lang="es-MX" sz="3200" dirty="0">
                        <a:effectLst/>
                      </a:endParaRPr>
                    </a:p>
                  </a:txBody>
                  <a:tcPr marL="34896" marR="34896" marT="34896" marB="34896"/>
                </a:tc>
                <a:extLst>
                  <a:ext uri="{0D108BD9-81ED-4DB2-BD59-A6C34878D82A}">
                    <a16:rowId xmlns:a16="http://schemas.microsoft.com/office/drawing/2014/main" val="332349145"/>
                  </a:ext>
                </a:extLst>
              </a:tr>
              <a:tr h="268696">
                <a:tc>
                  <a:txBody>
                    <a:bodyPr/>
                    <a:lstStyle/>
                    <a:p>
                      <a:pPr algn="ctr" rtl="0" fontAlgn="t">
                        <a:buNone/>
                      </a:pPr>
                      <a:r>
                        <a:rPr lang="es-CO" sz="1800" b="0" u="none" strike="noStrike">
                          <a:solidFill>
                            <a:srgbClr val="000000"/>
                          </a:solidFill>
                          <a:effectLst/>
                        </a:rPr>
                        <a:t>Amazon SNS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Servicio de notificaciones</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Emite eventos de notificación en tiempo real</a:t>
                      </a:r>
                      <a:endParaRPr lang="es-MX" sz="3200" dirty="0">
                        <a:effectLst/>
                      </a:endParaRPr>
                    </a:p>
                  </a:txBody>
                  <a:tcPr marL="34896" marR="34896" marT="34896" marB="34896"/>
                </a:tc>
                <a:extLst>
                  <a:ext uri="{0D108BD9-81ED-4DB2-BD59-A6C34878D82A}">
                    <a16:rowId xmlns:a16="http://schemas.microsoft.com/office/drawing/2014/main" val="243571020"/>
                  </a:ext>
                </a:extLst>
              </a:tr>
              <a:tr h="268696">
                <a:tc>
                  <a:txBody>
                    <a:bodyPr/>
                    <a:lstStyle/>
                    <a:p>
                      <a:pPr algn="ctr" rtl="0" fontAlgn="t">
                        <a:buNone/>
                      </a:pPr>
                      <a:r>
                        <a:rPr lang="es-CO" sz="1800" b="0" u="none" strike="noStrike">
                          <a:solidFill>
                            <a:srgbClr val="000000"/>
                          </a:solidFill>
                          <a:effectLst/>
                        </a:rPr>
                        <a:t>Amazon SQS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Servicio de colas asincrónicas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Manejo de eventos desacoplados entre servicios</a:t>
                      </a:r>
                      <a:endParaRPr lang="es-CO" sz="3200">
                        <a:effectLst/>
                      </a:endParaRPr>
                    </a:p>
                  </a:txBody>
                  <a:tcPr marL="34896" marR="34896" marT="34896" marB="34896"/>
                </a:tc>
                <a:extLst>
                  <a:ext uri="{0D108BD9-81ED-4DB2-BD59-A6C34878D82A}">
                    <a16:rowId xmlns:a16="http://schemas.microsoft.com/office/drawing/2014/main" val="3316558173"/>
                  </a:ext>
                </a:extLst>
              </a:tr>
              <a:tr h="268696">
                <a:tc>
                  <a:txBody>
                    <a:bodyPr/>
                    <a:lstStyle/>
                    <a:p>
                      <a:pPr algn="ctr" rtl="0" fontAlgn="t">
                        <a:buNone/>
                      </a:pPr>
                      <a:r>
                        <a:rPr lang="es-CO" sz="1800" b="0" u="none" strike="noStrike">
                          <a:solidFill>
                            <a:srgbClr val="000000"/>
                          </a:solidFill>
                          <a:effectLst/>
                        </a:rPr>
                        <a:t>Amazon CloudWatch</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Monitoreo</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Métricas, logs y alertas para </a:t>
                      </a:r>
                      <a:r>
                        <a:rPr lang="es-MX" sz="1800" b="0" u="none" strike="noStrike" dirty="0" err="1">
                          <a:solidFill>
                            <a:srgbClr val="000000"/>
                          </a:solidFill>
                          <a:effectLst/>
                        </a:rPr>
                        <a:t>observabilidad</a:t>
                      </a:r>
                      <a:r>
                        <a:rPr lang="es-MX" sz="1800" b="0" u="none" strike="noStrike" dirty="0">
                          <a:solidFill>
                            <a:srgbClr val="000000"/>
                          </a:solidFill>
                          <a:effectLst/>
                        </a:rPr>
                        <a:t> del sistema</a:t>
                      </a:r>
                      <a:endParaRPr lang="es-MX" sz="3200" dirty="0">
                        <a:effectLst/>
                      </a:endParaRPr>
                    </a:p>
                  </a:txBody>
                  <a:tcPr marL="34896" marR="34896" marT="34896" marB="34896"/>
                </a:tc>
                <a:extLst>
                  <a:ext uri="{0D108BD9-81ED-4DB2-BD59-A6C34878D82A}">
                    <a16:rowId xmlns:a16="http://schemas.microsoft.com/office/drawing/2014/main" val="3147829941"/>
                  </a:ext>
                </a:extLst>
              </a:tr>
            </a:tbl>
          </a:graphicData>
        </a:graphic>
      </p:graphicFrame>
      <p:sp>
        <p:nvSpPr>
          <p:cNvPr id="5" name="Rectangle 1">
            <a:extLst>
              <a:ext uri="{FF2B5EF4-FFF2-40B4-BE49-F238E27FC236}">
                <a16:creationId xmlns:a16="http://schemas.microsoft.com/office/drawing/2014/main" id="{519AE546-60D4-B3F4-0141-87B97DDC59B8}"/>
              </a:ext>
            </a:extLst>
          </p:cNvPr>
          <p:cNvSpPr>
            <a:spLocks noChangeArrowheads="1"/>
          </p:cNvSpPr>
          <p:nvPr/>
        </p:nvSpPr>
        <p:spPr bwMode="auto">
          <a:xfrm>
            <a:off x="2938463"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22702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7D0947-CDDD-BE41-0D25-557B098A8F7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0D7DFB-F9B2-8B86-DFDD-2DCF410E23C6}"/>
              </a:ext>
            </a:extLst>
          </p:cNvPr>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a:extLst>
              <a:ext uri="{FF2B5EF4-FFF2-40B4-BE49-F238E27FC236}">
                <a16:creationId xmlns:a16="http://schemas.microsoft.com/office/drawing/2014/main" id="{56779A16-EA20-A212-E3C5-F61BD114342D}"/>
              </a:ext>
            </a:extLst>
          </p:cNvPr>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a:extLst>
              <a:ext uri="{FF2B5EF4-FFF2-40B4-BE49-F238E27FC236}">
                <a16:creationId xmlns:a16="http://schemas.microsoft.com/office/drawing/2014/main" id="{DDA0C805-35FE-0B1C-160F-ABD7C60B46D5}"/>
              </a:ext>
            </a:extLst>
          </p:cNvPr>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a:extLst>
              <a:ext uri="{FF2B5EF4-FFF2-40B4-BE49-F238E27FC236}">
                <a16:creationId xmlns:a16="http://schemas.microsoft.com/office/drawing/2014/main" id="{180B0BEB-68AB-2D70-5617-7777048C28D3}"/>
              </a:ext>
            </a:extLst>
          </p:cNvPr>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a:extLst>
              <a:ext uri="{FF2B5EF4-FFF2-40B4-BE49-F238E27FC236}">
                <a16:creationId xmlns:a16="http://schemas.microsoft.com/office/drawing/2014/main" id="{A5F0A482-C57C-DCA0-BCA2-7CA76689EB07}"/>
              </a:ext>
            </a:extLst>
          </p:cNvPr>
          <p:cNvSpPr txBox="1"/>
          <p:nvPr/>
        </p:nvSpPr>
        <p:spPr>
          <a:xfrm>
            <a:off x="4196244" y="4444589"/>
            <a:ext cx="7168025" cy="1397819"/>
          </a:xfrm>
          <a:prstGeom prst="rect">
            <a:avLst/>
          </a:prstGeom>
        </p:spPr>
        <p:txBody>
          <a:bodyPr wrap="square" lIns="0" tIns="0" rIns="0" bIns="0" rtlCol="0" anchor="t">
            <a:spAutoFit/>
          </a:bodyPr>
          <a:lstStyle/>
          <a:p>
            <a:pPr algn="l">
              <a:lnSpc>
                <a:spcPts val="10726"/>
              </a:lnSpc>
            </a:pPr>
            <a:r>
              <a:rPr lang="es-CO" sz="11500" b="1" spc="720" noProof="0" dirty="0">
                <a:solidFill>
                  <a:srgbClr val="152540"/>
                </a:solidFill>
                <a:latin typeface="Glacial Indifference Bold"/>
                <a:ea typeface="Glacial Indifference Bold"/>
                <a:cs typeface="Glacial Indifference Bold"/>
                <a:sym typeface="Glacial Indifference Bold"/>
              </a:rPr>
              <a:t>GRACIAS</a:t>
            </a:r>
          </a:p>
        </p:txBody>
      </p:sp>
    </p:spTree>
    <p:extLst>
      <p:ext uri="{BB962C8B-B14F-4D97-AF65-F5344CB8AC3E}">
        <p14:creationId xmlns:p14="http://schemas.microsoft.com/office/powerpoint/2010/main" val="166386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4810753-5E4F-3689-18EA-587F49580BDA}"/>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3" name="TextBox 3"/>
          <p:cNvSpPr txBox="1"/>
          <p:nvPr/>
        </p:nvSpPr>
        <p:spPr>
          <a:xfrm>
            <a:off x="689955" y="2110059"/>
            <a:ext cx="9071672" cy="7462812"/>
          </a:xfrm>
          <a:prstGeom prst="rect">
            <a:avLst/>
          </a:prstGeom>
        </p:spPr>
        <p:txBody>
          <a:bodyPr wrap="square" lIns="0" tIns="0" rIns="0" bIns="0" rtlCol="0" anchor="t">
            <a:spAutoFit/>
          </a:bodyPr>
          <a:lstStyle/>
          <a:p>
            <a:pPr algn="just" rtl="0">
              <a:buNone/>
            </a:pPr>
            <a:r>
              <a:rPr lang="es-MX" sz="2694" u="none" strike="noStrike" spc="59" noProof="0" dirty="0">
                <a:solidFill>
                  <a:srgbClr val="152540"/>
                </a:solidFill>
                <a:latin typeface="Glacial Indifference"/>
                <a:ea typeface="Glacial Indifference"/>
                <a:cs typeface="Glacial Indifference"/>
                <a:sym typeface="Glacial Indifference"/>
              </a:rPr>
              <a:t>El sistema Servidor de tiquetes surge como una solución intermediaria orientada a facilitar la distribución y venta de tiquetes de eventos a través de revendedores, proporcionando una API robusta, escalable y confiable. Su objetivo principal es ofrecer a los revendedores una plataforma centralizada para consultar la disponibilidad de tiquetes, realizar compras seguras sin riesgo de duplicidad, y recibir notificaciones en tiempo real sobre cambios de estado relevantes. Además, se contempla una interfaz administrativa para gestión interna, un sistema de comisiones por ventas, y una arquitectura capaz de adaptarse a regulaciones legales específicas por país. Esta plataforma busca también reducir la carga técnica de los revendedores al ofrecer opciones de hosting integradas, permitiendo que cada actor del ecosistema se enfoque en maximizar su alcance comercial y operatividad sin preocuparse por los aspectos técnicos de fondo.</a:t>
            </a:r>
            <a:endParaRPr lang="es-CO" sz="2694" u="none" strike="noStrike" spc="59" noProof="0" dirty="0">
              <a:solidFill>
                <a:srgbClr val="152540"/>
              </a:solidFill>
              <a:latin typeface="Glacial Indifference"/>
              <a:ea typeface="Glacial Indifference"/>
              <a:cs typeface="Glacial Indifference"/>
              <a:sym typeface="Glacial Indifference"/>
            </a:endParaRPr>
          </a:p>
        </p:txBody>
      </p:sp>
      <p:sp>
        <p:nvSpPr>
          <p:cNvPr id="4" name="TextBox 4"/>
          <p:cNvSpPr txBox="1"/>
          <p:nvPr/>
        </p:nvSpPr>
        <p:spPr>
          <a:xfrm>
            <a:off x="5956833" y="327601"/>
            <a:ext cx="5781515" cy="1259324"/>
          </a:xfrm>
          <a:prstGeom prst="rect">
            <a:avLst/>
          </a:prstGeom>
        </p:spPr>
        <p:txBody>
          <a:bodyPr lIns="0" tIns="0" rIns="0" bIns="0" rtlCol="0" anchor="t">
            <a:spAutoFit/>
          </a:bodyPr>
          <a:lstStyle/>
          <a:p>
            <a:pPr algn="l">
              <a:lnSpc>
                <a:spcPts val="10258"/>
              </a:lnSpc>
            </a:pPr>
            <a:r>
              <a:rPr lang="es-CO" sz="7327" b="1" spc="688" noProof="0" dirty="0">
                <a:solidFill>
                  <a:srgbClr val="152540"/>
                </a:solidFill>
                <a:latin typeface="Glacial Indifference Bold"/>
                <a:ea typeface="Glacial Indifference Bold"/>
                <a:cs typeface="Glacial Indifference Bold"/>
                <a:sym typeface="Glacial Indifference Bold"/>
              </a:rPr>
              <a:t>CONTEXTO</a:t>
            </a:r>
          </a:p>
        </p:txBody>
      </p:sp>
      <p:sp>
        <p:nvSpPr>
          <p:cNvPr id="5" name="Freeform 5"/>
          <p:cNvSpPr/>
          <p:nvPr/>
        </p:nvSpPr>
        <p:spPr>
          <a:xfrm rot="-2047318">
            <a:off x="-3941200" y="7155783"/>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6" name="Freeform 6"/>
          <p:cNvSpPr/>
          <p:nvPr/>
        </p:nvSpPr>
        <p:spPr>
          <a:xfrm rot="10330417">
            <a:off x="12083509" y="-4554124"/>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p:cNvSpPr/>
          <p:nvPr/>
        </p:nvSpPr>
        <p:spPr>
          <a:xfrm rot="-6501204">
            <a:off x="-7156511" y="-8421330"/>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pic>
        <p:nvPicPr>
          <p:cNvPr id="9" name="Imagen 8" descr="Diagrama&#10;&#10;El contenido generado por IA puede ser incorrecto.">
            <a:extLst>
              <a:ext uri="{FF2B5EF4-FFF2-40B4-BE49-F238E27FC236}">
                <a16:creationId xmlns:a16="http://schemas.microsoft.com/office/drawing/2014/main" id="{E237C534-7B59-486D-6B13-385AD5EBA4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4632" y="2125840"/>
            <a:ext cx="7228001" cy="7228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32555-A1FF-5F95-E3C8-93044A2FD00F}"/>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1B0AA802-A0B3-0942-A4FC-55ABB9918B7E}"/>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3C59B3E9-A6AE-FA73-8717-6149F3A18F14}"/>
              </a:ext>
            </a:extLst>
          </p:cNvPr>
          <p:cNvSpPr txBox="1"/>
          <p:nvPr/>
        </p:nvSpPr>
        <p:spPr>
          <a:xfrm>
            <a:off x="2654799" y="1250855"/>
            <a:ext cx="12978402" cy="1225592"/>
          </a:xfrm>
          <a:prstGeom prst="rect">
            <a:avLst/>
          </a:prstGeom>
        </p:spPr>
        <p:txBody>
          <a:bodyPr wrap="square" lIns="0" tIns="0" rIns="0" bIns="0" rtlCol="0" anchor="t">
            <a:spAutoFit/>
          </a:bodyPr>
          <a:lstStyle/>
          <a:p>
            <a:pPr marL="0" marR="0" lvl="0" indent="0" algn="l"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REQUISITOS FUNCIONALES</a:t>
            </a:r>
          </a:p>
        </p:txBody>
      </p:sp>
      <p:sp>
        <p:nvSpPr>
          <p:cNvPr id="5" name="Freeform 5">
            <a:extLst>
              <a:ext uri="{FF2B5EF4-FFF2-40B4-BE49-F238E27FC236}">
                <a16:creationId xmlns:a16="http://schemas.microsoft.com/office/drawing/2014/main" id="{07841688-CD5B-D7D9-AB92-3480702A183E}"/>
              </a:ext>
            </a:extLst>
          </p:cNvPr>
          <p:cNvSpPr/>
          <p:nvPr/>
        </p:nvSpPr>
        <p:spPr>
          <a:xfrm rot="20682368">
            <a:off x="-2025492" y="7610416"/>
            <a:ext cx="5503332" cy="4762884"/>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1317081F-2FE9-CDD7-1ECC-F14D76C7D4A0}"/>
              </a:ext>
            </a:extLst>
          </p:cNvPr>
          <p:cNvSpPr/>
          <p:nvPr/>
        </p:nvSpPr>
        <p:spPr>
          <a:xfrm rot="11103181">
            <a:off x="13967606" y="-2181860"/>
            <a:ext cx="6956119" cy="6020205"/>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D8696A13-1C45-556E-3F0C-3E7AC5626487}"/>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9" name="Tabla 8">
            <a:extLst>
              <a:ext uri="{FF2B5EF4-FFF2-40B4-BE49-F238E27FC236}">
                <a16:creationId xmlns:a16="http://schemas.microsoft.com/office/drawing/2014/main" id="{4C79182A-041C-A972-C6B4-5463406B2AB6}"/>
              </a:ext>
            </a:extLst>
          </p:cNvPr>
          <p:cNvGraphicFramePr>
            <a:graphicFrameLocks noGrp="1"/>
          </p:cNvGraphicFramePr>
          <p:nvPr>
            <p:extLst>
              <p:ext uri="{D42A27DB-BD31-4B8C-83A1-F6EECF244321}">
                <p14:modId xmlns:p14="http://schemas.microsoft.com/office/powerpoint/2010/main" val="89235388"/>
              </p:ext>
            </p:extLst>
          </p:nvPr>
        </p:nvGraphicFramePr>
        <p:xfrm>
          <a:off x="1728198" y="2980759"/>
          <a:ext cx="14831604" cy="5815872"/>
        </p:xfrm>
        <a:graphic>
          <a:graphicData uri="http://schemas.openxmlformats.org/drawingml/2006/table">
            <a:tbl>
              <a:tblPr firstRow="1" bandRow="1">
                <a:tableStyleId>{0505E3EF-67EA-436B-97B2-0124C06EBD24}</a:tableStyleId>
              </a:tblPr>
              <a:tblGrid>
                <a:gridCol w="2591459">
                  <a:extLst>
                    <a:ext uri="{9D8B030D-6E8A-4147-A177-3AD203B41FA5}">
                      <a16:colId xmlns:a16="http://schemas.microsoft.com/office/drawing/2014/main" val="2397876962"/>
                    </a:ext>
                  </a:extLst>
                </a:gridCol>
                <a:gridCol w="3657600">
                  <a:extLst>
                    <a:ext uri="{9D8B030D-6E8A-4147-A177-3AD203B41FA5}">
                      <a16:colId xmlns:a16="http://schemas.microsoft.com/office/drawing/2014/main" val="3832847364"/>
                    </a:ext>
                  </a:extLst>
                </a:gridCol>
                <a:gridCol w="4874644">
                  <a:extLst>
                    <a:ext uri="{9D8B030D-6E8A-4147-A177-3AD203B41FA5}">
                      <a16:colId xmlns:a16="http://schemas.microsoft.com/office/drawing/2014/main" val="2243068901"/>
                    </a:ext>
                  </a:extLst>
                </a:gridCol>
                <a:gridCol w="3707901">
                  <a:extLst>
                    <a:ext uri="{9D8B030D-6E8A-4147-A177-3AD203B41FA5}">
                      <a16:colId xmlns:a16="http://schemas.microsoft.com/office/drawing/2014/main" val="3382976668"/>
                    </a:ext>
                  </a:extLst>
                </a:gridCol>
              </a:tblGrid>
              <a:tr h="969312">
                <a:tc>
                  <a:txBody>
                    <a:bodyPr/>
                    <a:lstStyle/>
                    <a:p>
                      <a:pPr algn="ctr" rtl="0" fontAlgn="t">
                        <a:buNone/>
                      </a:pPr>
                      <a:r>
                        <a:rPr lang="es-CO" sz="1800" b="1" u="none" strike="noStrike" dirty="0">
                          <a:solidFill>
                            <a:srgbClr val="000000"/>
                          </a:solidFill>
                          <a:effectLst/>
                        </a:rPr>
                        <a:t>ID</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Descripción</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Detalles</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Interesados</a:t>
                      </a:r>
                      <a:endParaRPr lang="es-CO" sz="18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RF-01</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Consulta de tiquetes disponibles</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permitir a los revendedores obtener la lista actualizada de tiquetes disponibles para un evento específico.</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Revendedores, Equipo de desarrollo, Usuarios finales</a:t>
                      </a:r>
                      <a:endParaRPr lang="es-MX" sz="3200">
                        <a:effectLst/>
                      </a:endParaRPr>
                    </a:p>
                  </a:txBody>
                  <a:tcPr marL="63500" marR="63500" marT="63500" marB="63500"/>
                </a:tc>
                <a:extLst>
                  <a:ext uri="{0D108BD9-81ED-4DB2-BD59-A6C34878D82A}">
                    <a16:rowId xmlns:a16="http://schemas.microsoft.com/office/drawing/2014/main" val="378419067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Compra segura de tiquetes</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garantizar que cada tiquete se pueda comprar una sola vez, incluso en escenarios de alta concurrencia.</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Revendedores, Usuarios finales, Equipo de desarrollo, Seguridad</a:t>
                      </a:r>
                      <a:endParaRPr lang="es-MX" sz="3200">
                        <a:effectLst/>
                      </a:endParaRPr>
                    </a:p>
                  </a:txBody>
                  <a:tcPr marL="63500" marR="63500" marT="63500" marB="63500"/>
                </a:tc>
                <a:extLst>
                  <a:ext uri="{0D108BD9-81ED-4DB2-BD59-A6C34878D82A}">
                    <a16:rowId xmlns:a16="http://schemas.microsoft.com/office/drawing/2014/main" val="2831257592"/>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Notificaciones en tiempo real</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enviar notificaciones a los usuarios cuando un tiquete que están observando ha sido comprado por otro.</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Usuarios finales, Revendedores, Equipo de desarrollo</a:t>
                      </a:r>
                      <a:endParaRPr lang="es-MX" sz="3200">
                        <a:effectLst/>
                      </a:endParaRPr>
                    </a:p>
                  </a:txBody>
                  <a:tcPr marL="63500" marR="63500" marT="63500" marB="63500"/>
                </a:tc>
                <a:extLst>
                  <a:ext uri="{0D108BD9-81ED-4DB2-BD59-A6C34878D82A}">
                    <a16:rowId xmlns:a16="http://schemas.microsoft.com/office/drawing/2014/main" val="3293755204"/>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RF-04</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Panel administrativo interno</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incluir una interfaz para que el administrador brinde soporte técnico, gestione eventos y consulte datos del sistema.</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Administradores, Soporte técnico, Equipo de desarrollo</a:t>
                      </a:r>
                      <a:endParaRPr lang="es-CO" sz="3200">
                        <a:effectLst/>
                      </a:endParaRPr>
                    </a:p>
                  </a:txBody>
                  <a:tcPr marL="63500" marR="63500" marT="63500" marB="63500"/>
                </a:tc>
                <a:extLst>
                  <a:ext uri="{0D108BD9-81ED-4DB2-BD59-A6C34878D82A}">
                    <a16:rowId xmlns:a16="http://schemas.microsoft.com/office/drawing/2014/main" val="326801873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RF-05</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Generación de reportes financieros por revendedor</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generar reportes detallados para que cada revendedor vea ingresos, ventas realizadas y comisiones acumuladas.</a:t>
                      </a:r>
                      <a:endParaRPr lang="es-MX" sz="3200">
                        <a:effectLst/>
                      </a:endParaRPr>
                    </a:p>
                  </a:txBody>
                  <a:tcPr marL="63500" marR="63500" marT="63500" marB="63500"/>
                </a:tc>
                <a:tc>
                  <a:txBody>
                    <a:bodyPr/>
                    <a:lstStyle/>
                    <a:p>
                      <a:pPr rtl="0" fontAlgn="t">
                        <a:buNone/>
                      </a:pPr>
                      <a:r>
                        <a:rPr lang="es-CO" sz="1800" b="0" i="0" u="none" strike="noStrike" dirty="0">
                          <a:solidFill>
                            <a:srgbClr val="000000"/>
                          </a:solidFill>
                          <a:effectLst/>
                          <a:latin typeface="Times New Roman" panose="02020603050405020304" pitchFamily="18" charset="0"/>
                        </a:rPr>
                        <a:t>Revendedores, Administradores, Equipo de desarrollo, Soporte técnico</a:t>
                      </a:r>
                      <a:endParaRPr lang="es-CO" sz="3200" dirty="0">
                        <a:effectLst/>
                      </a:endParaRPr>
                    </a:p>
                  </a:txBody>
                  <a:tcPr marL="63500" marR="63500" marT="63500" marB="63500"/>
                </a:tc>
                <a:extLst>
                  <a:ext uri="{0D108BD9-81ED-4DB2-BD59-A6C34878D82A}">
                    <a16:rowId xmlns:a16="http://schemas.microsoft.com/office/drawing/2014/main" val="2556790955"/>
                  </a:ext>
                </a:extLst>
              </a:tr>
            </a:tbl>
          </a:graphicData>
        </a:graphic>
      </p:graphicFrame>
      <p:sp>
        <p:nvSpPr>
          <p:cNvPr id="10" name="Freeform 7">
            <a:extLst>
              <a:ext uri="{FF2B5EF4-FFF2-40B4-BE49-F238E27FC236}">
                <a16:creationId xmlns:a16="http://schemas.microsoft.com/office/drawing/2014/main" id="{1D36BE33-1B32-6219-9B1A-CED8C9138178}"/>
              </a:ext>
            </a:extLst>
          </p:cNvPr>
          <p:cNvSpPr/>
          <p:nvPr/>
        </p:nvSpPr>
        <p:spPr>
          <a:xfrm rot="13568729">
            <a:off x="15838456" y="7501726"/>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977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0C090-0992-FA49-1AC2-59F0A846CC2E}"/>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373D31E-6977-97B5-950A-88A16233CA84}"/>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7DD7AC0D-5380-EA5A-4100-F245638FF3E7}"/>
              </a:ext>
            </a:extLst>
          </p:cNvPr>
          <p:cNvSpPr txBox="1"/>
          <p:nvPr/>
        </p:nvSpPr>
        <p:spPr>
          <a:xfrm>
            <a:off x="1770403" y="1250855"/>
            <a:ext cx="14831604"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REQUISITOS NO FUNCIONALES</a:t>
            </a:r>
          </a:p>
        </p:txBody>
      </p:sp>
      <p:sp>
        <p:nvSpPr>
          <p:cNvPr id="5" name="Freeform 5">
            <a:extLst>
              <a:ext uri="{FF2B5EF4-FFF2-40B4-BE49-F238E27FC236}">
                <a16:creationId xmlns:a16="http://schemas.microsoft.com/office/drawing/2014/main" id="{B7B64F3D-D728-086B-0898-86112E01CA70}"/>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F066F143-42CE-E8BE-8D56-E03EDDC6BC92}"/>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32B03A3E-77B6-6699-E7EA-39C4AFC45E96}"/>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9" name="Tabla 8">
            <a:extLst>
              <a:ext uri="{FF2B5EF4-FFF2-40B4-BE49-F238E27FC236}">
                <a16:creationId xmlns:a16="http://schemas.microsoft.com/office/drawing/2014/main" id="{7966878D-7312-66D0-64EE-82B8A5F78F54}"/>
              </a:ext>
            </a:extLst>
          </p:cNvPr>
          <p:cNvGraphicFramePr>
            <a:graphicFrameLocks noGrp="1"/>
          </p:cNvGraphicFramePr>
          <p:nvPr>
            <p:extLst>
              <p:ext uri="{D42A27DB-BD31-4B8C-83A1-F6EECF244321}">
                <p14:modId xmlns:p14="http://schemas.microsoft.com/office/powerpoint/2010/main" val="3893090595"/>
              </p:ext>
            </p:extLst>
          </p:nvPr>
        </p:nvGraphicFramePr>
        <p:xfrm>
          <a:off x="1702299" y="2980759"/>
          <a:ext cx="14967813" cy="5815872"/>
        </p:xfrm>
        <a:graphic>
          <a:graphicData uri="http://schemas.openxmlformats.org/drawingml/2006/table">
            <a:tbl>
              <a:tblPr firstRow="1" bandRow="1">
                <a:tableStyleId>{0505E3EF-67EA-436B-97B2-0124C06EBD24}</a:tableStyleId>
              </a:tblPr>
              <a:tblGrid>
                <a:gridCol w="1319802">
                  <a:extLst>
                    <a:ext uri="{9D8B030D-6E8A-4147-A177-3AD203B41FA5}">
                      <a16:colId xmlns:a16="http://schemas.microsoft.com/office/drawing/2014/main" val="2397876962"/>
                    </a:ext>
                  </a:extLst>
                </a:gridCol>
                <a:gridCol w="2971800">
                  <a:extLst>
                    <a:ext uri="{9D8B030D-6E8A-4147-A177-3AD203B41FA5}">
                      <a16:colId xmlns:a16="http://schemas.microsoft.com/office/drawing/2014/main" val="3832847364"/>
                    </a:ext>
                  </a:extLst>
                </a:gridCol>
                <a:gridCol w="4216690">
                  <a:extLst>
                    <a:ext uri="{9D8B030D-6E8A-4147-A177-3AD203B41FA5}">
                      <a16:colId xmlns:a16="http://schemas.microsoft.com/office/drawing/2014/main" val="2243068901"/>
                    </a:ext>
                  </a:extLst>
                </a:gridCol>
                <a:gridCol w="3668826">
                  <a:extLst>
                    <a:ext uri="{9D8B030D-6E8A-4147-A177-3AD203B41FA5}">
                      <a16:colId xmlns:a16="http://schemas.microsoft.com/office/drawing/2014/main" val="2152171090"/>
                    </a:ext>
                  </a:extLst>
                </a:gridCol>
                <a:gridCol w="2790695">
                  <a:extLst>
                    <a:ext uri="{9D8B030D-6E8A-4147-A177-3AD203B41FA5}">
                      <a16:colId xmlns:a16="http://schemas.microsoft.com/office/drawing/2014/main" val="3382976668"/>
                    </a:ext>
                  </a:extLst>
                </a:gridCol>
              </a:tblGrid>
              <a:tr h="969312">
                <a:tc>
                  <a:txBody>
                    <a:bodyPr/>
                    <a:lstStyle/>
                    <a:p>
                      <a:pPr algn="ctr" rtl="0" fontAlgn="t">
                        <a:buNone/>
                      </a:pPr>
                      <a:r>
                        <a:rPr lang="es-CO" sz="1800" b="1" u="none" strike="noStrike" dirty="0">
                          <a:solidFill>
                            <a:srgbClr val="000000"/>
                          </a:solidFill>
                          <a:effectLst/>
                        </a:rPr>
                        <a:t>ID</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Descripción</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Detalles</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Métrica</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Interesados</a:t>
                      </a:r>
                      <a:endParaRPr lang="es-CO" sz="18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RNF-01</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Alta disponibilidad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estar disponible en todo momento, especialmente durante eventos con alta demanda.</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Uptime ≥ 99.9% mensual</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Revendedores, Usuarios finales, Administradores, Infraestructura</a:t>
                      </a:r>
                      <a:endParaRPr lang="es-CO" sz="3200">
                        <a:effectLst/>
                      </a:endParaRPr>
                    </a:p>
                  </a:txBody>
                  <a:tcPr marL="63500" marR="63500" marT="63500" marB="63500"/>
                </a:tc>
                <a:extLst>
                  <a:ext uri="{0D108BD9-81ED-4DB2-BD59-A6C34878D82A}">
                    <a16:rowId xmlns:a16="http://schemas.microsoft.com/office/drawing/2014/main" val="378419067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Escalabilidad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manejar desde miles hasta millones de usuarios simultáneamente sin degradación.</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Soportar al menos 10,000 solicitudes por segundo sin pérdida de rendimiento</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Equipo de desarrollo, Infraestructura, Administradores</a:t>
                      </a:r>
                      <a:endParaRPr lang="es-MX" sz="3200">
                        <a:effectLst/>
                      </a:endParaRPr>
                    </a:p>
                  </a:txBody>
                  <a:tcPr marL="63500" marR="63500" marT="63500" marB="63500"/>
                </a:tc>
                <a:extLst>
                  <a:ext uri="{0D108BD9-81ED-4DB2-BD59-A6C34878D82A}">
                    <a16:rowId xmlns:a16="http://schemas.microsoft.com/office/drawing/2014/main" val="2831257592"/>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RNF-03</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Seguridad y prevención de fraudes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prevenir compras duplicadas y detectar patrones de fraude en pagos.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100% de prevención de doble compra, alertas de fraude ≤ 5 min posterior a la detección</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Equipo de seguridad, Administradores, Revendedores</a:t>
                      </a:r>
                      <a:endParaRPr lang="es-CO" sz="3200">
                        <a:effectLst/>
                      </a:endParaRPr>
                    </a:p>
                  </a:txBody>
                  <a:tcPr marL="63500" marR="63500" marT="63500" marB="63500"/>
                </a:tc>
                <a:extLst>
                  <a:ext uri="{0D108BD9-81ED-4DB2-BD59-A6C34878D82A}">
                    <a16:rowId xmlns:a16="http://schemas.microsoft.com/office/drawing/2014/main" val="3293755204"/>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RNF-04</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Cumplimiento legal y segmentación por región</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poder segmentar usuarios por país para cumplir con normativas específicas.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Soporte para separación de datos/reglas por al menos 5 jurisdicciones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Administradores, Equipo legal, Equipo de desarrollo</a:t>
                      </a:r>
                      <a:endParaRPr lang="es-MX" sz="3200">
                        <a:effectLst/>
                      </a:endParaRPr>
                    </a:p>
                  </a:txBody>
                  <a:tcPr marL="63500" marR="63500" marT="63500" marB="63500"/>
                </a:tc>
                <a:extLst>
                  <a:ext uri="{0D108BD9-81ED-4DB2-BD59-A6C34878D82A}">
                    <a16:rowId xmlns:a16="http://schemas.microsoft.com/office/drawing/2014/main" val="326801873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RNF-05</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Tiempo de respuesta del API</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Las respuestas del API deben ser rápidas incluso en cargas altas.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Tiempo de respuesta promedio &lt; 500 ms, 95 percentil &lt; 1 s</a:t>
                      </a:r>
                      <a:endParaRPr lang="es-MX" sz="3200">
                        <a:effectLst/>
                      </a:endParaRPr>
                    </a:p>
                  </a:txBody>
                  <a:tcPr marL="63500" marR="63500" marT="63500" marB="63500"/>
                </a:tc>
                <a:tc>
                  <a:txBody>
                    <a:bodyPr/>
                    <a:lstStyle/>
                    <a:p>
                      <a:pPr rtl="0" fontAlgn="t">
                        <a:buNone/>
                      </a:pPr>
                      <a:r>
                        <a:rPr lang="es-MX" sz="1800" b="0" i="0" u="none" strike="noStrike" dirty="0">
                          <a:solidFill>
                            <a:srgbClr val="000000"/>
                          </a:solidFill>
                          <a:effectLst/>
                          <a:latin typeface="Times New Roman" panose="02020603050405020304" pitchFamily="18" charset="0"/>
                        </a:rPr>
                        <a:t>Revendedores, Usuarios finales, Equipo de desarrollo, Infraestructura</a:t>
                      </a:r>
                      <a:endParaRPr lang="es-MX" sz="3200" dirty="0">
                        <a:effectLst/>
                      </a:endParaRPr>
                    </a:p>
                  </a:txBody>
                  <a:tcPr marL="63500" marR="63500" marT="63500" marB="63500"/>
                </a:tc>
                <a:extLst>
                  <a:ext uri="{0D108BD9-81ED-4DB2-BD59-A6C34878D82A}">
                    <a16:rowId xmlns:a16="http://schemas.microsoft.com/office/drawing/2014/main" val="2556790955"/>
                  </a:ext>
                </a:extLst>
              </a:tr>
            </a:tbl>
          </a:graphicData>
        </a:graphic>
      </p:graphicFrame>
    </p:spTree>
    <p:extLst>
      <p:ext uri="{BB962C8B-B14F-4D97-AF65-F5344CB8AC3E}">
        <p14:creationId xmlns:p14="http://schemas.microsoft.com/office/powerpoint/2010/main" val="426324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82668-8D90-E6AC-3EA3-933AB63DC871}"/>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A5CFA0B3-2D9F-A57A-7C87-FA4998C81050}"/>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34EDA0C8-45FF-4AFD-61D6-352B45730B32}"/>
              </a:ext>
            </a:extLst>
          </p:cNvPr>
          <p:cNvSpPr txBox="1"/>
          <p:nvPr/>
        </p:nvSpPr>
        <p:spPr>
          <a:xfrm>
            <a:off x="2256654" y="727728"/>
            <a:ext cx="13774691"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ATRIBUTOS DE CALIDAD</a:t>
            </a:r>
          </a:p>
        </p:txBody>
      </p:sp>
      <p:sp>
        <p:nvSpPr>
          <p:cNvPr id="5" name="Freeform 5">
            <a:extLst>
              <a:ext uri="{FF2B5EF4-FFF2-40B4-BE49-F238E27FC236}">
                <a16:creationId xmlns:a16="http://schemas.microsoft.com/office/drawing/2014/main" id="{25FEFA0F-8E03-32EB-0E2B-42914E0907CB}"/>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8627C639-FF06-B36F-4F75-4E4AFCBE406B}"/>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E420CE47-6C72-58BA-4204-FF111E32B689}"/>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3" name="Tabla 2">
            <a:extLst>
              <a:ext uri="{FF2B5EF4-FFF2-40B4-BE49-F238E27FC236}">
                <a16:creationId xmlns:a16="http://schemas.microsoft.com/office/drawing/2014/main" id="{6A6EB9AB-199E-BEEE-6CD9-E4538DC2B617}"/>
              </a:ext>
            </a:extLst>
          </p:cNvPr>
          <p:cNvGraphicFramePr>
            <a:graphicFrameLocks noGrp="1"/>
          </p:cNvGraphicFramePr>
          <p:nvPr>
            <p:extLst>
              <p:ext uri="{D42A27DB-BD31-4B8C-83A1-F6EECF244321}">
                <p14:modId xmlns:p14="http://schemas.microsoft.com/office/powerpoint/2010/main" val="272280700"/>
              </p:ext>
            </p:extLst>
          </p:nvPr>
        </p:nvGraphicFramePr>
        <p:xfrm>
          <a:off x="3245643" y="3007674"/>
          <a:ext cx="11796712" cy="4986554"/>
        </p:xfrm>
        <a:graphic>
          <a:graphicData uri="http://schemas.openxmlformats.org/drawingml/2006/table">
            <a:tbl>
              <a:tblPr>
                <a:tableStyleId>{0505E3EF-67EA-436B-97B2-0124C06EBD24}</a:tableStyleId>
              </a:tblPr>
              <a:tblGrid>
                <a:gridCol w="2027812">
                  <a:extLst>
                    <a:ext uri="{9D8B030D-6E8A-4147-A177-3AD203B41FA5}">
                      <a16:colId xmlns:a16="http://schemas.microsoft.com/office/drawing/2014/main" val="2578382502"/>
                    </a:ext>
                  </a:extLst>
                </a:gridCol>
                <a:gridCol w="1802499">
                  <a:extLst>
                    <a:ext uri="{9D8B030D-6E8A-4147-A177-3AD203B41FA5}">
                      <a16:colId xmlns:a16="http://schemas.microsoft.com/office/drawing/2014/main" val="1895543089"/>
                    </a:ext>
                  </a:extLst>
                </a:gridCol>
                <a:gridCol w="1722030">
                  <a:extLst>
                    <a:ext uri="{9D8B030D-6E8A-4147-A177-3AD203B41FA5}">
                      <a16:colId xmlns:a16="http://schemas.microsoft.com/office/drawing/2014/main" val="2686784415"/>
                    </a:ext>
                  </a:extLst>
                </a:gridCol>
                <a:gridCol w="1303593">
                  <a:extLst>
                    <a:ext uri="{9D8B030D-6E8A-4147-A177-3AD203B41FA5}">
                      <a16:colId xmlns:a16="http://schemas.microsoft.com/office/drawing/2014/main" val="685462605"/>
                    </a:ext>
                  </a:extLst>
                </a:gridCol>
                <a:gridCol w="2059999">
                  <a:extLst>
                    <a:ext uri="{9D8B030D-6E8A-4147-A177-3AD203B41FA5}">
                      <a16:colId xmlns:a16="http://schemas.microsoft.com/office/drawing/2014/main" val="442047667"/>
                    </a:ext>
                  </a:extLst>
                </a:gridCol>
                <a:gridCol w="1657655">
                  <a:extLst>
                    <a:ext uri="{9D8B030D-6E8A-4147-A177-3AD203B41FA5}">
                      <a16:colId xmlns:a16="http://schemas.microsoft.com/office/drawing/2014/main" val="2076118076"/>
                    </a:ext>
                  </a:extLst>
                </a:gridCol>
                <a:gridCol w="1223124">
                  <a:extLst>
                    <a:ext uri="{9D8B030D-6E8A-4147-A177-3AD203B41FA5}">
                      <a16:colId xmlns:a16="http://schemas.microsoft.com/office/drawing/2014/main" val="1778027800"/>
                    </a:ext>
                  </a:extLst>
                </a:gridCol>
              </a:tblGrid>
              <a:tr h="579307">
                <a:tc>
                  <a:txBody>
                    <a:bodyPr/>
                    <a:lstStyle/>
                    <a:p>
                      <a:pPr algn="ctr" rtl="0" fontAlgn="t">
                        <a:buNone/>
                      </a:pPr>
                      <a:r>
                        <a:rPr lang="es-CO" sz="1800" b="1" u="none" strike="noStrike" dirty="0">
                          <a:solidFill>
                            <a:srgbClr val="000000"/>
                          </a:solidFill>
                          <a:effectLst/>
                        </a:rPr>
                        <a:t>Interesado</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Disponibilidad</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Rendimiento </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Seguridad</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Compatibilidad </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Escalabilidad</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Total</a:t>
                      </a:r>
                      <a:endParaRPr lang="es-CO" sz="3200" dirty="0">
                        <a:effectLst/>
                      </a:endParaRPr>
                    </a:p>
                  </a:txBody>
                  <a:tcPr marL="63500" marR="63500" marT="63500" marB="63500" anchor="ctr">
                    <a:solidFill>
                      <a:srgbClr val="92D050"/>
                    </a:solidFill>
                  </a:tcPr>
                </a:tc>
                <a:extLst>
                  <a:ext uri="{0D108BD9-81ED-4DB2-BD59-A6C34878D82A}">
                    <a16:rowId xmlns:a16="http://schemas.microsoft.com/office/drawing/2014/main" val="3818464320"/>
                  </a:ext>
                </a:extLst>
              </a:tr>
              <a:tr h="475483">
                <a:tc>
                  <a:txBody>
                    <a:bodyPr/>
                    <a:lstStyle/>
                    <a:p>
                      <a:pPr rtl="0" fontAlgn="t">
                        <a:buNone/>
                      </a:pPr>
                      <a:r>
                        <a:rPr lang="es-CO" sz="1800" b="1" u="none" strike="noStrike" dirty="0">
                          <a:solidFill>
                            <a:srgbClr val="000000"/>
                          </a:solidFill>
                          <a:effectLst/>
                        </a:rPr>
                        <a:t>Revendedores</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25%</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20%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15%</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10%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3986048408"/>
                  </a:ext>
                </a:extLst>
              </a:tr>
              <a:tr h="475483">
                <a:tc>
                  <a:txBody>
                    <a:bodyPr/>
                    <a:lstStyle/>
                    <a:p>
                      <a:pPr rtl="0" fontAlgn="t">
                        <a:buNone/>
                      </a:pPr>
                      <a:r>
                        <a:rPr lang="es-CO" sz="1800" b="1" u="none" strike="noStrike">
                          <a:solidFill>
                            <a:srgbClr val="000000"/>
                          </a:solidFill>
                          <a:effectLst/>
                        </a:rPr>
                        <a:t>Usuarios finales</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40%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20%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808194891"/>
                  </a:ext>
                </a:extLst>
              </a:tr>
              <a:tr h="475483">
                <a:tc>
                  <a:txBody>
                    <a:bodyPr/>
                    <a:lstStyle/>
                    <a:p>
                      <a:pPr rtl="0" fontAlgn="t">
                        <a:buNone/>
                      </a:pPr>
                      <a:r>
                        <a:rPr lang="es-CO" sz="1800" b="1" u="none" strike="noStrike">
                          <a:solidFill>
                            <a:srgbClr val="000000"/>
                          </a:solidFill>
                          <a:effectLst/>
                        </a:rPr>
                        <a:t>Administradores</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20%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30%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807854745"/>
                  </a:ext>
                </a:extLst>
              </a:tr>
              <a:tr h="800497">
                <a:tc>
                  <a:txBody>
                    <a:bodyPr/>
                    <a:lstStyle/>
                    <a:p>
                      <a:pPr rtl="0" fontAlgn="t">
                        <a:buNone/>
                      </a:pPr>
                      <a:r>
                        <a:rPr lang="es-CO" sz="1800" b="1" u="none" strike="noStrike">
                          <a:solidFill>
                            <a:srgbClr val="000000"/>
                          </a:solidFill>
                          <a:effectLst/>
                        </a:rPr>
                        <a:t>Equipo de desarrollo</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25%</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25%</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20%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20%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2971520033"/>
                  </a:ext>
                </a:extLst>
              </a:tr>
              <a:tr h="800497">
                <a:tc>
                  <a:txBody>
                    <a:bodyPr/>
                    <a:lstStyle/>
                    <a:p>
                      <a:pPr rtl="0" fontAlgn="t">
                        <a:buNone/>
                      </a:pPr>
                      <a:r>
                        <a:rPr lang="es-CO" sz="1800" b="1" u="none" strike="noStrike">
                          <a:solidFill>
                            <a:srgbClr val="000000"/>
                          </a:solidFill>
                          <a:effectLst/>
                        </a:rPr>
                        <a:t>Equipo de seguridad</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5%</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70%</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15%</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2216093260"/>
                  </a:ext>
                </a:extLst>
              </a:tr>
              <a:tr h="800497">
                <a:tc>
                  <a:txBody>
                    <a:bodyPr/>
                    <a:lstStyle/>
                    <a:p>
                      <a:pPr rtl="0" fontAlgn="t">
                        <a:buNone/>
                      </a:pPr>
                      <a:r>
                        <a:rPr lang="es-CO" sz="1800" b="1" u="none" strike="noStrike">
                          <a:solidFill>
                            <a:srgbClr val="000000"/>
                          </a:solidFill>
                          <a:effectLst/>
                        </a:rPr>
                        <a:t>Infraestructura / DevOps</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35%</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15%</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10%</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10%</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100%</a:t>
                      </a:r>
                      <a:endParaRPr lang="es-CO" sz="3200" dirty="0">
                        <a:effectLst/>
                      </a:endParaRPr>
                    </a:p>
                  </a:txBody>
                  <a:tcPr marL="63500" marR="63500" marT="63500" marB="63500"/>
                </a:tc>
                <a:extLst>
                  <a:ext uri="{0D108BD9-81ED-4DB2-BD59-A6C34878D82A}">
                    <a16:rowId xmlns:a16="http://schemas.microsoft.com/office/drawing/2014/main" val="3000834957"/>
                  </a:ext>
                </a:extLst>
              </a:tr>
              <a:tr h="579307">
                <a:tc>
                  <a:txBody>
                    <a:bodyPr/>
                    <a:lstStyle/>
                    <a:p>
                      <a:pPr rtl="0" fontAlgn="t">
                        <a:buNone/>
                      </a:pPr>
                      <a:r>
                        <a:rPr lang="es-CO" sz="1800" b="1" u="none" strike="noStrike">
                          <a:solidFill>
                            <a:srgbClr val="000000"/>
                          </a:solidFill>
                          <a:effectLst/>
                        </a:rPr>
                        <a:t>Total</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20.83%</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24.17%</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16.67%</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8.33%</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100%</a:t>
                      </a:r>
                      <a:endParaRPr lang="es-CO" sz="3200" dirty="0">
                        <a:effectLst/>
                      </a:endParaRPr>
                    </a:p>
                  </a:txBody>
                  <a:tcPr marL="63500" marR="63500" marT="63500" marB="63500"/>
                </a:tc>
                <a:extLst>
                  <a:ext uri="{0D108BD9-81ED-4DB2-BD59-A6C34878D82A}">
                    <a16:rowId xmlns:a16="http://schemas.microsoft.com/office/drawing/2014/main" val="36144599"/>
                  </a:ext>
                </a:extLst>
              </a:tr>
            </a:tbl>
          </a:graphicData>
        </a:graphic>
      </p:graphicFrame>
      <p:sp>
        <p:nvSpPr>
          <p:cNvPr id="8" name="Rectangle 1">
            <a:extLst>
              <a:ext uri="{FF2B5EF4-FFF2-40B4-BE49-F238E27FC236}">
                <a16:creationId xmlns:a16="http://schemas.microsoft.com/office/drawing/2014/main" id="{56939054-0E95-19BC-A004-F45525C19C52}"/>
              </a:ext>
            </a:extLst>
          </p:cNvPr>
          <p:cNvSpPr>
            <a:spLocks noChangeArrowheads="1"/>
          </p:cNvSpPr>
          <p:nvPr/>
        </p:nvSpPr>
        <p:spPr bwMode="auto">
          <a:xfrm>
            <a:off x="1081088" y="2163763"/>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70381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3E574-BD25-C1A4-E7FF-5351203F9640}"/>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D8D4EE39-F9ED-E72F-E819-B361EEB4F953}"/>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C1087603-6909-D3E9-B885-BCFEB24A5A37}"/>
              </a:ext>
            </a:extLst>
          </p:cNvPr>
          <p:cNvSpPr txBox="1"/>
          <p:nvPr/>
        </p:nvSpPr>
        <p:spPr>
          <a:xfrm>
            <a:off x="2256654" y="727728"/>
            <a:ext cx="13774691"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PONDERACIÓN</a:t>
            </a:r>
          </a:p>
        </p:txBody>
      </p:sp>
      <p:sp>
        <p:nvSpPr>
          <p:cNvPr id="5" name="Freeform 5">
            <a:extLst>
              <a:ext uri="{FF2B5EF4-FFF2-40B4-BE49-F238E27FC236}">
                <a16:creationId xmlns:a16="http://schemas.microsoft.com/office/drawing/2014/main" id="{9BA58996-EEFA-3A3B-9559-D383ECEB90D2}"/>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63897847-08D7-1B44-8184-542D3D64445C}"/>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1A7DB1B2-B866-C6CD-9C0F-51E5AF57E64F}"/>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Tabla 1">
            <a:extLst>
              <a:ext uri="{FF2B5EF4-FFF2-40B4-BE49-F238E27FC236}">
                <a16:creationId xmlns:a16="http://schemas.microsoft.com/office/drawing/2014/main" id="{00BF595C-FDC7-8917-062C-8CC9DA0436DE}"/>
              </a:ext>
            </a:extLst>
          </p:cNvPr>
          <p:cNvGraphicFramePr>
            <a:graphicFrameLocks noGrp="1"/>
          </p:cNvGraphicFramePr>
          <p:nvPr>
            <p:extLst>
              <p:ext uri="{D42A27DB-BD31-4B8C-83A1-F6EECF244321}">
                <p14:modId xmlns:p14="http://schemas.microsoft.com/office/powerpoint/2010/main" val="3315467463"/>
              </p:ext>
            </p:extLst>
          </p:nvPr>
        </p:nvGraphicFramePr>
        <p:xfrm>
          <a:off x="1728198" y="2476891"/>
          <a:ext cx="14831604" cy="7243112"/>
        </p:xfrm>
        <a:graphic>
          <a:graphicData uri="http://schemas.openxmlformats.org/drawingml/2006/table">
            <a:tbl>
              <a:tblPr firstRow="1" bandRow="1">
                <a:tableStyleId>{0505E3EF-67EA-436B-97B2-0124C06EBD24}</a:tableStyleId>
              </a:tblPr>
              <a:tblGrid>
                <a:gridCol w="1707304">
                  <a:extLst>
                    <a:ext uri="{9D8B030D-6E8A-4147-A177-3AD203B41FA5}">
                      <a16:colId xmlns:a16="http://schemas.microsoft.com/office/drawing/2014/main" val="2397876962"/>
                    </a:ext>
                  </a:extLst>
                </a:gridCol>
                <a:gridCol w="1707304">
                  <a:extLst>
                    <a:ext uri="{9D8B030D-6E8A-4147-A177-3AD203B41FA5}">
                      <a16:colId xmlns:a16="http://schemas.microsoft.com/office/drawing/2014/main" val="990871400"/>
                    </a:ext>
                  </a:extLst>
                </a:gridCol>
                <a:gridCol w="2697137">
                  <a:extLst>
                    <a:ext uri="{9D8B030D-6E8A-4147-A177-3AD203B41FA5}">
                      <a16:colId xmlns:a16="http://schemas.microsoft.com/office/drawing/2014/main" val="3832847364"/>
                    </a:ext>
                  </a:extLst>
                </a:gridCol>
                <a:gridCol w="2359995">
                  <a:extLst>
                    <a:ext uri="{9D8B030D-6E8A-4147-A177-3AD203B41FA5}">
                      <a16:colId xmlns:a16="http://schemas.microsoft.com/office/drawing/2014/main" val="2243068901"/>
                    </a:ext>
                  </a:extLst>
                </a:gridCol>
                <a:gridCol w="1550854">
                  <a:extLst>
                    <a:ext uri="{9D8B030D-6E8A-4147-A177-3AD203B41FA5}">
                      <a16:colId xmlns:a16="http://schemas.microsoft.com/office/drawing/2014/main" val="3382976668"/>
                    </a:ext>
                  </a:extLst>
                </a:gridCol>
                <a:gridCol w="1618282">
                  <a:extLst>
                    <a:ext uri="{9D8B030D-6E8A-4147-A177-3AD203B41FA5}">
                      <a16:colId xmlns:a16="http://schemas.microsoft.com/office/drawing/2014/main" val="3711637950"/>
                    </a:ext>
                  </a:extLst>
                </a:gridCol>
                <a:gridCol w="1550854">
                  <a:extLst>
                    <a:ext uri="{9D8B030D-6E8A-4147-A177-3AD203B41FA5}">
                      <a16:colId xmlns:a16="http://schemas.microsoft.com/office/drawing/2014/main" val="197522138"/>
                    </a:ext>
                  </a:extLst>
                </a:gridCol>
                <a:gridCol w="1639874">
                  <a:extLst>
                    <a:ext uri="{9D8B030D-6E8A-4147-A177-3AD203B41FA5}">
                      <a16:colId xmlns:a16="http://schemas.microsoft.com/office/drawing/2014/main" val="3380335598"/>
                    </a:ext>
                  </a:extLst>
                </a:gridCol>
              </a:tblGrid>
              <a:tr h="969312">
                <a:tc>
                  <a:txBody>
                    <a:bodyPr/>
                    <a:lstStyle/>
                    <a:p>
                      <a:pPr algn="ctr" rtl="0" fontAlgn="t">
                        <a:buNone/>
                      </a:pPr>
                      <a:r>
                        <a:rPr lang="es-CO" sz="1800" b="1" u="none" strike="noStrike" dirty="0">
                          <a:solidFill>
                            <a:srgbClr val="000000"/>
                          </a:solidFill>
                          <a:effectLst/>
                        </a:rPr>
                        <a:t>Atributo</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Subcategoría</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Descripción</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Métrica</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Impacto</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Dificultad</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 Peso</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Valor</a:t>
                      </a:r>
                      <a:endParaRPr lang="es-CO" sz="18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507629">
                <a:tc>
                  <a:txBody>
                    <a:bodyPr/>
                    <a:lstStyle/>
                    <a:p>
                      <a:pPr rtl="0" fontAlgn="t">
                        <a:buNone/>
                      </a:pPr>
                      <a:r>
                        <a:rPr lang="es-CO" sz="1800" b="0" i="0" u="none" strike="noStrike">
                          <a:solidFill>
                            <a:srgbClr val="000000"/>
                          </a:solidFill>
                          <a:effectLst/>
                          <a:latin typeface="Times New Roman" panose="02020603050405020304" pitchFamily="18" charset="0"/>
                        </a:rPr>
                        <a:t>Disponibilidad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Fiabilidad: Disponibilidad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del sistema de estar operativo en momentos críticos.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 99.9% de tiempo en línea (uptime mensual)</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20.83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104.15</a:t>
                      </a:r>
                      <a:endParaRPr lang="es-CO" sz="3200">
                        <a:effectLst/>
                      </a:endParaRPr>
                    </a:p>
                  </a:txBody>
                  <a:tcPr marL="63500" marR="63500" marT="63500" marB="63500"/>
                </a:tc>
                <a:extLst>
                  <a:ext uri="{0D108BD9-81ED-4DB2-BD59-A6C34878D82A}">
                    <a16:rowId xmlns:a16="http://schemas.microsoft.com/office/drawing/2014/main" val="758735929"/>
                  </a:ext>
                </a:extLst>
              </a:tr>
              <a:tr h="533400">
                <a:tc>
                  <a:txBody>
                    <a:bodyPr/>
                    <a:lstStyle/>
                    <a:p>
                      <a:pPr rtl="0" fontAlgn="t">
                        <a:buNone/>
                      </a:pPr>
                      <a:r>
                        <a:rPr lang="es-CO" sz="1800" b="0" i="0" u="none" strike="noStrike">
                          <a:solidFill>
                            <a:srgbClr val="000000"/>
                          </a:solidFill>
                          <a:effectLst/>
                          <a:latin typeface="Times New Roman" panose="02020603050405020304" pitchFamily="18" charset="0"/>
                        </a:rPr>
                        <a:t>Rendimiento</a:t>
                      </a:r>
                      <a:endParaRPr lang="es-CO" sz="3200">
                        <a:effectLst/>
                      </a:endParaRPr>
                    </a:p>
                  </a:txBody>
                  <a:tcPr marL="63500" marR="63500" marT="63500" marB="63500"/>
                </a:tc>
                <a:tc>
                  <a:txBody>
                    <a:bodyPr/>
                    <a:lstStyle/>
                    <a:p>
                      <a:pPr rtl="0" fontAlgn="t">
                        <a:buNone/>
                      </a:pPr>
                      <a:r>
                        <a:rPr lang="es-CO" sz="1800" b="0" i="0" u="none" strike="noStrike" dirty="0">
                          <a:solidFill>
                            <a:srgbClr val="000000"/>
                          </a:solidFill>
                          <a:effectLst/>
                          <a:latin typeface="Times New Roman" panose="02020603050405020304" pitchFamily="18" charset="0"/>
                        </a:rPr>
                        <a:t>Eficiencia de desempeño: Tiempo</a:t>
                      </a:r>
                      <a:endParaRPr lang="es-CO" sz="3200" dirty="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del sistema para manejar el crecimiento de carga.</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 300 ms bajo carga de hasta 1000 req/seg (escenario de estrés)</a:t>
                      </a:r>
                      <a:endParaRPr lang="es-MX" sz="3200">
                        <a:effectLst/>
                      </a:endParaRPr>
                    </a:p>
                    <a:p>
                      <a:pPr fontAlgn="t"/>
                      <a:br>
                        <a:rPr lang="es-MX" sz="3200">
                          <a:effectLst/>
                        </a:rPr>
                      </a:b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24.17</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121.35</a:t>
                      </a:r>
                      <a:endParaRPr lang="es-CO" sz="3200">
                        <a:effectLst/>
                      </a:endParaRPr>
                    </a:p>
                  </a:txBody>
                  <a:tcPr marL="63500" marR="63500" marT="63500" marB="63500"/>
                </a:tc>
                <a:extLst>
                  <a:ext uri="{0D108BD9-81ED-4DB2-BD59-A6C34878D82A}">
                    <a16:rowId xmlns:a16="http://schemas.microsoft.com/office/drawing/2014/main" val="2831257592"/>
                  </a:ext>
                </a:extLst>
              </a:tr>
              <a:tr h="381000">
                <a:tc>
                  <a:txBody>
                    <a:bodyPr/>
                    <a:lstStyle/>
                    <a:p>
                      <a:pPr rtl="0" fontAlgn="t">
                        <a:buNone/>
                      </a:pPr>
                      <a:r>
                        <a:rPr lang="es-CO" sz="1800" b="0" i="0" u="none" strike="noStrike">
                          <a:solidFill>
                            <a:srgbClr val="000000"/>
                          </a:solidFill>
                          <a:effectLst/>
                          <a:latin typeface="Times New Roman" panose="02020603050405020304" pitchFamily="18" charset="0"/>
                        </a:rPr>
                        <a:t>Seguridad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Seguridad: Protección</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para proteger información y prevenir accesos no autorizados.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0 vulnerabilidades críticas detectadas en producción</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30</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150</a:t>
                      </a:r>
                      <a:endParaRPr lang="es-CO" sz="3200">
                        <a:effectLst/>
                      </a:endParaRPr>
                    </a:p>
                  </a:txBody>
                  <a:tcPr marL="63500" marR="63500" marT="63500" marB="63500"/>
                </a:tc>
                <a:extLst>
                  <a:ext uri="{0D108BD9-81ED-4DB2-BD59-A6C34878D82A}">
                    <a16:rowId xmlns:a16="http://schemas.microsoft.com/office/drawing/2014/main" val="3268018733"/>
                  </a:ext>
                </a:extLst>
              </a:tr>
              <a:tr h="381000">
                <a:tc>
                  <a:txBody>
                    <a:bodyPr/>
                    <a:lstStyle/>
                    <a:p>
                      <a:pPr rtl="0" fontAlgn="t">
                        <a:buNone/>
                      </a:pPr>
                      <a:r>
                        <a:rPr lang="es-CO" sz="1800" b="0" i="0" u="none" strike="noStrike">
                          <a:solidFill>
                            <a:srgbClr val="000000"/>
                          </a:solidFill>
                          <a:effectLst/>
                          <a:latin typeface="Times New Roman" panose="02020603050405020304" pitchFamily="18" charset="0"/>
                        </a:rPr>
                        <a:t>Compatibilidad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Interoperabilidad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de cumplir normativas específicas y adaptar funciones por región.</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100% cumplimiento de normativas regionales en países objetivo</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16.67</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100.02</a:t>
                      </a:r>
                      <a:endParaRPr lang="es-CO" sz="3200">
                        <a:effectLst/>
                      </a:endParaRPr>
                    </a:p>
                  </a:txBody>
                  <a:tcPr marL="63500" marR="63500" marT="63500" marB="63500"/>
                </a:tc>
                <a:extLst>
                  <a:ext uri="{0D108BD9-81ED-4DB2-BD59-A6C34878D82A}">
                    <a16:rowId xmlns:a16="http://schemas.microsoft.com/office/drawing/2014/main" val="1378272106"/>
                  </a:ext>
                </a:extLst>
              </a:tr>
              <a:tr h="381000">
                <a:tc>
                  <a:txBody>
                    <a:bodyPr/>
                    <a:lstStyle/>
                    <a:p>
                      <a:pPr rtl="0" fontAlgn="t">
                        <a:buNone/>
                      </a:pPr>
                      <a:r>
                        <a:rPr lang="es-CO" sz="1800" b="0" i="0" u="none" strike="noStrike">
                          <a:solidFill>
                            <a:srgbClr val="000000"/>
                          </a:solidFill>
                          <a:effectLst/>
                          <a:latin typeface="Times New Roman" panose="02020603050405020304" pitchFamily="18" charset="0"/>
                        </a:rPr>
                        <a:t>Escalabilidad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Modularidad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Facilidad con la que el sistema puede ampliarse para atender mayor demanda.</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Nuevos módulos integrables sin refactorización en &gt;90% de los casos</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8.33</a:t>
                      </a:r>
                      <a:endParaRPr lang="es-CO" sz="3200">
                        <a:effectLst/>
                      </a:endParaRPr>
                    </a:p>
                  </a:txBody>
                  <a:tcPr marL="63500" marR="63500" marT="63500" marB="63500"/>
                </a:tc>
                <a:tc>
                  <a:txBody>
                    <a:bodyPr/>
                    <a:lstStyle/>
                    <a:p>
                      <a:pPr rtl="0" fontAlgn="t">
                        <a:buNone/>
                      </a:pPr>
                      <a:r>
                        <a:rPr lang="es-CO" sz="1800" b="0" i="0" u="none" strike="noStrike" dirty="0">
                          <a:solidFill>
                            <a:srgbClr val="000000"/>
                          </a:solidFill>
                          <a:effectLst/>
                          <a:latin typeface="Times New Roman" panose="02020603050405020304" pitchFamily="18" charset="0"/>
                        </a:rPr>
                        <a:t>41.65</a:t>
                      </a:r>
                      <a:endParaRPr lang="es-CO" sz="3200" dirty="0">
                        <a:effectLst/>
                      </a:endParaRPr>
                    </a:p>
                  </a:txBody>
                  <a:tcPr marL="63500" marR="63500" marT="63500" marB="63500"/>
                </a:tc>
                <a:extLst>
                  <a:ext uri="{0D108BD9-81ED-4DB2-BD59-A6C34878D82A}">
                    <a16:rowId xmlns:a16="http://schemas.microsoft.com/office/drawing/2014/main" val="1527583818"/>
                  </a:ext>
                </a:extLst>
              </a:tr>
            </a:tbl>
          </a:graphicData>
        </a:graphic>
      </p:graphicFrame>
    </p:spTree>
    <p:extLst>
      <p:ext uri="{BB962C8B-B14F-4D97-AF65-F5344CB8AC3E}">
        <p14:creationId xmlns:p14="http://schemas.microsoft.com/office/powerpoint/2010/main" val="292462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178A4-16ED-B682-6949-6DD4E1D72F52}"/>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9B0E1A31-8F5E-E566-7A3A-A26674AD5EA2}"/>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8531417C-6983-33BE-248E-9DF7E810909D}"/>
              </a:ext>
            </a:extLst>
          </p:cNvPr>
          <p:cNvSpPr txBox="1"/>
          <p:nvPr/>
        </p:nvSpPr>
        <p:spPr>
          <a:xfrm>
            <a:off x="2256654" y="1409700"/>
            <a:ext cx="13774691"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DRIVERS ARQUITECTONICOS</a:t>
            </a:r>
          </a:p>
        </p:txBody>
      </p:sp>
      <p:sp>
        <p:nvSpPr>
          <p:cNvPr id="5" name="Freeform 5">
            <a:extLst>
              <a:ext uri="{FF2B5EF4-FFF2-40B4-BE49-F238E27FC236}">
                <a16:creationId xmlns:a16="http://schemas.microsoft.com/office/drawing/2014/main" id="{F0C09EE9-F875-5A66-7378-C149B71C86C3}"/>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149A5E89-419D-0F8B-5B37-99DBD0DAFD8C}"/>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6D8B817A-0203-D6C4-C28B-2A464B0DA433}"/>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Tabla 1">
            <a:extLst>
              <a:ext uri="{FF2B5EF4-FFF2-40B4-BE49-F238E27FC236}">
                <a16:creationId xmlns:a16="http://schemas.microsoft.com/office/drawing/2014/main" id="{079576A0-38C1-4798-1730-62E50DB0FAD5}"/>
              </a:ext>
            </a:extLst>
          </p:cNvPr>
          <p:cNvGraphicFramePr>
            <a:graphicFrameLocks noGrp="1"/>
          </p:cNvGraphicFramePr>
          <p:nvPr>
            <p:extLst>
              <p:ext uri="{D42A27DB-BD31-4B8C-83A1-F6EECF244321}">
                <p14:modId xmlns:p14="http://schemas.microsoft.com/office/powerpoint/2010/main" val="882558392"/>
              </p:ext>
            </p:extLst>
          </p:nvPr>
        </p:nvGraphicFramePr>
        <p:xfrm>
          <a:off x="3390898" y="3862485"/>
          <a:ext cx="11506202" cy="4347512"/>
        </p:xfrm>
        <a:graphic>
          <a:graphicData uri="http://schemas.openxmlformats.org/drawingml/2006/table">
            <a:tbl>
              <a:tblPr firstRow="1" bandRow="1">
                <a:tableStyleId>{0505E3EF-67EA-436B-97B2-0124C06EBD24}</a:tableStyleId>
              </a:tblPr>
              <a:tblGrid>
                <a:gridCol w="3214235">
                  <a:extLst>
                    <a:ext uri="{9D8B030D-6E8A-4147-A177-3AD203B41FA5}">
                      <a16:colId xmlns:a16="http://schemas.microsoft.com/office/drawing/2014/main" val="2397876962"/>
                    </a:ext>
                  </a:extLst>
                </a:gridCol>
                <a:gridCol w="3214235">
                  <a:extLst>
                    <a:ext uri="{9D8B030D-6E8A-4147-A177-3AD203B41FA5}">
                      <a16:colId xmlns:a16="http://schemas.microsoft.com/office/drawing/2014/main" val="990871400"/>
                    </a:ext>
                  </a:extLst>
                </a:gridCol>
                <a:gridCol w="5077732">
                  <a:extLst>
                    <a:ext uri="{9D8B030D-6E8A-4147-A177-3AD203B41FA5}">
                      <a16:colId xmlns:a16="http://schemas.microsoft.com/office/drawing/2014/main" val="3832847364"/>
                    </a:ext>
                  </a:extLst>
                </a:gridCol>
              </a:tblGrid>
              <a:tr h="969312">
                <a:tc>
                  <a:txBody>
                    <a:bodyPr/>
                    <a:lstStyle/>
                    <a:p>
                      <a:pPr algn="ctr" rtl="0" fontAlgn="t">
                        <a:buNone/>
                      </a:pPr>
                      <a:r>
                        <a:rPr lang="es-CO" sz="3600" b="1" u="none" strike="noStrike" dirty="0">
                          <a:solidFill>
                            <a:srgbClr val="000000"/>
                          </a:solidFill>
                          <a:effectLst/>
                        </a:rPr>
                        <a:t>#</a:t>
                      </a:r>
                      <a:endParaRPr lang="es-CO" sz="3600" dirty="0">
                        <a:effectLst/>
                      </a:endParaRPr>
                    </a:p>
                  </a:txBody>
                  <a:tcPr marL="63500" marR="63500" marT="63500" marB="63500" anchor="ctr">
                    <a:solidFill>
                      <a:srgbClr val="92D050"/>
                    </a:solidFill>
                  </a:tcPr>
                </a:tc>
                <a:tc>
                  <a:txBody>
                    <a:bodyPr/>
                    <a:lstStyle/>
                    <a:p>
                      <a:pPr algn="ctr" rtl="0" fontAlgn="t">
                        <a:buNone/>
                      </a:pPr>
                      <a:r>
                        <a:rPr lang="es-CO" sz="3600" b="1" u="none" strike="noStrike" dirty="0">
                          <a:solidFill>
                            <a:srgbClr val="000000"/>
                          </a:solidFill>
                          <a:effectLst/>
                        </a:rPr>
                        <a:t>Atributo</a:t>
                      </a:r>
                      <a:endParaRPr lang="es-CO" sz="3600" dirty="0">
                        <a:effectLst/>
                      </a:endParaRPr>
                    </a:p>
                  </a:txBody>
                  <a:tcPr marL="63500" marR="63500" marT="63500" marB="63500" anchor="ctr">
                    <a:solidFill>
                      <a:srgbClr val="92D050"/>
                    </a:solidFill>
                  </a:tcPr>
                </a:tc>
                <a:tc>
                  <a:txBody>
                    <a:bodyPr/>
                    <a:lstStyle/>
                    <a:p>
                      <a:pPr algn="ctr" rtl="0" fontAlgn="t">
                        <a:buNone/>
                      </a:pPr>
                      <a:r>
                        <a:rPr lang="es-CO" sz="3600" b="1" u="none" strike="noStrike" dirty="0">
                          <a:solidFill>
                            <a:srgbClr val="000000"/>
                          </a:solidFill>
                          <a:effectLst/>
                        </a:rPr>
                        <a:t>Valor</a:t>
                      </a:r>
                      <a:endParaRPr lang="es-CO" sz="36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507629">
                <a:tc>
                  <a:txBody>
                    <a:bodyPr/>
                    <a:lstStyle/>
                    <a:p>
                      <a:pPr algn="ctr" rtl="0" fontAlgn="t">
                        <a:buNone/>
                      </a:pPr>
                      <a:r>
                        <a:rPr lang="es-CO" sz="3600" b="0" u="none" strike="noStrike">
                          <a:solidFill>
                            <a:srgbClr val="000000"/>
                          </a:solidFill>
                          <a:effectLst/>
                        </a:rPr>
                        <a:t>1</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Seguridad</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150</a:t>
                      </a:r>
                      <a:endParaRPr lang="es-CO" sz="3600">
                        <a:effectLst/>
                      </a:endParaRPr>
                    </a:p>
                  </a:txBody>
                  <a:tcPr marL="63500" marR="63500" marT="63500" marB="63500"/>
                </a:tc>
                <a:extLst>
                  <a:ext uri="{0D108BD9-81ED-4DB2-BD59-A6C34878D82A}">
                    <a16:rowId xmlns:a16="http://schemas.microsoft.com/office/drawing/2014/main" val="758735929"/>
                  </a:ext>
                </a:extLst>
              </a:tr>
              <a:tr h="533400">
                <a:tc>
                  <a:txBody>
                    <a:bodyPr/>
                    <a:lstStyle/>
                    <a:p>
                      <a:pPr algn="ctr" rtl="0" fontAlgn="t">
                        <a:buNone/>
                      </a:pPr>
                      <a:r>
                        <a:rPr lang="es-CO" sz="3600" b="0" u="none" strike="noStrike" dirty="0">
                          <a:solidFill>
                            <a:srgbClr val="000000"/>
                          </a:solidFill>
                          <a:effectLst/>
                        </a:rPr>
                        <a:t>2</a:t>
                      </a:r>
                      <a:endParaRPr lang="es-CO" sz="3600" dirty="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Rendimiento</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121.35</a:t>
                      </a:r>
                      <a:endParaRPr lang="es-CO" sz="3600">
                        <a:effectLst/>
                      </a:endParaRPr>
                    </a:p>
                  </a:txBody>
                  <a:tcPr marL="63500" marR="63500" marT="63500" marB="63500"/>
                </a:tc>
                <a:extLst>
                  <a:ext uri="{0D108BD9-81ED-4DB2-BD59-A6C34878D82A}">
                    <a16:rowId xmlns:a16="http://schemas.microsoft.com/office/drawing/2014/main" val="2831257592"/>
                  </a:ext>
                </a:extLst>
              </a:tr>
              <a:tr h="381000">
                <a:tc>
                  <a:txBody>
                    <a:bodyPr/>
                    <a:lstStyle/>
                    <a:p>
                      <a:pPr algn="ctr" rtl="0" fontAlgn="t">
                        <a:buNone/>
                      </a:pPr>
                      <a:r>
                        <a:rPr lang="es-CO" sz="3600" b="0" u="none" strike="noStrike">
                          <a:solidFill>
                            <a:srgbClr val="000000"/>
                          </a:solidFill>
                          <a:effectLst/>
                        </a:rPr>
                        <a:t>3</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Disponibilidad</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104.15</a:t>
                      </a:r>
                      <a:endParaRPr lang="es-CO" sz="3600">
                        <a:effectLst/>
                      </a:endParaRPr>
                    </a:p>
                  </a:txBody>
                  <a:tcPr marL="63500" marR="63500" marT="63500" marB="63500"/>
                </a:tc>
                <a:extLst>
                  <a:ext uri="{0D108BD9-81ED-4DB2-BD59-A6C34878D82A}">
                    <a16:rowId xmlns:a16="http://schemas.microsoft.com/office/drawing/2014/main" val="3268018733"/>
                  </a:ext>
                </a:extLst>
              </a:tr>
              <a:tr h="381000">
                <a:tc>
                  <a:txBody>
                    <a:bodyPr/>
                    <a:lstStyle/>
                    <a:p>
                      <a:pPr algn="ctr" rtl="0" fontAlgn="t">
                        <a:buNone/>
                      </a:pPr>
                      <a:r>
                        <a:rPr lang="es-CO" sz="3600" b="0" u="none" strike="noStrike">
                          <a:solidFill>
                            <a:srgbClr val="000000"/>
                          </a:solidFill>
                          <a:effectLst/>
                        </a:rPr>
                        <a:t>4</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Compatibilidad</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100.02</a:t>
                      </a:r>
                      <a:endParaRPr lang="es-CO" sz="3600">
                        <a:effectLst/>
                      </a:endParaRPr>
                    </a:p>
                  </a:txBody>
                  <a:tcPr marL="63500" marR="63500" marT="63500" marB="63500"/>
                </a:tc>
                <a:extLst>
                  <a:ext uri="{0D108BD9-81ED-4DB2-BD59-A6C34878D82A}">
                    <a16:rowId xmlns:a16="http://schemas.microsoft.com/office/drawing/2014/main" val="1378272106"/>
                  </a:ext>
                </a:extLst>
              </a:tr>
              <a:tr h="381000">
                <a:tc>
                  <a:txBody>
                    <a:bodyPr/>
                    <a:lstStyle/>
                    <a:p>
                      <a:pPr algn="ctr" rtl="0" fontAlgn="t">
                        <a:buNone/>
                      </a:pPr>
                      <a:r>
                        <a:rPr lang="es-CO" sz="3600" b="0" u="none" strike="noStrike">
                          <a:solidFill>
                            <a:srgbClr val="000000"/>
                          </a:solidFill>
                          <a:effectLst/>
                        </a:rPr>
                        <a:t>5</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Escalabilidad</a:t>
                      </a:r>
                      <a:endParaRPr lang="es-CO" sz="3600">
                        <a:effectLst/>
                      </a:endParaRPr>
                    </a:p>
                  </a:txBody>
                  <a:tcPr marL="63500" marR="63500" marT="63500" marB="63500"/>
                </a:tc>
                <a:tc>
                  <a:txBody>
                    <a:bodyPr/>
                    <a:lstStyle/>
                    <a:p>
                      <a:pPr rtl="0" fontAlgn="t">
                        <a:buNone/>
                      </a:pPr>
                      <a:r>
                        <a:rPr lang="es-CO" sz="3600" b="0" i="0" u="none" strike="noStrike" dirty="0">
                          <a:solidFill>
                            <a:srgbClr val="000000"/>
                          </a:solidFill>
                          <a:effectLst/>
                          <a:latin typeface="Times New Roman" panose="02020603050405020304" pitchFamily="18" charset="0"/>
                        </a:rPr>
                        <a:t>41.65</a:t>
                      </a:r>
                      <a:endParaRPr lang="es-CO" sz="3600" dirty="0">
                        <a:effectLst/>
                      </a:endParaRPr>
                    </a:p>
                  </a:txBody>
                  <a:tcPr marL="63500" marR="63500" marT="63500" marB="63500"/>
                </a:tc>
                <a:extLst>
                  <a:ext uri="{0D108BD9-81ED-4DB2-BD59-A6C34878D82A}">
                    <a16:rowId xmlns:a16="http://schemas.microsoft.com/office/drawing/2014/main" val="1527583818"/>
                  </a:ext>
                </a:extLst>
              </a:tr>
            </a:tbl>
          </a:graphicData>
        </a:graphic>
      </p:graphicFrame>
    </p:spTree>
    <p:extLst>
      <p:ext uri="{BB962C8B-B14F-4D97-AF65-F5344CB8AC3E}">
        <p14:creationId xmlns:p14="http://schemas.microsoft.com/office/powerpoint/2010/main" val="168486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Freeform 2"/>
          <p:cNvSpPr/>
          <p:nvPr/>
        </p:nvSpPr>
        <p:spPr>
          <a:xfrm rot="-6501204">
            <a:off x="-7101030" y="-9090096"/>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5275891" y="3012213"/>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12197426" y="-4181761"/>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p:cNvSpPr txBox="1"/>
          <p:nvPr/>
        </p:nvSpPr>
        <p:spPr>
          <a:xfrm>
            <a:off x="2391110" y="723900"/>
            <a:ext cx="13505779" cy="2646943"/>
          </a:xfrm>
          <a:prstGeom prst="rect">
            <a:avLst/>
          </a:prstGeom>
        </p:spPr>
        <p:txBody>
          <a:bodyPr wrap="square" lIns="0" tIns="0" rIns="0" bIns="0" rtlCol="0" anchor="t">
            <a:spAutoFit/>
          </a:bodyPr>
          <a:lstStyle/>
          <a:p>
            <a:pPr algn="ctr">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TÁCTICAS DE ATRIBUTOS DE CALIDAD</a:t>
            </a:r>
          </a:p>
        </p:txBody>
      </p:sp>
      <p:sp>
        <p:nvSpPr>
          <p:cNvPr id="8" name="TextBox 8"/>
          <p:cNvSpPr txBox="1"/>
          <p:nvPr/>
        </p:nvSpPr>
        <p:spPr>
          <a:xfrm>
            <a:off x="624736" y="3704477"/>
            <a:ext cx="6614264" cy="3046988"/>
          </a:xfrm>
          <a:prstGeom prst="rect">
            <a:avLst/>
          </a:prstGeom>
        </p:spPr>
        <p:txBody>
          <a:bodyPr wrap="square" lIns="0" tIns="0" rIns="0" bIns="0" rtlCol="0" anchor="t">
            <a:spAutoFit/>
          </a:bodyPr>
          <a:lstStyle/>
          <a:p>
            <a:pPr>
              <a:buNone/>
            </a:pPr>
            <a:r>
              <a:rPr lang="es-MX" b="1" dirty="0"/>
              <a:t>1. Seguridad</a:t>
            </a:r>
          </a:p>
          <a:p>
            <a:pPr>
              <a:buFont typeface="Arial" panose="020B0604020202020204" pitchFamily="34" charset="0"/>
              <a:buChar char="•"/>
            </a:pPr>
            <a:r>
              <a:rPr lang="es-MX" b="1" dirty="0"/>
              <a:t>Autenticación fuerte:</a:t>
            </a:r>
            <a:r>
              <a:rPr lang="es-MX" dirty="0"/>
              <a:t> Uso de JWT para validar identidad de revendedores y usuarios.</a:t>
            </a:r>
          </a:p>
          <a:p>
            <a:pPr>
              <a:buFont typeface="Arial" panose="020B0604020202020204" pitchFamily="34" charset="0"/>
              <a:buChar char="•"/>
            </a:pPr>
            <a:r>
              <a:rPr lang="es-MX" b="1" dirty="0"/>
              <a:t>Autorización basada en roles:</a:t>
            </a:r>
            <a:r>
              <a:rPr lang="es-MX" dirty="0"/>
              <a:t> Control granular de acceso (</a:t>
            </a:r>
            <a:r>
              <a:rPr lang="es-MX" dirty="0" err="1"/>
              <a:t>admin</a:t>
            </a:r>
            <a:r>
              <a:rPr lang="es-MX" dirty="0"/>
              <a:t>, revendedor, usuario).</a:t>
            </a:r>
          </a:p>
          <a:p>
            <a:pPr>
              <a:buFont typeface="Arial" panose="020B0604020202020204" pitchFamily="34" charset="0"/>
              <a:buChar char="•"/>
            </a:pPr>
            <a:r>
              <a:rPr lang="es-MX" b="1" dirty="0"/>
              <a:t>Validación de datos:</a:t>
            </a:r>
            <a:r>
              <a:rPr lang="es-MX" dirty="0"/>
              <a:t> Sanitización para prevenir inyecciones y corrupción.</a:t>
            </a:r>
          </a:p>
          <a:p>
            <a:pPr>
              <a:buFont typeface="Arial" panose="020B0604020202020204" pitchFamily="34" charset="0"/>
              <a:buChar char="•"/>
            </a:pPr>
            <a:r>
              <a:rPr lang="es-MX" b="1" dirty="0"/>
              <a:t>Detección de fraude:</a:t>
            </a:r>
            <a:r>
              <a:rPr lang="es-MX" dirty="0"/>
              <a:t> Monitoreo de patrones anómalos de compras y pagos.</a:t>
            </a:r>
          </a:p>
          <a:p>
            <a:pPr>
              <a:buFont typeface="Arial" panose="020B0604020202020204" pitchFamily="34" charset="0"/>
              <a:buChar char="•"/>
            </a:pPr>
            <a:r>
              <a:rPr lang="es-MX" b="1" dirty="0"/>
              <a:t>Comunicación segura:</a:t>
            </a:r>
            <a:r>
              <a:rPr lang="es-MX" dirty="0"/>
              <a:t> Encriptación TLS de todas las comunicaciones cliente-servidor.</a:t>
            </a:r>
          </a:p>
        </p:txBody>
      </p:sp>
      <p:sp>
        <p:nvSpPr>
          <p:cNvPr id="9" name="TextBox 8">
            <a:extLst>
              <a:ext uri="{FF2B5EF4-FFF2-40B4-BE49-F238E27FC236}">
                <a16:creationId xmlns:a16="http://schemas.microsoft.com/office/drawing/2014/main" id="{9C703EB6-D240-12F2-31C3-FA77E8537294}"/>
              </a:ext>
            </a:extLst>
          </p:cNvPr>
          <p:cNvSpPr txBox="1"/>
          <p:nvPr/>
        </p:nvSpPr>
        <p:spPr>
          <a:xfrm>
            <a:off x="7556239" y="4002304"/>
            <a:ext cx="4769937" cy="1938992"/>
          </a:xfrm>
          <a:prstGeom prst="rect">
            <a:avLst/>
          </a:prstGeom>
        </p:spPr>
        <p:txBody>
          <a:bodyPr wrap="square" lIns="0" tIns="0" rIns="0" bIns="0" rtlCol="0" anchor="t">
            <a:spAutoFit/>
          </a:bodyPr>
          <a:lstStyle/>
          <a:p>
            <a:pPr>
              <a:buNone/>
            </a:pPr>
            <a:r>
              <a:rPr lang="es-CO" b="1" dirty="0"/>
              <a:t>2. Rendimiento</a:t>
            </a:r>
          </a:p>
          <a:p>
            <a:pPr>
              <a:buFont typeface="Arial" panose="020B0604020202020204" pitchFamily="34" charset="0"/>
              <a:buChar char="•"/>
            </a:pPr>
            <a:r>
              <a:rPr lang="es-CO" b="1" dirty="0"/>
              <a:t>Cacheo de datos:</a:t>
            </a:r>
            <a:r>
              <a:rPr lang="es-CO" dirty="0"/>
              <a:t> Redis para almacenar tiquetes o eventos frecuentes.</a:t>
            </a:r>
          </a:p>
          <a:p>
            <a:pPr>
              <a:buFont typeface="Arial" panose="020B0604020202020204" pitchFamily="34" charset="0"/>
              <a:buChar char="•"/>
            </a:pPr>
            <a:r>
              <a:rPr lang="es-CO" b="1" dirty="0"/>
              <a:t>Asincronía:</a:t>
            </a:r>
            <a:r>
              <a:rPr lang="es-CO" dirty="0"/>
              <a:t> Uso de Amazon SQS para tareas no críticas.</a:t>
            </a:r>
          </a:p>
          <a:p>
            <a:pPr>
              <a:buFont typeface="Arial" panose="020B0604020202020204" pitchFamily="34" charset="0"/>
              <a:buChar char="•"/>
            </a:pPr>
            <a:r>
              <a:rPr lang="es-CO" b="1" dirty="0"/>
              <a:t>Balanceo de carga:</a:t>
            </a:r>
            <a:r>
              <a:rPr lang="es-CO" dirty="0"/>
              <a:t> </a:t>
            </a:r>
            <a:r>
              <a:rPr lang="es-CO" dirty="0" err="1"/>
              <a:t>Elastic</a:t>
            </a:r>
            <a:r>
              <a:rPr lang="es-CO" dirty="0"/>
              <a:t> Load </a:t>
            </a:r>
            <a:r>
              <a:rPr lang="es-CO" dirty="0" err="1"/>
              <a:t>Balancer</a:t>
            </a:r>
            <a:r>
              <a:rPr lang="es-CO" dirty="0"/>
              <a:t> distribuye solicitudes para evitar saturación.</a:t>
            </a:r>
          </a:p>
        </p:txBody>
      </p:sp>
      <p:sp>
        <p:nvSpPr>
          <p:cNvPr id="10" name="TextBox 8">
            <a:extLst>
              <a:ext uri="{FF2B5EF4-FFF2-40B4-BE49-F238E27FC236}">
                <a16:creationId xmlns:a16="http://schemas.microsoft.com/office/drawing/2014/main" id="{0A26F6B3-DE01-E878-2FC0-E90EB728615C}"/>
              </a:ext>
            </a:extLst>
          </p:cNvPr>
          <p:cNvSpPr txBox="1"/>
          <p:nvPr/>
        </p:nvSpPr>
        <p:spPr>
          <a:xfrm>
            <a:off x="12786129" y="4002304"/>
            <a:ext cx="4333685" cy="1384995"/>
          </a:xfrm>
          <a:prstGeom prst="rect">
            <a:avLst/>
          </a:prstGeom>
        </p:spPr>
        <p:txBody>
          <a:bodyPr wrap="square" lIns="0" tIns="0" rIns="0" bIns="0" rtlCol="0" anchor="t">
            <a:spAutoFit/>
          </a:bodyPr>
          <a:lstStyle/>
          <a:p>
            <a:pPr>
              <a:buNone/>
            </a:pPr>
            <a:r>
              <a:rPr lang="es-MX" b="1" dirty="0"/>
              <a:t>3. Disponibilidad</a:t>
            </a:r>
          </a:p>
          <a:p>
            <a:pPr>
              <a:buFont typeface="Arial" panose="020B0604020202020204" pitchFamily="34" charset="0"/>
              <a:buChar char="•"/>
            </a:pPr>
            <a:r>
              <a:rPr lang="es-MX" b="1" dirty="0" err="1"/>
              <a:t>Failover</a:t>
            </a:r>
            <a:r>
              <a:rPr lang="es-MX" b="1" dirty="0"/>
              <a:t> automático:</a:t>
            </a:r>
            <a:r>
              <a:rPr lang="es-MX" dirty="0"/>
              <a:t> Redirección de tráfico ante fallos con API Gateway.</a:t>
            </a:r>
          </a:p>
          <a:p>
            <a:pPr>
              <a:buFont typeface="Arial" panose="020B0604020202020204" pitchFamily="34" charset="0"/>
              <a:buChar char="•"/>
            </a:pPr>
            <a:r>
              <a:rPr lang="es-MX" b="1" dirty="0"/>
              <a:t>Monitoreo y alertas:</a:t>
            </a:r>
            <a:r>
              <a:rPr lang="es-MX" dirty="0"/>
              <a:t> Detección temprana de caídas con </a:t>
            </a:r>
            <a:r>
              <a:rPr lang="es-MX" dirty="0" err="1"/>
              <a:t>Grafana</a:t>
            </a:r>
            <a:r>
              <a:rPr lang="es-MX" dirty="0"/>
              <a:t>.</a:t>
            </a:r>
          </a:p>
        </p:txBody>
      </p:sp>
      <p:sp>
        <p:nvSpPr>
          <p:cNvPr id="11" name="TextBox 8">
            <a:extLst>
              <a:ext uri="{FF2B5EF4-FFF2-40B4-BE49-F238E27FC236}">
                <a16:creationId xmlns:a16="http://schemas.microsoft.com/office/drawing/2014/main" id="{E332D777-C529-F1FD-E424-C70ABFC1BF1F}"/>
              </a:ext>
            </a:extLst>
          </p:cNvPr>
          <p:cNvSpPr txBox="1"/>
          <p:nvPr/>
        </p:nvSpPr>
        <p:spPr>
          <a:xfrm>
            <a:off x="4082141" y="7091168"/>
            <a:ext cx="4333685" cy="2492990"/>
          </a:xfrm>
          <a:prstGeom prst="rect">
            <a:avLst/>
          </a:prstGeom>
        </p:spPr>
        <p:txBody>
          <a:bodyPr wrap="square" lIns="0" tIns="0" rIns="0" bIns="0" rtlCol="0" anchor="t">
            <a:spAutoFit/>
          </a:bodyPr>
          <a:lstStyle/>
          <a:p>
            <a:pPr>
              <a:buNone/>
            </a:pPr>
            <a:r>
              <a:rPr lang="es-MX" b="1" dirty="0"/>
              <a:t>4. Compatibilidad</a:t>
            </a:r>
          </a:p>
          <a:p>
            <a:pPr>
              <a:buFont typeface="Arial" panose="020B0604020202020204" pitchFamily="34" charset="0"/>
              <a:buChar char="•"/>
            </a:pPr>
            <a:r>
              <a:rPr lang="es-MX" b="1" dirty="0"/>
              <a:t>Segmentación de datos:</a:t>
            </a:r>
            <a:r>
              <a:rPr lang="es-MX" dirty="0"/>
              <a:t> Aislamiento de datos por región.</a:t>
            </a:r>
          </a:p>
          <a:p>
            <a:pPr>
              <a:buFont typeface="Arial" panose="020B0604020202020204" pitchFamily="34" charset="0"/>
              <a:buChar char="•"/>
            </a:pPr>
            <a:r>
              <a:rPr lang="es-MX" b="1" dirty="0"/>
              <a:t>Externalización de reglas legales:</a:t>
            </a:r>
            <a:r>
              <a:rPr lang="es-MX" dirty="0"/>
              <a:t> Motor de reglas parametrizable según legislación local.</a:t>
            </a:r>
          </a:p>
          <a:p>
            <a:pPr>
              <a:buFont typeface="Arial" panose="020B0604020202020204" pitchFamily="34" charset="0"/>
              <a:buChar char="•"/>
            </a:pPr>
            <a:r>
              <a:rPr lang="es-MX" b="1" dirty="0"/>
              <a:t>Soporte multilingüe:</a:t>
            </a:r>
            <a:r>
              <a:rPr lang="es-MX" dirty="0"/>
              <a:t> Adaptación a idiomas, monedas y formatos regionales.</a:t>
            </a:r>
          </a:p>
          <a:p>
            <a:pPr>
              <a:buFont typeface="Arial" panose="020B0604020202020204" pitchFamily="34" charset="0"/>
              <a:buChar char="•"/>
            </a:pPr>
            <a:r>
              <a:rPr lang="es-MX" b="1" dirty="0"/>
              <a:t>Cumplimiento normativo:</a:t>
            </a:r>
            <a:r>
              <a:rPr lang="es-MX" dirty="0"/>
              <a:t> Logs según regulaciones como GDPR, PCI-DSS.</a:t>
            </a:r>
          </a:p>
        </p:txBody>
      </p:sp>
      <p:sp>
        <p:nvSpPr>
          <p:cNvPr id="12" name="TextBox 8">
            <a:extLst>
              <a:ext uri="{FF2B5EF4-FFF2-40B4-BE49-F238E27FC236}">
                <a16:creationId xmlns:a16="http://schemas.microsoft.com/office/drawing/2014/main" id="{04B12216-B532-8CDA-E0A5-937178FA9E34}"/>
              </a:ext>
            </a:extLst>
          </p:cNvPr>
          <p:cNvSpPr txBox="1"/>
          <p:nvPr/>
        </p:nvSpPr>
        <p:spPr>
          <a:xfrm>
            <a:off x="9375469" y="7220388"/>
            <a:ext cx="4333685" cy="2215991"/>
          </a:xfrm>
          <a:prstGeom prst="rect">
            <a:avLst/>
          </a:prstGeom>
        </p:spPr>
        <p:txBody>
          <a:bodyPr wrap="square" lIns="0" tIns="0" rIns="0" bIns="0" rtlCol="0" anchor="t">
            <a:spAutoFit/>
          </a:bodyPr>
          <a:lstStyle/>
          <a:p>
            <a:pPr>
              <a:buNone/>
            </a:pPr>
            <a:r>
              <a:rPr lang="es-MX" b="1" dirty="0"/>
              <a:t>5. Escalabilidad</a:t>
            </a:r>
          </a:p>
          <a:p>
            <a:pPr>
              <a:buFont typeface="Arial" panose="020B0604020202020204" pitchFamily="34" charset="0"/>
              <a:buChar char="•"/>
            </a:pPr>
            <a:r>
              <a:rPr lang="es-MX" b="1" dirty="0"/>
              <a:t>Escalado horizontal:</a:t>
            </a:r>
            <a:r>
              <a:rPr lang="es-MX" dirty="0"/>
              <a:t> Añadir más instancias según demanda.</a:t>
            </a:r>
          </a:p>
          <a:p>
            <a:pPr>
              <a:buFont typeface="Arial" panose="020B0604020202020204" pitchFamily="34" charset="0"/>
              <a:buChar char="•"/>
            </a:pPr>
            <a:r>
              <a:rPr lang="es-MX" b="1" dirty="0"/>
              <a:t>Microservicios:</a:t>
            </a:r>
            <a:r>
              <a:rPr lang="es-MX" dirty="0"/>
              <a:t> Desacoplamiento para escalar módulos individualmente.</a:t>
            </a:r>
          </a:p>
          <a:p>
            <a:pPr>
              <a:buFont typeface="Arial" panose="020B0604020202020204" pitchFamily="34" charset="0"/>
              <a:buChar char="•"/>
            </a:pPr>
            <a:r>
              <a:rPr lang="es-MX" b="1" dirty="0"/>
              <a:t>Arquitectura basada en eventos:</a:t>
            </a:r>
            <a:r>
              <a:rPr lang="es-MX" dirty="0"/>
              <a:t> Desacoplamiento de flujos (compra → notificación).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1020</TotalTime>
  <Words>3009</Words>
  <Application>Microsoft Office PowerPoint</Application>
  <PresentationFormat>Personalizado</PresentationFormat>
  <Paragraphs>509</Paragraphs>
  <Slides>22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Glacial Indifference</vt:lpstr>
      <vt:lpstr>Times New Roman</vt:lpstr>
      <vt:lpstr>Arial</vt:lpstr>
      <vt:lpstr>Calibri</vt:lpstr>
      <vt:lpstr>Aptos</vt:lpstr>
      <vt:lpstr>League Spartan</vt:lpstr>
      <vt:lpstr>Glacial Indifference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de negocio formas orgánicas profesional azul y beis</dc:title>
  <cp:lastModifiedBy>Angel 724</cp:lastModifiedBy>
  <cp:revision>123</cp:revision>
  <dcterms:created xsi:type="dcterms:W3CDTF">2006-08-16T00:00:00Z</dcterms:created>
  <dcterms:modified xsi:type="dcterms:W3CDTF">2025-05-28T21:48:38Z</dcterms:modified>
  <dc:identifier>DAGjiftvDWc</dc:identifier>
</cp:coreProperties>
</file>