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notesSlide+xml" PartName="/ppt/notesSlides/notesSlide17.xml"/>
  <Override ContentType="application/vnd.openxmlformats-officedocument.presentationml.notesSlide+xml" PartName="/ppt/notesSlides/notesSlide18.xml"/>
  <Override ContentType="application/vnd.openxmlformats-officedocument.presentationml.notesSlide+xml" PartName="/ppt/notesSlides/notesSlide19.xml"/>
  <Override ContentType="application/vnd.openxmlformats-officedocument.presentationml.notesSlide+xml" PartName="/ppt/notesSlides/notesSlide20.xml"/>
  <Override ContentType="application/vnd.openxmlformats-officedocument.presentationml.notesSlide+xml" PartName="/ppt/notesSlides/notesSlide21.xml"/>
  <Override ContentType="application/vnd.openxmlformats-officedocument.presentationml.notesSlide+xml" PartName="/ppt/notesSlides/notesSlide22.xml"/>
  <Override ContentType="application/vnd.openxmlformats-officedocument.presentationml.notesSlide+xml" PartName="/ppt/notesSlides/notesSlide23.xml"/>
  <Override ContentType="application/vnd.openxmlformats-officedocument.presentationml.notesSlide+xml" PartName="/ppt/notesSlides/notesSlide24.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30"/>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Poppins" charset="1" panose="00000500000000000000"/>
      <p:regular r:id="rId33"/>
    </p:embeddedFont>
    <p:embeddedFont>
      <p:font typeface="Poppins Bold" charset="1" panose="000008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notesMasters/notesMaster1.xml" Type="http://schemas.openxmlformats.org/officeDocument/2006/relationships/notesMaster"/><Relationship Id="rId31" Target="theme/theme2.xml" Type="http://schemas.openxmlformats.org/officeDocument/2006/relationships/theme"/><Relationship Id="rId32" Target="notesSlides/notesSlide1.xml" Type="http://schemas.openxmlformats.org/officeDocument/2006/relationships/notesSlide"/><Relationship Id="rId33" Target="fonts/font33.fntdata" Type="http://schemas.openxmlformats.org/officeDocument/2006/relationships/font"/><Relationship Id="rId34" Target="notesSlides/notesSlide2.xml" Type="http://schemas.openxmlformats.org/officeDocument/2006/relationships/notesSlide"/><Relationship Id="rId35" Target="notesSlides/notesSlide3.xml" Type="http://schemas.openxmlformats.org/officeDocument/2006/relationships/notesSlide"/><Relationship Id="rId36" Target="notesSlides/notesSlide4.xml" Type="http://schemas.openxmlformats.org/officeDocument/2006/relationships/notesSlide"/><Relationship Id="rId37" Target="notesSlides/notesSlide5.xml" Type="http://schemas.openxmlformats.org/officeDocument/2006/relationships/notesSlide"/><Relationship Id="rId38" Target="fonts/font38.fntdata" Type="http://schemas.openxmlformats.org/officeDocument/2006/relationships/font"/><Relationship Id="rId39" Target="notesSlides/notesSlide6.xml" Type="http://schemas.openxmlformats.org/officeDocument/2006/relationships/notesSlide"/><Relationship Id="rId4" Target="theme/theme1.xml" Type="http://schemas.openxmlformats.org/officeDocument/2006/relationships/theme"/><Relationship Id="rId40" Target="notesSlides/notesSlide7.xml" Type="http://schemas.openxmlformats.org/officeDocument/2006/relationships/notesSlide"/><Relationship Id="rId41" Target="notesSlides/notesSlide8.xml" Type="http://schemas.openxmlformats.org/officeDocument/2006/relationships/notesSlide"/><Relationship Id="rId42" Target="notesSlides/notesSlide9.xml" Type="http://schemas.openxmlformats.org/officeDocument/2006/relationships/notesSlide"/><Relationship Id="rId43" Target="notesSlides/notesSlide10.xml" Type="http://schemas.openxmlformats.org/officeDocument/2006/relationships/notesSlide"/><Relationship Id="rId44" Target="notesSlides/notesSlide11.xml" Type="http://schemas.openxmlformats.org/officeDocument/2006/relationships/notesSlide"/><Relationship Id="rId45" Target="notesSlides/notesSlide12.xml" Type="http://schemas.openxmlformats.org/officeDocument/2006/relationships/notesSlide"/><Relationship Id="rId46" Target="notesSlides/notesSlide13.xml" Type="http://schemas.openxmlformats.org/officeDocument/2006/relationships/notesSlide"/><Relationship Id="rId47" Target="notesSlides/notesSlide14.xml" Type="http://schemas.openxmlformats.org/officeDocument/2006/relationships/notesSlide"/><Relationship Id="rId48" Target="notesSlides/notesSlide15.xml" Type="http://schemas.openxmlformats.org/officeDocument/2006/relationships/notesSlide"/><Relationship Id="rId49" Target="notesSlides/notesSlide16.xml" Type="http://schemas.openxmlformats.org/officeDocument/2006/relationships/notesSlide"/><Relationship Id="rId5" Target="tableStyles.xml" Type="http://schemas.openxmlformats.org/officeDocument/2006/relationships/tableStyles"/><Relationship Id="rId50" Target="notesSlides/notesSlide17.xml" Type="http://schemas.openxmlformats.org/officeDocument/2006/relationships/notesSlide"/><Relationship Id="rId51" Target="notesSlides/notesSlide18.xml" Type="http://schemas.openxmlformats.org/officeDocument/2006/relationships/notesSlide"/><Relationship Id="rId52" Target="notesSlides/notesSlide19.xml" Type="http://schemas.openxmlformats.org/officeDocument/2006/relationships/notesSlide"/><Relationship Id="rId53" Target="notesSlides/notesSlide20.xml" Type="http://schemas.openxmlformats.org/officeDocument/2006/relationships/notesSlide"/><Relationship Id="rId54" Target="notesSlides/notesSlide21.xml" Type="http://schemas.openxmlformats.org/officeDocument/2006/relationships/notesSlide"/><Relationship Id="rId55" Target="notesSlides/notesSlide22.xml" Type="http://schemas.openxmlformats.org/officeDocument/2006/relationships/notesSlide"/><Relationship Id="rId56" Target="notesSlides/notesSlide23.xml" Type="http://schemas.openxmlformats.org/officeDocument/2006/relationships/notesSlide"/><Relationship Id="rId57" Target="notesSlides/notesSlide24.xml" Type="http://schemas.openxmlformats.org/officeDocument/2006/relationships/notesSlide"/><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1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7.xml" Type="http://schemas.openxmlformats.org/officeDocument/2006/relationships/slide"/></Relationships>
</file>

<file path=ppt/notesSlides/_rels/notesSlide1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8.xml" Type="http://schemas.openxmlformats.org/officeDocument/2006/relationships/slide"/></Relationships>
</file>

<file path=ppt/notesSlides/_rels/notesSlide1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2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0.xml" Type="http://schemas.openxmlformats.org/officeDocument/2006/relationships/slide"/></Relationships>
</file>

<file path=ppt/notesSlides/_rels/notesSlide2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1.xml" Type="http://schemas.openxmlformats.org/officeDocument/2006/relationships/slide"/></Relationships>
</file>

<file path=ppt/notesSlides/_rels/notesSlide2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2.xml" Type="http://schemas.openxmlformats.org/officeDocument/2006/relationships/slide"/></Relationships>
</file>

<file path=ppt/notesSlides/_rels/notesSlide2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3.xml" Type="http://schemas.openxmlformats.org/officeDocument/2006/relationships/slide"/></Relationships>
</file>

<file path=ppt/notesSlides/_rels/notesSlide2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4.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20.png" Type="http://schemas.openxmlformats.org/officeDocument/2006/relationships/image"/><Relationship Id="rId4" Target="../embeddings/oleObject4.bin" Type="http://schemas.openxmlformats.org/officeDocument/2006/relationships/oleObjec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5.xml" Type="http://schemas.openxmlformats.org/officeDocument/2006/relationships/notesSlide"/><Relationship Id="rId3" Target="../media/image22.png" Type="http://schemas.openxmlformats.org/officeDocument/2006/relationships/image"/><Relationship Id="rId4" Target="../embeddings/oleObject5.bin" Type="http://schemas.openxmlformats.org/officeDocument/2006/relationships/oleObjec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7.xml" Type="http://schemas.openxmlformats.org/officeDocument/2006/relationships/notesSlide"/><Relationship Id="rId3"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8.xml" Type="http://schemas.openxmlformats.org/officeDocument/2006/relationships/notesSlide"/><Relationship Id="rId3" Target="../media/image24.png" Type="http://schemas.openxmlformats.org/officeDocument/2006/relationships/image"/><Relationship Id="rId4" Target="../embeddings/oleObject6.bin" Type="http://schemas.openxmlformats.org/officeDocument/2006/relationships/oleObjec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9.xml" Type="http://schemas.openxmlformats.org/officeDocument/2006/relationships/note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5.png" Type="http://schemas.openxmlformats.org/officeDocument/2006/relationships/image"/><Relationship Id="rId4" Target="../media/image6.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0.xml" Type="http://schemas.openxmlformats.org/officeDocument/2006/relationships/notesSlide"/><Relationship Id="rId3" Target="../media/image2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1.xml" Type="http://schemas.openxmlformats.org/officeDocument/2006/relationships/notesSlide"/><Relationship Id="rId3" Target="../media/image26.png" Type="http://schemas.openxmlformats.org/officeDocument/2006/relationships/image"/><Relationship Id="rId4" Target="../embeddings/oleObject7.bin" Type="http://schemas.openxmlformats.org/officeDocument/2006/relationships/oleObjec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2.xml" Type="http://schemas.openxmlformats.org/officeDocument/2006/relationships/notesSlid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3.xml" Type="http://schemas.openxmlformats.org/officeDocument/2006/relationships/notesSlide"/><Relationship Id="rId3" Target="../media/image2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4.xml" Type="http://schemas.openxmlformats.org/officeDocument/2006/relationships/notesSlide"/><Relationship Id="rId3" Target="../media/image28.png" Type="http://schemas.openxmlformats.org/officeDocument/2006/relationships/image"/><Relationship Id="rId4" Target="../embeddings/oleObject8.bin" Type="http://schemas.openxmlformats.org/officeDocument/2006/relationships/oleObjec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2.png" Type="http://schemas.openxmlformats.org/officeDocument/2006/relationships/image"/><Relationship Id="rId4" Target="../embeddings/oleObject1.bin" Type="http://schemas.openxmlformats.org/officeDocument/2006/relationships/oleObjec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3.png" Type="http://schemas.openxmlformats.org/officeDocument/2006/relationships/image"/><Relationship Id="rId4"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6.png" Type="http://schemas.openxmlformats.org/officeDocument/2006/relationships/image"/><Relationship Id="rId4" Target="../embeddings/oleObject2.bin" Type="http://schemas.openxmlformats.org/officeDocument/2006/relationships/oleObjec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7.png" Type="http://schemas.openxmlformats.org/officeDocument/2006/relationships/image"/><Relationship Id="rId4" Target="../embeddings/oleObject3.bin" Type="http://schemas.openxmlformats.org/officeDocument/2006/relationships/oleObjec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547072" y="-4741689"/>
            <a:ext cx="8098534" cy="5954130"/>
          </a:xfrm>
          <a:custGeom>
            <a:avLst/>
            <a:gdLst/>
            <a:ahLst/>
            <a:cxnLst/>
            <a:rect r="r" b="b" t="t" l="l"/>
            <a:pathLst>
              <a:path h="5954130" w="8098534">
                <a:moveTo>
                  <a:pt x="0" y="0"/>
                </a:moveTo>
                <a:lnTo>
                  <a:pt x="8098534" y="0"/>
                </a:lnTo>
                <a:lnTo>
                  <a:pt x="8098534" y="5954130"/>
                </a:lnTo>
                <a:lnTo>
                  <a:pt x="0" y="5954130"/>
                </a:lnTo>
                <a:lnTo>
                  <a:pt x="0" y="0"/>
                </a:lnTo>
                <a:close/>
              </a:path>
            </a:pathLst>
          </a:custGeom>
          <a:blipFill>
            <a:blip r:embed="rId3">
              <a:extLst>
                <a:ext uri="{96DAC541-7B7A-43D3-8B79-37D633B846F1}">
                  <asvg:svgBlip xmlns:asvg="http://schemas.microsoft.com/office/drawing/2016/SVG/main" r:embed="rId4"/>
                </a:ext>
              </a:extLst>
            </a:blip>
            <a:stretch>
              <a:fillRect l="0" t="-26" r="0" b="-26"/>
            </a:stretch>
          </a:blipFill>
        </p:spPr>
      </p:sp>
      <p:grpSp>
        <p:nvGrpSpPr>
          <p:cNvPr name="Group 3" id="3"/>
          <p:cNvGrpSpPr/>
          <p:nvPr/>
        </p:nvGrpSpPr>
        <p:grpSpPr>
          <a:xfrm rot="0">
            <a:off x="25624967" y="1745929"/>
            <a:ext cx="289560" cy="544259"/>
            <a:chOff x="0" y="0"/>
            <a:chExt cx="386080" cy="725678"/>
          </a:xfrm>
        </p:grpSpPr>
        <p:sp>
          <p:nvSpPr>
            <p:cNvPr name="Freeform 4" id="4"/>
            <p:cNvSpPr/>
            <p:nvPr/>
          </p:nvSpPr>
          <p:spPr>
            <a:xfrm flipH="false" flipV="false" rot="0">
              <a:off x="0" y="0"/>
              <a:ext cx="386080" cy="725678"/>
            </a:xfrm>
            <a:custGeom>
              <a:avLst/>
              <a:gdLst/>
              <a:ahLst/>
              <a:cxnLst/>
              <a:rect r="r" b="b" t="t" l="l"/>
              <a:pathLst>
                <a:path h="725678" w="386080">
                  <a:moveTo>
                    <a:pt x="18288" y="0"/>
                  </a:moveTo>
                  <a:cubicBezTo>
                    <a:pt x="13589" y="0"/>
                    <a:pt x="8890" y="3175"/>
                    <a:pt x="5715" y="8890"/>
                  </a:cubicBezTo>
                  <a:cubicBezTo>
                    <a:pt x="0" y="15113"/>
                    <a:pt x="0" y="21463"/>
                    <a:pt x="5715" y="27686"/>
                  </a:cubicBezTo>
                  <a:cubicBezTo>
                    <a:pt x="211328" y="308229"/>
                    <a:pt x="354711" y="706882"/>
                    <a:pt x="367284" y="713105"/>
                  </a:cubicBezTo>
                  <a:cubicBezTo>
                    <a:pt x="354711" y="725678"/>
                    <a:pt x="373507" y="725678"/>
                    <a:pt x="379857" y="725678"/>
                  </a:cubicBezTo>
                  <a:cubicBezTo>
                    <a:pt x="386080" y="713105"/>
                    <a:pt x="386080" y="706882"/>
                    <a:pt x="386080" y="700532"/>
                  </a:cubicBezTo>
                  <a:cubicBezTo>
                    <a:pt x="386080" y="694182"/>
                    <a:pt x="236474" y="289306"/>
                    <a:pt x="30861" y="8890"/>
                  </a:cubicBezTo>
                  <a:cubicBezTo>
                    <a:pt x="27686" y="3175"/>
                    <a:pt x="22987" y="0"/>
                    <a:pt x="18288" y="0"/>
                  </a:cubicBezTo>
                  <a:close/>
                </a:path>
              </a:pathLst>
            </a:custGeom>
            <a:solidFill>
              <a:srgbClr val="FEF8E9"/>
            </a:solidFill>
          </p:spPr>
        </p:sp>
      </p:grpSp>
      <p:grpSp>
        <p:nvGrpSpPr>
          <p:cNvPr name="Group 5" id="5"/>
          <p:cNvGrpSpPr/>
          <p:nvPr/>
        </p:nvGrpSpPr>
        <p:grpSpPr>
          <a:xfrm rot="0">
            <a:off x="25269863" y="1968812"/>
            <a:ext cx="331565" cy="451961"/>
            <a:chOff x="0" y="0"/>
            <a:chExt cx="442087" cy="602615"/>
          </a:xfrm>
        </p:grpSpPr>
        <p:sp>
          <p:nvSpPr>
            <p:cNvPr name="Freeform 6" id="6"/>
            <p:cNvSpPr/>
            <p:nvPr/>
          </p:nvSpPr>
          <p:spPr>
            <a:xfrm flipH="false" flipV="false" rot="0">
              <a:off x="0" y="0"/>
              <a:ext cx="442087" cy="602615"/>
            </a:xfrm>
            <a:custGeom>
              <a:avLst/>
              <a:gdLst/>
              <a:ahLst/>
              <a:cxnLst/>
              <a:rect r="r" b="b" t="t" l="l"/>
              <a:pathLst>
                <a:path h="602615" w="442087">
                  <a:moveTo>
                    <a:pt x="420116" y="0"/>
                  </a:moveTo>
                  <a:cubicBezTo>
                    <a:pt x="416941" y="0"/>
                    <a:pt x="413893" y="1524"/>
                    <a:pt x="410718" y="4699"/>
                  </a:cubicBezTo>
                  <a:cubicBezTo>
                    <a:pt x="392430" y="10922"/>
                    <a:pt x="93218" y="259969"/>
                    <a:pt x="0" y="583819"/>
                  </a:cubicBezTo>
                  <a:cubicBezTo>
                    <a:pt x="0" y="590042"/>
                    <a:pt x="0" y="596392"/>
                    <a:pt x="12065" y="602615"/>
                  </a:cubicBezTo>
                  <a:cubicBezTo>
                    <a:pt x="12065" y="596392"/>
                    <a:pt x="18288" y="596392"/>
                    <a:pt x="30861" y="596392"/>
                  </a:cubicBezTo>
                  <a:lnTo>
                    <a:pt x="37084" y="590169"/>
                  </a:lnTo>
                  <a:cubicBezTo>
                    <a:pt x="130683" y="278892"/>
                    <a:pt x="429514" y="29845"/>
                    <a:pt x="429514" y="29845"/>
                  </a:cubicBezTo>
                  <a:cubicBezTo>
                    <a:pt x="442087" y="23622"/>
                    <a:pt x="442087" y="11049"/>
                    <a:pt x="429514" y="4699"/>
                  </a:cubicBezTo>
                  <a:cubicBezTo>
                    <a:pt x="426339" y="1524"/>
                    <a:pt x="423291" y="0"/>
                    <a:pt x="420116" y="0"/>
                  </a:cubicBezTo>
                  <a:close/>
                </a:path>
              </a:pathLst>
            </a:custGeom>
            <a:solidFill>
              <a:srgbClr val="FEF8E9"/>
            </a:solidFill>
          </p:spPr>
        </p:sp>
      </p:grpSp>
      <p:grpSp>
        <p:nvGrpSpPr>
          <p:cNvPr name="Group 7" id="7"/>
          <p:cNvGrpSpPr/>
          <p:nvPr/>
        </p:nvGrpSpPr>
        <p:grpSpPr>
          <a:xfrm rot="0">
            <a:off x="24713431" y="5284085"/>
            <a:ext cx="243840" cy="117729"/>
            <a:chOff x="0" y="0"/>
            <a:chExt cx="325120" cy="156972"/>
          </a:xfrm>
        </p:grpSpPr>
        <p:sp>
          <p:nvSpPr>
            <p:cNvPr name="Freeform 8" id="8"/>
            <p:cNvSpPr/>
            <p:nvPr/>
          </p:nvSpPr>
          <p:spPr>
            <a:xfrm flipH="false" flipV="false" rot="0">
              <a:off x="0" y="0"/>
              <a:ext cx="325120" cy="156972"/>
            </a:xfrm>
            <a:custGeom>
              <a:avLst/>
              <a:gdLst/>
              <a:ahLst/>
              <a:cxnLst/>
              <a:rect r="r" b="b" t="t" l="l"/>
              <a:pathLst>
                <a:path h="156972" w="325120">
                  <a:moveTo>
                    <a:pt x="4191" y="144780"/>
                  </a:moveTo>
                  <a:cubicBezTo>
                    <a:pt x="60960" y="116332"/>
                    <a:pt x="119888" y="90043"/>
                    <a:pt x="179578" y="63373"/>
                  </a:cubicBezTo>
                  <a:cubicBezTo>
                    <a:pt x="224663" y="43180"/>
                    <a:pt x="270256" y="22860"/>
                    <a:pt x="315595" y="1397"/>
                  </a:cubicBezTo>
                  <a:cubicBezTo>
                    <a:pt x="318516" y="0"/>
                    <a:pt x="322072" y="1270"/>
                    <a:pt x="323596" y="4191"/>
                  </a:cubicBezTo>
                  <a:cubicBezTo>
                    <a:pt x="325120" y="7112"/>
                    <a:pt x="323723" y="10668"/>
                    <a:pt x="320802" y="12192"/>
                  </a:cubicBezTo>
                  <a:cubicBezTo>
                    <a:pt x="275209" y="33782"/>
                    <a:pt x="229489" y="54102"/>
                    <a:pt x="184531" y="74295"/>
                  </a:cubicBezTo>
                  <a:cubicBezTo>
                    <a:pt x="124714" y="100965"/>
                    <a:pt x="66040" y="127127"/>
                    <a:pt x="9525" y="155448"/>
                  </a:cubicBezTo>
                  <a:cubicBezTo>
                    <a:pt x="6604" y="156972"/>
                    <a:pt x="3048" y="155702"/>
                    <a:pt x="1524" y="152781"/>
                  </a:cubicBezTo>
                  <a:cubicBezTo>
                    <a:pt x="0" y="149860"/>
                    <a:pt x="1270" y="146304"/>
                    <a:pt x="4191" y="144780"/>
                  </a:cubicBezTo>
                  <a:close/>
                </a:path>
              </a:pathLst>
            </a:custGeom>
            <a:solidFill>
              <a:srgbClr val="2AB59D"/>
            </a:solidFill>
          </p:spPr>
        </p:sp>
      </p:grpSp>
      <p:sp>
        <p:nvSpPr>
          <p:cNvPr name="Freeform 9" id="9"/>
          <p:cNvSpPr/>
          <p:nvPr/>
        </p:nvSpPr>
        <p:spPr>
          <a:xfrm flipH="false" flipV="false" rot="0">
            <a:off x="9006983" y="1418113"/>
            <a:ext cx="9281017" cy="8908008"/>
          </a:xfrm>
          <a:custGeom>
            <a:avLst/>
            <a:gdLst/>
            <a:ahLst/>
            <a:cxnLst/>
            <a:rect r="r" b="b" t="t" l="l"/>
            <a:pathLst>
              <a:path h="8908008" w="9281017">
                <a:moveTo>
                  <a:pt x="0" y="0"/>
                </a:moveTo>
                <a:lnTo>
                  <a:pt x="9281017" y="0"/>
                </a:lnTo>
                <a:lnTo>
                  <a:pt x="9281017" y="8908008"/>
                </a:lnTo>
                <a:lnTo>
                  <a:pt x="0" y="8908008"/>
                </a:lnTo>
                <a:lnTo>
                  <a:pt x="0" y="0"/>
                </a:lnTo>
                <a:close/>
              </a:path>
            </a:pathLst>
          </a:custGeom>
          <a:blipFill>
            <a:blip r:embed="rId5">
              <a:extLst>
                <a:ext uri="{96DAC541-7B7A-43D3-8B79-37D633B846F1}">
                  <asvg:svgBlip xmlns:asvg="http://schemas.microsoft.com/office/drawing/2016/SVG/main" r:embed="rId6"/>
                </a:ext>
              </a:extLst>
            </a:blip>
            <a:stretch>
              <a:fillRect l="0" t="-9" r="0" b="-9"/>
            </a:stretch>
          </a:blipFill>
        </p:spPr>
      </p:sp>
      <p:grpSp>
        <p:nvGrpSpPr>
          <p:cNvPr name="Group 10" id="10"/>
          <p:cNvGrpSpPr/>
          <p:nvPr/>
        </p:nvGrpSpPr>
        <p:grpSpPr>
          <a:xfrm rot="0">
            <a:off x="1571100" y="2290178"/>
            <a:ext cx="5662232" cy="544830"/>
            <a:chOff x="0" y="0"/>
            <a:chExt cx="7549642" cy="726440"/>
          </a:xfrm>
        </p:grpSpPr>
        <p:sp>
          <p:nvSpPr>
            <p:cNvPr name="Freeform 11" id="11"/>
            <p:cNvSpPr/>
            <p:nvPr/>
          </p:nvSpPr>
          <p:spPr>
            <a:xfrm flipH="false" flipV="false" rot="0">
              <a:off x="0" y="0"/>
              <a:ext cx="7549642" cy="726440"/>
            </a:xfrm>
            <a:custGeom>
              <a:avLst/>
              <a:gdLst/>
              <a:ahLst/>
              <a:cxnLst/>
              <a:rect r="r" b="b" t="t" l="l"/>
              <a:pathLst>
                <a:path h="726440" w="7549642">
                  <a:moveTo>
                    <a:pt x="0" y="363220"/>
                  </a:moveTo>
                  <a:cubicBezTo>
                    <a:pt x="0" y="162560"/>
                    <a:pt x="162560" y="0"/>
                    <a:pt x="363220" y="0"/>
                  </a:cubicBezTo>
                  <a:lnTo>
                    <a:pt x="7186422" y="0"/>
                  </a:lnTo>
                  <a:cubicBezTo>
                    <a:pt x="7386955" y="0"/>
                    <a:pt x="7549642" y="162560"/>
                    <a:pt x="7549642" y="363220"/>
                  </a:cubicBezTo>
                  <a:cubicBezTo>
                    <a:pt x="7549642" y="563880"/>
                    <a:pt x="7387082" y="726440"/>
                    <a:pt x="7186422" y="726440"/>
                  </a:cubicBezTo>
                  <a:lnTo>
                    <a:pt x="363220" y="726440"/>
                  </a:lnTo>
                  <a:cubicBezTo>
                    <a:pt x="162560" y="726440"/>
                    <a:pt x="0" y="563753"/>
                    <a:pt x="0" y="363220"/>
                  </a:cubicBezTo>
                  <a:close/>
                </a:path>
              </a:pathLst>
            </a:custGeom>
            <a:solidFill>
              <a:srgbClr val="C7F9CC"/>
            </a:solidFill>
          </p:spPr>
        </p:sp>
      </p:grpSp>
      <p:grpSp>
        <p:nvGrpSpPr>
          <p:cNvPr name="Group 12" id="12"/>
          <p:cNvGrpSpPr/>
          <p:nvPr/>
        </p:nvGrpSpPr>
        <p:grpSpPr>
          <a:xfrm rot="0">
            <a:off x="1308900" y="-1064138"/>
            <a:ext cx="14488851" cy="4114237"/>
            <a:chOff x="0" y="0"/>
            <a:chExt cx="19318468" cy="5485650"/>
          </a:xfrm>
        </p:grpSpPr>
        <p:sp>
          <p:nvSpPr>
            <p:cNvPr name="Freeform 13" id="13"/>
            <p:cNvSpPr/>
            <p:nvPr/>
          </p:nvSpPr>
          <p:spPr>
            <a:xfrm flipH="false" flipV="false" rot="0">
              <a:off x="0" y="0"/>
              <a:ext cx="19318467" cy="5485650"/>
            </a:xfrm>
            <a:custGeom>
              <a:avLst/>
              <a:gdLst/>
              <a:ahLst/>
              <a:cxnLst/>
              <a:rect r="r" b="b" t="t" l="l"/>
              <a:pathLst>
                <a:path h="5485650" w="19318467">
                  <a:moveTo>
                    <a:pt x="0" y="0"/>
                  </a:moveTo>
                  <a:lnTo>
                    <a:pt x="19318467" y="0"/>
                  </a:lnTo>
                  <a:lnTo>
                    <a:pt x="19318467" y="5485650"/>
                  </a:lnTo>
                  <a:lnTo>
                    <a:pt x="0" y="5485650"/>
                  </a:lnTo>
                  <a:close/>
                </a:path>
              </a:pathLst>
            </a:custGeom>
            <a:solidFill>
              <a:srgbClr val="000000">
                <a:alpha val="0"/>
              </a:srgbClr>
            </a:solidFill>
          </p:spPr>
        </p:sp>
        <p:sp>
          <p:nvSpPr>
            <p:cNvPr name="TextBox 14" id="14"/>
            <p:cNvSpPr txBox="true"/>
            <p:nvPr/>
          </p:nvSpPr>
          <p:spPr>
            <a:xfrm>
              <a:off x="0" y="-95250"/>
              <a:ext cx="19318468" cy="5580900"/>
            </a:xfrm>
            <a:prstGeom prst="rect">
              <a:avLst/>
            </a:prstGeom>
          </p:spPr>
          <p:txBody>
            <a:bodyPr anchor="b" rtlCol="false" tIns="0" lIns="0" bIns="0" rIns="0"/>
            <a:lstStyle/>
            <a:p>
              <a:pPr algn="l">
                <a:lnSpc>
                  <a:spcPts val="11999"/>
                </a:lnSpc>
              </a:pPr>
              <a:r>
                <a:rPr lang="en-US" sz="9999">
                  <a:solidFill>
                    <a:srgbClr val="263238"/>
                  </a:solidFill>
                  <a:latin typeface="Poppins"/>
                  <a:ea typeface="Poppins"/>
                  <a:cs typeface="Poppins"/>
                  <a:sym typeface="Poppins"/>
                </a:rPr>
                <a:t>Grow Up Your Plant</a:t>
              </a:r>
            </a:p>
          </p:txBody>
        </p:sp>
      </p:grpSp>
      <p:grpSp>
        <p:nvGrpSpPr>
          <p:cNvPr name="Group 15" id="15"/>
          <p:cNvGrpSpPr/>
          <p:nvPr/>
        </p:nvGrpSpPr>
        <p:grpSpPr>
          <a:xfrm rot="0">
            <a:off x="1308900" y="7790406"/>
            <a:ext cx="5924400" cy="2274208"/>
            <a:chOff x="0" y="0"/>
            <a:chExt cx="7899200" cy="3032278"/>
          </a:xfrm>
        </p:grpSpPr>
        <p:sp>
          <p:nvSpPr>
            <p:cNvPr name="Freeform 16" id="16"/>
            <p:cNvSpPr/>
            <p:nvPr/>
          </p:nvSpPr>
          <p:spPr>
            <a:xfrm flipH="false" flipV="false" rot="0">
              <a:off x="0" y="0"/>
              <a:ext cx="7899200" cy="3032278"/>
            </a:xfrm>
            <a:custGeom>
              <a:avLst/>
              <a:gdLst/>
              <a:ahLst/>
              <a:cxnLst/>
              <a:rect r="r" b="b" t="t" l="l"/>
              <a:pathLst>
                <a:path h="3032278" w="7899200">
                  <a:moveTo>
                    <a:pt x="0" y="0"/>
                  </a:moveTo>
                  <a:lnTo>
                    <a:pt x="7899200" y="0"/>
                  </a:lnTo>
                  <a:lnTo>
                    <a:pt x="7899200" y="3032278"/>
                  </a:lnTo>
                  <a:lnTo>
                    <a:pt x="0" y="3032278"/>
                  </a:lnTo>
                  <a:close/>
                </a:path>
              </a:pathLst>
            </a:custGeom>
            <a:solidFill>
              <a:srgbClr val="000000">
                <a:alpha val="0"/>
              </a:srgbClr>
            </a:solidFill>
          </p:spPr>
        </p:sp>
        <p:sp>
          <p:nvSpPr>
            <p:cNvPr name="TextBox 17" id="17"/>
            <p:cNvSpPr txBox="true"/>
            <p:nvPr/>
          </p:nvSpPr>
          <p:spPr>
            <a:xfrm>
              <a:off x="0" y="-28575"/>
              <a:ext cx="7899200" cy="3060853"/>
            </a:xfrm>
            <a:prstGeom prst="rect">
              <a:avLst/>
            </a:prstGeom>
          </p:spPr>
          <p:txBody>
            <a:bodyPr anchor="t" rtlCol="false" tIns="0" lIns="0" bIns="0" rIns="0"/>
            <a:lstStyle/>
            <a:p>
              <a:pPr algn="l">
                <a:lnSpc>
                  <a:spcPts val="3840"/>
                </a:lnSpc>
              </a:pPr>
              <a:r>
                <a:rPr lang="en-US" sz="3200" spc="-32">
                  <a:solidFill>
                    <a:srgbClr val="263238"/>
                  </a:solidFill>
                  <a:latin typeface="Poppins"/>
                  <a:ea typeface="Poppins"/>
                  <a:cs typeface="Poppins"/>
                  <a:sym typeface="Poppins"/>
                </a:rPr>
                <a:t>Presentado por:</a:t>
              </a:r>
            </a:p>
            <a:p>
              <a:pPr algn="l">
                <a:lnSpc>
                  <a:spcPts val="3840"/>
                </a:lnSpc>
              </a:pPr>
              <a:r>
                <a:rPr lang="en-US" sz="3200" spc="-32">
                  <a:solidFill>
                    <a:srgbClr val="263238"/>
                  </a:solidFill>
                  <a:latin typeface="Poppins"/>
                  <a:ea typeface="Poppins"/>
                  <a:cs typeface="Poppins"/>
                  <a:sym typeface="Poppins"/>
                </a:rPr>
                <a:t>Daniel Tamara Rivera</a:t>
              </a:r>
            </a:p>
            <a:p>
              <a:pPr algn="l">
                <a:lnSpc>
                  <a:spcPts val="3840"/>
                </a:lnSpc>
              </a:pPr>
              <a:r>
                <a:rPr lang="en-US" sz="3200" spc="-32">
                  <a:solidFill>
                    <a:srgbClr val="263238"/>
                  </a:solidFill>
                  <a:latin typeface="Poppins"/>
                  <a:ea typeface="Poppins"/>
                  <a:cs typeface="Poppins"/>
                  <a:sym typeface="Poppins"/>
                </a:rPr>
                <a:t>Laura Tatiana Castaño</a:t>
              </a:r>
            </a:p>
            <a:p>
              <a:pPr algn="l">
                <a:lnSpc>
                  <a:spcPts val="3840"/>
                </a:lnSpc>
              </a:pPr>
            </a:p>
          </p:txBody>
        </p:sp>
      </p:grpSp>
      <p:grpSp>
        <p:nvGrpSpPr>
          <p:cNvPr name="Group 18" id="18"/>
          <p:cNvGrpSpPr/>
          <p:nvPr/>
        </p:nvGrpSpPr>
        <p:grpSpPr>
          <a:xfrm rot="0">
            <a:off x="1083357" y="3776617"/>
            <a:ext cx="8060643" cy="2095500"/>
            <a:chOff x="0" y="0"/>
            <a:chExt cx="10747524" cy="2794000"/>
          </a:xfrm>
        </p:grpSpPr>
        <p:sp>
          <p:nvSpPr>
            <p:cNvPr name="Freeform 19" id="19"/>
            <p:cNvSpPr/>
            <p:nvPr/>
          </p:nvSpPr>
          <p:spPr>
            <a:xfrm flipH="false" flipV="false" rot="0">
              <a:off x="0" y="0"/>
              <a:ext cx="10747524" cy="2794000"/>
            </a:xfrm>
            <a:custGeom>
              <a:avLst/>
              <a:gdLst/>
              <a:ahLst/>
              <a:cxnLst/>
              <a:rect r="r" b="b" t="t" l="l"/>
              <a:pathLst>
                <a:path h="2794000" w="10747524">
                  <a:moveTo>
                    <a:pt x="0" y="0"/>
                  </a:moveTo>
                  <a:lnTo>
                    <a:pt x="10747524" y="0"/>
                  </a:lnTo>
                  <a:lnTo>
                    <a:pt x="10747524" y="2794000"/>
                  </a:lnTo>
                  <a:lnTo>
                    <a:pt x="0" y="2794000"/>
                  </a:lnTo>
                  <a:close/>
                </a:path>
              </a:pathLst>
            </a:custGeom>
            <a:solidFill>
              <a:srgbClr val="000000">
                <a:alpha val="0"/>
              </a:srgbClr>
            </a:solidFill>
          </p:spPr>
        </p:sp>
        <p:sp>
          <p:nvSpPr>
            <p:cNvPr name="TextBox 20" id="20"/>
            <p:cNvSpPr txBox="true"/>
            <p:nvPr/>
          </p:nvSpPr>
          <p:spPr>
            <a:xfrm>
              <a:off x="0" y="-38100"/>
              <a:ext cx="10747524" cy="2832100"/>
            </a:xfrm>
            <a:prstGeom prst="rect">
              <a:avLst/>
            </a:prstGeom>
          </p:spPr>
          <p:txBody>
            <a:bodyPr anchor="t" rtlCol="false" tIns="0" lIns="0" bIns="0" rIns="0"/>
            <a:lstStyle/>
            <a:p>
              <a:pPr algn="l">
                <a:lnSpc>
                  <a:spcPts val="4080"/>
                </a:lnSpc>
              </a:pPr>
              <a:r>
                <a:rPr lang="en-US" sz="3400">
                  <a:solidFill>
                    <a:srgbClr val="000000"/>
                  </a:solidFill>
                  <a:latin typeface="Poppins"/>
                  <a:ea typeface="Poppins"/>
                  <a:cs typeface="Poppins"/>
                  <a:sym typeface="Poppins"/>
                </a:rPr>
                <a:t>Herramienta prototipo para identificar el estado de salud de una planta mediante técnicas de Deep learning y visión computacional </a:t>
              </a: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name="TextBox 7" id="7"/>
          <p:cNvSpPr txBox="true"/>
          <p:nvPr/>
        </p:nvSpPr>
        <p:spPr>
          <a:xfrm rot="0">
            <a:off x="1140514" y="2020603"/>
            <a:ext cx="16289096" cy="1466850"/>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Poppins"/>
                <a:ea typeface="Poppins"/>
                <a:cs typeface="Poppins"/>
                <a:sym typeface="Poppins"/>
              </a:rPr>
              <a:t>La vista de procesos muestra cómo se comportan </a:t>
            </a:r>
            <a:r>
              <a:rPr lang="en-US" sz="2400">
                <a:solidFill>
                  <a:srgbClr val="000000"/>
                </a:solidFill>
                <a:latin typeface="Poppins"/>
                <a:ea typeface="Poppins"/>
                <a:cs typeface="Poppins"/>
                <a:sym typeface="Poppins"/>
              </a:rPr>
              <a:t>los procesos concurrentes o paralelos de un sistema, se representará en 2 diagramas de secuencias que cubren los principales escenarios de GUYP y los múltiples procesos de la aplicación, esto incluyendo el proceso completo del análisis de la planta y el seguimiento historico? </a:t>
            </a:r>
          </a:p>
        </p:txBody>
      </p:sp>
      <p:sp>
        <p:nvSpPr>
          <p:cNvPr name="TextBox 8" id="8"/>
          <p:cNvSpPr txBox="true"/>
          <p:nvPr/>
        </p:nvSpPr>
        <p:spPr>
          <a:xfrm rot="0">
            <a:off x="1140514" y="4041728"/>
            <a:ext cx="16289096" cy="514350"/>
          </a:xfrm>
          <a:prstGeom prst="rect">
            <a:avLst/>
          </a:prstGeom>
        </p:spPr>
        <p:txBody>
          <a:bodyPr anchor="t" rtlCol="false" tIns="0" lIns="0" bIns="0" rIns="0">
            <a:spAutoFit/>
          </a:bodyPr>
          <a:lstStyle/>
          <a:p>
            <a:pPr algn="l">
              <a:lnSpc>
                <a:spcPts val="3840"/>
              </a:lnSpc>
              <a:spcBef>
                <a:spcPct val="0"/>
              </a:spcBef>
            </a:pPr>
            <a:r>
              <a:rPr lang="en-US" sz="3200">
                <a:solidFill>
                  <a:srgbClr val="000000"/>
                </a:solidFill>
                <a:latin typeface="Poppins"/>
                <a:ea typeface="Poppins"/>
                <a:cs typeface="Poppins"/>
                <a:sym typeface="Poppins"/>
              </a:rPr>
              <a:t>1 </a:t>
            </a:r>
            <a:r>
              <a:rPr lang="en-US" sz="3200">
                <a:solidFill>
                  <a:srgbClr val="000000"/>
                </a:solidFill>
                <a:latin typeface="Poppins"/>
                <a:ea typeface="Poppins"/>
                <a:cs typeface="Poppins"/>
                <a:sym typeface="Poppins"/>
              </a:rPr>
              <a:t>Escenario -&gt; Análisis de la planta </a:t>
            </a:r>
          </a:p>
        </p:txBody>
      </p:sp>
      <p:sp>
        <p:nvSpPr>
          <p:cNvPr name="TextBox 9" id="9"/>
          <p:cNvSpPr txBox="true"/>
          <p:nvPr/>
        </p:nvSpPr>
        <p:spPr>
          <a:xfrm rot="0">
            <a:off x="1028700" y="4537028"/>
            <a:ext cx="14995687" cy="5448300"/>
          </a:xfrm>
          <a:prstGeom prst="rect">
            <a:avLst/>
          </a:prstGeom>
        </p:spPr>
        <p:txBody>
          <a:bodyPr anchor="t" rtlCol="false" tIns="0" lIns="0" bIns="0" rIns="0">
            <a:spAutoFit/>
          </a:bodyPr>
          <a:lstStyle/>
          <a:p>
            <a:pPr algn="l">
              <a:lnSpc>
                <a:spcPts val="2879"/>
              </a:lnSpc>
            </a:pPr>
          </a:p>
          <a:p>
            <a:pPr algn="l">
              <a:lnSpc>
                <a:spcPts val="2879"/>
              </a:lnSpc>
            </a:pPr>
            <a:r>
              <a:rPr lang="en-US" sz="2400">
                <a:solidFill>
                  <a:srgbClr val="000000"/>
                </a:solidFill>
                <a:latin typeface="Poppins"/>
                <a:ea typeface="Poppins"/>
                <a:cs typeface="Poppins"/>
                <a:sym typeface="Poppins"/>
              </a:rPr>
              <a:t>Este diagrama de secuencia muestra cómo la app GUYP captura una imagen de una planta, la envía al backend para su análisis mediante Google Vision API y un Modelo DL, y finalmente muestra el diagnóstico al usuario, almacenando resultados en caché</a:t>
            </a:r>
          </a:p>
          <a:p>
            <a:pPr algn="l">
              <a:lnSpc>
                <a:spcPts val="2879"/>
              </a:lnSpc>
            </a:pPr>
            <a:r>
              <a:rPr lang="en-US" sz="2400">
                <a:solidFill>
                  <a:srgbClr val="000000"/>
                </a:solidFill>
                <a:latin typeface="Poppins"/>
                <a:ea typeface="Poppins"/>
                <a:cs typeface="Poppins"/>
                <a:sym typeface="Poppins"/>
              </a:rPr>
              <a:t> </a:t>
            </a:r>
          </a:p>
          <a:p>
            <a:pPr algn="l">
              <a:lnSpc>
                <a:spcPts val="2879"/>
              </a:lnSpc>
            </a:pPr>
            <a:r>
              <a:rPr lang="en-US" sz="2400">
                <a:solidFill>
                  <a:srgbClr val="000000"/>
                </a:solidFill>
                <a:latin typeface="Poppins"/>
                <a:ea typeface="Poppins"/>
                <a:cs typeface="Poppins"/>
                <a:sym typeface="Poppins"/>
              </a:rPr>
              <a:t>Modela un flujo técnico donde el backend coordina dos servicios especializados: Google Vision API para análisis básico y un Modelo DL para diagnóstico avanzado, implementando el patrón Cache-Aside para almacenar resultados intermedios, los procesos son sincronos, primero manda la imagen a google vision y su resultado se manda al modelo DL junto con la imagen de la planta</a:t>
            </a:r>
          </a:p>
          <a:p>
            <a:pPr algn="l">
              <a:lnSpc>
                <a:spcPts val="2879"/>
              </a:lnSpc>
            </a:pPr>
          </a:p>
          <a:p>
            <a:pPr algn="l">
              <a:lnSpc>
                <a:spcPts val="2879"/>
              </a:lnSpc>
              <a:spcBef>
                <a:spcPct val="0"/>
              </a:spcBef>
            </a:pPr>
            <a:r>
              <a:rPr lang="en-US" sz="2400">
                <a:solidFill>
                  <a:srgbClr val="000000"/>
                </a:solidFill>
                <a:latin typeface="Poppins"/>
                <a:ea typeface="Poppins"/>
                <a:cs typeface="Poppins"/>
                <a:sym typeface="Poppins"/>
              </a:rPr>
              <a:t>El segundo diagrama describe cómo GUYP obtiene la ubicación del usuario, consulta condiciones climáticas mediante una API Ambiental, compara los datos con valores ideales, genera un reporte (guardado en MongoDB) y lo muestra al usuario.</a:t>
            </a:r>
          </a:p>
          <a:p>
            <a:pPr algn="l">
              <a:lnSpc>
                <a:spcPts val="2879"/>
              </a:lnSpc>
              <a:spcBef>
                <a:spcPct val="0"/>
              </a:spcBef>
            </a:pPr>
          </a:p>
          <a:p>
            <a:pPr algn="l">
              <a:lnSpc>
                <a:spcPts val="287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name="Freeform 7" id="7"/>
          <p:cNvSpPr/>
          <p:nvPr/>
        </p:nvSpPr>
        <p:spPr>
          <a:xfrm flipH="false" flipV="false" rot="0">
            <a:off x="1028700" y="3224995"/>
            <a:ext cx="11301259" cy="6074427"/>
          </a:xfrm>
          <a:custGeom>
            <a:avLst/>
            <a:gdLst/>
            <a:ahLst/>
            <a:cxnLst/>
            <a:rect r="r" b="b" t="t" l="l"/>
            <a:pathLst>
              <a:path h="6074427" w="11301259">
                <a:moveTo>
                  <a:pt x="0" y="0"/>
                </a:moveTo>
                <a:lnTo>
                  <a:pt x="11301259" y="0"/>
                </a:lnTo>
                <a:lnTo>
                  <a:pt x="11301259" y="6074427"/>
                </a:lnTo>
                <a:lnTo>
                  <a:pt x="0" y="6074427"/>
                </a:lnTo>
                <a:lnTo>
                  <a:pt x="0" y="0"/>
                </a:lnTo>
                <a:close/>
              </a:path>
            </a:pathLst>
          </a:custGeom>
          <a:blipFill>
            <a:blip r:embed="rId3"/>
            <a:stretch>
              <a:fillRect l="0" t="0" r="0" b="0"/>
            </a:stretch>
          </a:blipFill>
        </p:spPr>
      </p:sp>
      <p:sp>
        <p:nvSpPr>
          <p:cNvPr name="TextBox 8" id="8"/>
          <p:cNvSpPr txBox="true"/>
          <p:nvPr/>
        </p:nvSpPr>
        <p:spPr>
          <a:xfrm rot="0">
            <a:off x="1028700" y="2405845"/>
            <a:ext cx="2282130" cy="514350"/>
          </a:xfrm>
          <a:prstGeom prst="rect">
            <a:avLst/>
          </a:prstGeom>
        </p:spPr>
        <p:txBody>
          <a:bodyPr anchor="t" rtlCol="false" tIns="0" lIns="0" bIns="0" rIns="0">
            <a:spAutoFit/>
          </a:bodyPr>
          <a:lstStyle/>
          <a:p>
            <a:pPr algn="ctr">
              <a:lnSpc>
                <a:spcPts val="3840"/>
              </a:lnSpc>
              <a:spcBef>
                <a:spcPct val="0"/>
              </a:spcBef>
            </a:pPr>
            <a:r>
              <a:rPr lang="en-US" sz="3200">
                <a:solidFill>
                  <a:srgbClr val="000000"/>
                </a:solidFill>
                <a:latin typeface="Poppins"/>
                <a:ea typeface="Poppins"/>
                <a:cs typeface="Poppins"/>
                <a:sym typeface="Poppins"/>
              </a:rPr>
              <a:t>1 diagrama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name="Freeform 7" id="7"/>
          <p:cNvSpPr/>
          <p:nvPr/>
        </p:nvSpPr>
        <p:spPr>
          <a:xfrm flipH="false" flipV="false" rot="0">
            <a:off x="1226478" y="2839400"/>
            <a:ext cx="10114851" cy="7055109"/>
          </a:xfrm>
          <a:custGeom>
            <a:avLst/>
            <a:gdLst/>
            <a:ahLst/>
            <a:cxnLst/>
            <a:rect r="r" b="b" t="t" l="l"/>
            <a:pathLst>
              <a:path h="7055109" w="10114851">
                <a:moveTo>
                  <a:pt x="0" y="0"/>
                </a:moveTo>
                <a:lnTo>
                  <a:pt x="10114852" y="0"/>
                </a:lnTo>
                <a:lnTo>
                  <a:pt x="10114852" y="7055109"/>
                </a:lnTo>
                <a:lnTo>
                  <a:pt x="0" y="7055109"/>
                </a:lnTo>
                <a:lnTo>
                  <a:pt x="0" y="0"/>
                </a:lnTo>
                <a:close/>
              </a:path>
            </a:pathLst>
          </a:custGeom>
          <a:blipFill>
            <a:blip r:embed="rId3"/>
            <a:stretch>
              <a:fillRect l="0" t="0" r="0" b="0"/>
            </a:stretch>
          </a:blipFill>
        </p:spPr>
      </p:sp>
      <p:sp>
        <p:nvSpPr>
          <p:cNvPr name="TextBox 8" id="8"/>
          <p:cNvSpPr txBox="true"/>
          <p:nvPr/>
        </p:nvSpPr>
        <p:spPr>
          <a:xfrm rot="0">
            <a:off x="1344218" y="2213333"/>
            <a:ext cx="2385715" cy="514350"/>
          </a:xfrm>
          <a:prstGeom prst="rect">
            <a:avLst/>
          </a:prstGeom>
        </p:spPr>
        <p:txBody>
          <a:bodyPr anchor="t" rtlCol="false" tIns="0" lIns="0" bIns="0" rIns="0">
            <a:spAutoFit/>
          </a:bodyPr>
          <a:lstStyle/>
          <a:p>
            <a:pPr algn="ctr">
              <a:lnSpc>
                <a:spcPts val="3840"/>
              </a:lnSpc>
              <a:spcBef>
                <a:spcPct val="0"/>
              </a:spcBef>
            </a:pPr>
            <a:r>
              <a:rPr lang="en-US" sz="3200">
                <a:solidFill>
                  <a:srgbClr val="000000"/>
                </a:solidFill>
                <a:latin typeface="Poppins"/>
                <a:ea typeface="Poppins"/>
                <a:cs typeface="Poppins"/>
                <a:sym typeface="Poppins"/>
              </a:rPr>
              <a:t>2 diagrama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procesos</a:t>
              </a:r>
            </a:p>
          </p:txBody>
        </p:sp>
      </p:grpSp>
      <p:graphicFrame>
        <p:nvGraphicFramePr>
          <p:cNvPr name="Object 7" id="7"/>
          <p:cNvGraphicFramePr/>
          <p:nvPr/>
        </p:nvGraphicFramePr>
        <p:xfrm>
          <a:off x="1490047" y="2715978"/>
          <a:ext cx="6286500" cy="3771900"/>
        </p:xfrm>
        <a:graphic>
          <a:graphicData uri="http://schemas.openxmlformats.org/presentationml/2006/ole">
            <p:oleObj imgW="7543800" imgH="50292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TextBox 8" id="8"/>
          <p:cNvSpPr txBox="true"/>
          <p:nvPr/>
        </p:nvSpPr>
        <p:spPr>
          <a:xfrm rot="0">
            <a:off x="1375428" y="1858729"/>
            <a:ext cx="7963256" cy="514350"/>
          </a:xfrm>
          <a:prstGeom prst="rect">
            <a:avLst/>
          </a:prstGeom>
        </p:spPr>
        <p:txBody>
          <a:bodyPr anchor="t" rtlCol="false" tIns="0" lIns="0" bIns="0" rIns="0">
            <a:spAutoFit/>
          </a:bodyPr>
          <a:lstStyle/>
          <a:p>
            <a:pPr algn="ctr">
              <a:lnSpc>
                <a:spcPts val="3840"/>
              </a:lnSpc>
              <a:spcBef>
                <a:spcPct val="0"/>
              </a:spcBef>
            </a:pPr>
            <a:r>
              <a:rPr lang="en-US" b="true" sz="3200">
                <a:solidFill>
                  <a:srgbClr val="000000"/>
                </a:solidFill>
                <a:latin typeface="Poppins Bold"/>
                <a:ea typeface="Poppins Bold"/>
                <a:cs typeface="Poppins Bold"/>
                <a:sym typeface="Poppins Bold"/>
              </a:rPr>
              <a:t>Catálogo de Elementos y relaciones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procesos</a:t>
              </a:r>
            </a:p>
          </p:txBody>
        </p:sp>
      </p:grpSp>
      <p:sp>
        <p:nvSpPr>
          <p:cNvPr name="Freeform 7" id="7"/>
          <p:cNvSpPr/>
          <p:nvPr/>
        </p:nvSpPr>
        <p:spPr>
          <a:xfrm flipH="false" flipV="false" rot="0">
            <a:off x="1028700" y="4297936"/>
            <a:ext cx="10552315" cy="5381681"/>
          </a:xfrm>
          <a:custGeom>
            <a:avLst/>
            <a:gdLst/>
            <a:ahLst/>
            <a:cxnLst/>
            <a:rect r="r" b="b" t="t" l="l"/>
            <a:pathLst>
              <a:path h="5381681" w="10552315">
                <a:moveTo>
                  <a:pt x="0" y="0"/>
                </a:moveTo>
                <a:lnTo>
                  <a:pt x="10552315" y="0"/>
                </a:lnTo>
                <a:lnTo>
                  <a:pt x="10552315" y="5381680"/>
                </a:lnTo>
                <a:lnTo>
                  <a:pt x="0" y="5381680"/>
                </a:lnTo>
                <a:lnTo>
                  <a:pt x="0" y="0"/>
                </a:lnTo>
                <a:close/>
              </a:path>
            </a:pathLst>
          </a:custGeom>
          <a:blipFill>
            <a:blip r:embed="rId3"/>
            <a:stretch>
              <a:fillRect l="0" t="0" r="0" b="0"/>
            </a:stretch>
          </a:blipFill>
        </p:spPr>
      </p:sp>
      <p:sp>
        <p:nvSpPr>
          <p:cNvPr name="TextBox 8" id="8"/>
          <p:cNvSpPr txBox="true"/>
          <p:nvPr/>
        </p:nvSpPr>
        <p:spPr>
          <a:xfrm rot="0">
            <a:off x="970204" y="1952965"/>
            <a:ext cx="16289096" cy="514350"/>
          </a:xfrm>
          <a:prstGeom prst="rect">
            <a:avLst/>
          </a:prstGeom>
        </p:spPr>
        <p:txBody>
          <a:bodyPr anchor="t" rtlCol="false" tIns="0" lIns="0" bIns="0" rIns="0">
            <a:spAutoFit/>
          </a:bodyPr>
          <a:lstStyle/>
          <a:p>
            <a:pPr algn="l">
              <a:lnSpc>
                <a:spcPts val="3840"/>
              </a:lnSpc>
              <a:spcBef>
                <a:spcPct val="0"/>
              </a:spcBef>
            </a:pPr>
            <a:r>
              <a:rPr lang="en-US" sz="3200">
                <a:solidFill>
                  <a:srgbClr val="000000"/>
                </a:solidFill>
                <a:latin typeface="Poppins"/>
                <a:ea typeface="Poppins"/>
                <a:cs typeface="Poppins"/>
                <a:sym typeface="Poppins"/>
              </a:rPr>
              <a:t>2 </a:t>
            </a:r>
            <a:r>
              <a:rPr lang="en-US" sz="3200">
                <a:solidFill>
                  <a:srgbClr val="000000"/>
                </a:solidFill>
                <a:latin typeface="Poppins"/>
                <a:ea typeface="Poppins"/>
                <a:cs typeface="Poppins"/>
                <a:sym typeface="Poppins"/>
              </a:rPr>
              <a:t>Escenario -&gt; Seguimiento histórico </a:t>
            </a:r>
          </a:p>
        </p:txBody>
      </p:sp>
      <p:sp>
        <p:nvSpPr>
          <p:cNvPr name="TextBox 9" id="9"/>
          <p:cNvSpPr txBox="true"/>
          <p:nvPr/>
        </p:nvSpPr>
        <p:spPr>
          <a:xfrm rot="0">
            <a:off x="999452" y="2638765"/>
            <a:ext cx="16289096" cy="1466850"/>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Poppins"/>
                <a:ea typeface="Poppins"/>
                <a:cs typeface="Poppins"/>
                <a:sym typeface="Poppins"/>
              </a:rPr>
              <a:t>E</a:t>
            </a:r>
            <a:r>
              <a:rPr lang="en-US" sz="2400">
                <a:solidFill>
                  <a:srgbClr val="000000"/>
                </a:solidFill>
                <a:latin typeface="Poppins"/>
                <a:ea typeface="Poppins"/>
                <a:cs typeface="Poppins"/>
                <a:sym typeface="Poppins"/>
              </a:rPr>
              <a:t>ste diagrama muestra cómo la aplicación consulta y muestra el historial de una planta. El proceso comienza cuando el usuario selecciona una planta en GUYP, enviando su ID al Backend. El Backend busca esta información en MongoDB, que devuelve los registros históricos como diagnósticos anteriores y fechas. Luego, el Backend organiza estos datos y los envía de vuelta a GUYP, donde se muestran al usuario</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procesos</a:t>
              </a:r>
            </a:p>
          </p:txBody>
        </p:sp>
      </p:grpSp>
      <p:graphicFrame>
        <p:nvGraphicFramePr>
          <p:cNvPr name="Object 7" id="7"/>
          <p:cNvGraphicFramePr/>
          <p:nvPr/>
        </p:nvGraphicFramePr>
        <p:xfrm>
          <a:off x="1475720" y="3610499"/>
          <a:ext cx="6286500" cy="1676400"/>
        </p:xfrm>
        <a:graphic>
          <a:graphicData uri="http://schemas.openxmlformats.org/presentationml/2006/ole">
            <p:oleObj imgW="7543800" imgH="29337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TextBox 8" id="8"/>
          <p:cNvSpPr txBox="true"/>
          <p:nvPr/>
        </p:nvSpPr>
        <p:spPr>
          <a:xfrm rot="0">
            <a:off x="1028700" y="2308017"/>
            <a:ext cx="7963256" cy="514350"/>
          </a:xfrm>
          <a:prstGeom prst="rect">
            <a:avLst/>
          </a:prstGeom>
        </p:spPr>
        <p:txBody>
          <a:bodyPr anchor="t" rtlCol="false" tIns="0" lIns="0" bIns="0" rIns="0">
            <a:spAutoFit/>
          </a:bodyPr>
          <a:lstStyle/>
          <a:p>
            <a:pPr algn="ctr">
              <a:lnSpc>
                <a:spcPts val="3840"/>
              </a:lnSpc>
              <a:spcBef>
                <a:spcPct val="0"/>
              </a:spcBef>
            </a:pPr>
            <a:r>
              <a:rPr lang="en-US" b="true" sz="3200">
                <a:solidFill>
                  <a:srgbClr val="000000"/>
                </a:solidFill>
                <a:latin typeface="Poppins Bold"/>
                <a:ea typeface="Poppins Bold"/>
                <a:cs typeface="Poppins Bold"/>
                <a:sym typeface="Poppins Bold"/>
              </a:rPr>
              <a:t>Catálogo de Elementos y relaciones</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34744" y="121476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363991" y="190681"/>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fisica</a:t>
              </a:r>
            </a:p>
          </p:txBody>
        </p:sp>
      </p:grpSp>
      <p:sp>
        <p:nvSpPr>
          <p:cNvPr name="TextBox 7" id="7"/>
          <p:cNvSpPr txBox="true"/>
          <p:nvPr/>
        </p:nvSpPr>
        <p:spPr>
          <a:xfrm rot="0">
            <a:off x="934744" y="2750498"/>
            <a:ext cx="16490913" cy="5810250"/>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Poppins"/>
                <a:ea typeface="Poppins"/>
                <a:cs typeface="Poppins"/>
                <a:sym typeface="Poppins"/>
              </a:rPr>
              <a:t>La vista física describe la distribución de</a:t>
            </a:r>
            <a:r>
              <a:rPr lang="en-US" sz="2400">
                <a:solidFill>
                  <a:srgbClr val="000000"/>
                </a:solidFill>
                <a:latin typeface="Poppins"/>
                <a:ea typeface="Poppins"/>
                <a:cs typeface="Poppins"/>
                <a:sym typeface="Poppins"/>
              </a:rPr>
              <a:t>l sistema en el hardware. Muestra cómo los componentes del software se despliegan en nodos físicos, como servidores o dispositivos, y cómo se comunican entre ellos, esta se graficará mediante un diagrama de despliegue </a:t>
            </a:r>
          </a:p>
          <a:p>
            <a:pPr algn="l">
              <a:lnSpc>
                <a:spcPts val="2879"/>
              </a:lnSpc>
              <a:spcBef>
                <a:spcPct val="0"/>
              </a:spcBef>
            </a:pPr>
          </a:p>
          <a:p>
            <a:pPr algn="l">
              <a:lnSpc>
                <a:spcPts val="2879"/>
              </a:lnSpc>
              <a:spcBef>
                <a:spcPct val="0"/>
              </a:spcBef>
            </a:pPr>
            <a:r>
              <a:rPr lang="en-US" sz="2400">
                <a:solidFill>
                  <a:srgbClr val="000000"/>
                </a:solidFill>
                <a:latin typeface="Poppins"/>
                <a:ea typeface="Poppins"/>
                <a:cs typeface="Poppins"/>
                <a:sym typeface="Poppins"/>
              </a:rPr>
              <a:t>Este diagrama muestra cómo está organizada una arquitectura con JMeter para medir su escalabilidad. El orquestador utiliza un circuit breaker para asegurar la disponibilidad del sistema, mientras que Nginx actúa como balanceador de carga para mejorar el rendimiento. La seguridad se maneja mediante el uso de tokens.</a:t>
            </a:r>
          </a:p>
          <a:p>
            <a:pPr algn="l">
              <a:lnSpc>
                <a:spcPts val="2879"/>
              </a:lnSpc>
              <a:spcBef>
                <a:spcPct val="0"/>
              </a:spcBef>
            </a:pPr>
          </a:p>
          <a:p>
            <a:pPr algn="l">
              <a:lnSpc>
                <a:spcPts val="2879"/>
              </a:lnSpc>
              <a:spcBef>
                <a:spcPct val="0"/>
              </a:spcBef>
            </a:pPr>
            <a:r>
              <a:rPr lang="en-US" sz="2400">
                <a:solidFill>
                  <a:srgbClr val="000000"/>
                </a:solidFill>
                <a:latin typeface="Poppins"/>
                <a:ea typeface="Poppins"/>
                <a:cs typeface="Poppins"/>
                <a:sym typeface="Poppins"/>
              </a:rPr>
              <a:t>Todos los módulos como los que se encargan de la captura de cámara o de conectarse a APIs meteorológicas, así como la base de datos MongoDB, están preparados para funcionar en contenedores Docker. Esto permite desplegar todo el sistema de forma ágil y resistente en la nube. En resumen, la estructura está pensada para rendir bien, mantenerse segura y adaptarse fácilmente cuando aumenta la carga.</a:t>
            </a:r>
          </a:p>
          <a:p>
            <a:pPr algn="l">
              <a:lnSpc>
                <a:spcPts val="2879"/>
              </a:lnSpc>
              <a:spcBef>
                <a:spcPct val="0"/>
              </a:spcBef>
            </a:pPr>
          </a:p>
          <a:p>
            <a:pPr algn="l">
              <a:lnSpc>
                <a:spcPts val="2879"/>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34744" y="121476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363991" y="190681"/>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fisica</a:t>
              </a:r>
            </a:p>
          </p:txBody>
        </p:sp>
      </p:grpSp>
      <p:sp>
        <p:nvSpPr>
          <p:cNvPr name="Freeform 7" id="7"/>
          <p:cNvSpPr/>
          <p:nvPr/>
        </p:nvSpPr>
        <p:spPr>
          <a:xfrm flipH="false" flipV="false" rot="0">
            <a:off x="934744" y="2205173"/>
            <a:ext cx="14314825" cy="7443709"/>
          </a:xfrm>
          <a:custGeom>
            <a:avLst/>
            <a:gdLst/>
            <a:ahLst/>
            <a:cxnLst/>
            <a:rect r="r" b="b" t="t" l="l"/>
            <a:pathLst>
              <a:path h="7443709" w="14314825">
                <a:moveTo>
                  <a:pt x="0" y="0"/>
                </a:moveTo>
                <a:lnTo>
                  <a:pt x="14314825" y="0"/>
                </a:lnTo>
                <a:lnTo>
                  <a:pt x="14314825" y="7443709"/>
                </a:lnTo>
                <a:lnTo>
                  <a:pt x="0" y="7443709"/>
                </a:lnTo>
                <a:lnTo>
                  <a:pt x="0" y="0"/>
                </a:lnTo>
                <a:close/>
              </a:path>
            </a:pathLst>
          </a:custGeom>
          <a:blipFill>
            <a:blip r:embed="rId3"/>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34744" y="1153126"/>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17035" y="220467"/>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fisica</a:t>
              </a:r>
            </a:p>
          </p:txBody>
        </p:sp>
      </p:grpSp>
      <p:sp>
        <p:nvSpPr>
          <p:cNvPr name="TextBox 7" id="7"/>
          <p:cNvSpPr txBox="true"/>
          <p:nvPr/>
        </p:nvSpPr>
        <p:spPr>
          <a:xfrm rot="0">
            <a:off x="802333" y="2240053"/>
            <a:ext cx="7963256" cy="514350"/>
          </a:xfrm>
          <a:prstGeom prst="rect">
            <a:avLst/>
          </a:prstGeom>
        </p:spPr>
        <p:txBody>
          <a:bodyPr anchor="t" rtlCol="false" tIns="0" lIns="0" bIns="0" rIns="0">
            <a:spAutoFit/>
          </a:bodyPr>
          <a:lstStyle/>
          <a:p>
            <a:pPr algn="ctr">
              <a:lnSpc>
                <a:spcPts val="3840"/>
              </a:lnSpc>
              <a:spcBef>
                <a:spcPct val="0"/>
              </a:spcBef>
            </a:pPr>
            <a:r>
              <a:rPr lang="en-US" b="true" sz="3200">
                <a:solidFill>
                  <a:srgbClr val="000000"/>
                </a:solidFill>
                <a:latin typeface="Poppins Bold"/>
                <a:ea typeface="Poppins Bold"/>
                <a:cs typeface="Poppins Bold"/>
                <a:sym typeface="Poppins Bold"/>
              </a:rPr>
              <a:t>Catalogo de Elementos y relaciones</a:t>
            </a:r>
          </a:p>
        </p:txBody>
      </p:sp>
      <p:graphicFrame>
        <p:nvGraphicFramePr>
          <p:cNvPr name="Object 8" id="8"/>
          <p:cNvGraphicFramePr/>
          <p:nvPr/>
        </p:nvGraphicFramePr>
        <p:xfrm>
          <a:off x="505448" y="3325903"/>
          <a:ext cx="5029200" cy="3352800"/>
        </p:xfrm>
        <a:graphic>
          <a:graphicData uri="http://schemas.openxmlformats.org/presentationml/2006/ole">
            <p:oleObj imgW="6032500" imgH="43561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Tree>
  </p:cSld>
  <p:clrMapOvr>
    <a:masterClrMapping/>
  </p:clrMapOvr>
</p:sld>
</file>

<file path=ppt/slides/slide1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341097" y="-20449"/>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+1: Escenarios</a:t>
              </a:r>
            </a:p>
          </p:txBody>
        </p:sp>
      </p:grpSp>
      <p:sp>
        <p:nvSpPr>
          <p:cNvPr name="TextBox 7" id="7"/>
          <p:cNvSpPr txBox="true"/>
          <p:nvPr/>
        </p:nvSpPr>
        <p:spPr>
          <a:xfrm rot="0">
            <a:off x="1140514" y="1963585"/>
            <a:ext cx="15495413" cy="1104930"/>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Poppins"/>
                <a:ea typeface="Poppins"/>
                <a:cs typeface="Poppins"/>
                <a:sym typeface="Poppins"/>
              </a:rPr>
              <a:t>Representa cómo e</a:t>
            </a:r>
            <a:r>
              <a:rPr lang="en-US" sz="2400">
                <a:solidFill>
                  <a:srgbClr val="000000"/>
                </a:solidFill>
                <a:latin typeface="Poppins"/>
                <a:ea typeface="Poppins"/>
                <a:cs typeface="Poppins"/>
                <a:sym typeface="Poppins"/>
              </a:rPr>
              <a:t>l sistema se comporta en la práctica desde la perspectiva del usuario y otros actores. Su función principal es validar y motivar las otras cuatro vistas (lógica, desarrollo, proceso y física) mediante escenarios concretos de interacción, se enfoca en mostrar los casos de uso</a:t>
            </a:r>
          </a:p>
        </p:txBody>
      </p:sp>
      <p:sp>
        <p:nvSpPr>
          <p:cNvPr name="TextBox 8" id="8"/>
          <p:cNvSpPr txBox="true"/>
          <p:nvPr/>
        </p:nvSpPr>
        <p:spPr>
          <a:xfrm rot="0">
            <a:off x="1159072" y="3744791"/>
            <a:ext cx="8325087" cy="514391"/>
          </a:xfrm>
          <a:prstGeom prst="rect">
            <a:avLst/>
          </a:prstGeom>
        </p:spPr>
        <p:txBody>
          <a:bodyPr anchor="t" rtlCol="false" tIns="0" lIns="0" bIns="0" rIns="0">
            <a:spAutoFit/>
          </a:bodyPr>
          <a:lstStyle/>
          <a:p>
            <a:pPr algn="l">
              <a:lnSpc>
                <a:spcPts val="3839"/>
              </a:lnSpc>
              <a:spcBef>
                <a:spcPct val="0"/>
              </a:spcBef>
            </a:pPr>
            <a:r>
              <a:rPr lang="en-US" sz="3200">
                <a:solidFill>
                  <a:srgbClr val="000000"/>
                </a:solidFill>
                <a:latin typeface="Poppins"/>
                <a:ea typeface="Poppins"/>
                <a:cs typeface="Poppins"/>
                <a:sym typeface="Poppins"/>
              </a:rPr>
              <a:t>1 </a:t>
            </a:r>
            <a:r>
              <a:rPr lang="en-US" sz="3200">
                <a:solidFill>
                  <a:srgbClr val="000000"/>
                </a:solidFill>
                <a:latin typeface="Poppins"/>
                <a:ea typeface="Poppins"/>
                <a:cs typeface="Poppins"/>
                <a:sym typeface="Poppins"/>
              </a:rPr>
              <a:t>Escenario -&gt; Análisis de la planta </a:t>
            </a:r>
          </a:p>
        </p:txBody>
      </p:sp>
      <p:sp>
        <p:nvSpPr>
          <p:cNvPr name="TextBox 9" id="9"/>
          <p:cNvSpPr txBox="true"/>
          <p:nvPr/>
        </p:nvSpPr>
        <p:spPr>
          <a:xfrm rot="0">
            <a:off x="1159072" y="4784572"/>
            <a:ext cx="16038523" cy="1466880"/>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Poppins"/>
                <a:ea typeface="Poppins"/>
                <a:cs typeface="Poppins"/>
                <a:sym typeface="Poppins"/>
              </a:rPr>
              <a:t>Un escenario es una secuencia específica de interacciones entre actores y el sistema para lograr un objetivo concreto, el diagnostico de la planta que incluye e</a:t>
            </a:r>
            <a:r>
              <a:rPr lang="en-US" sz="2400">
                <a:solidFill>
                  <a:srgbClr val="000000"/>
                </a:solidFill>
                <a:latin typeface="Poppins"/>
                <a:ea typeface="Poppins"/>
                <a:cs typeface="Poppins"/>
                <a:sym typeface="Poppins"/>
              </a:rPr>
              <a:t>l análisis de la planta (API+ modeloDL) y la geolocalización para obtener el reporte final del diagnostico de la planta forman un flujo unico e ininterrumpido siendo nuestro primer escenario representado por un diagrama de casos de uso</a:t>
            </a:r>
          </a:p>
        </p:txBody>
      </p:sp>
      <p:sp>
        <p:nvSpPr>
          <p:cNvPr name="TextBox 10" id="10"/>
          <p:cNvSpPr txBox="true"/>
          <p:nvPr/>
        </p:nvSpPr>
        <p:spPr>
          <a:xfrm rot="0">
            <a:off x="1159072" y="6934381"/>
            <a:ext cx="14164717" cy="1828800"/>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Poppins"/>
                <a:ea typeface="Poppins"/>
                <a:cs typeface="Poppins"/>
                <a:sym typeface="Poppins"/>
              </a:rPr>
              <a:t>El caso de uso central es el de realizar analisis de planta que es del que se derivan todos los demas, con casos de uso que incluyen obligatoriamente otros casos de uso, o algunos que extienden su funcionalidad como opcional, esto lo vemos en generar reporte, el usuario tiene la opcion de visualizarlo o no hacerlo, todo esto da como resultado un diagrama que muestra la interacción entre el usuario y el sistema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40000" y="1455600"/>
            <a:ext cx="11556016" cy="544830"/>
            <a:chOff x="0" y="0"/>
            <a:chExt cx="15408021" cy="726440"/>
          </a:xfrm>
        </p:grpSpPr>
        <p:sp>
          <p:nvSpPr>
            <p:cNvPr name="Freeform 3" id="3"/>
            <p:cNvSpPr/>
            <p:nvPr/>
          </p:nvSpPr>
          <p:spPr>
            <a:xfrm flipH="false" flipV="false" rot="0">
              <a:off x="0" y="0"/>
              <a:ext cx="15408021" cy="726440"/>
            </a:xfrm>
            <a:custGeom>
              <a:avLst/>
              <a:gdLst/>
              <a:ahLst/>
              <a:cxnLst/>
              <a:rect r="r" b="b" t="t" l="l"/>
              <a:pathLst>
                <a:path h="726440" w="15408021">
                  <a:moveTo>
                    <a:pt x="0" y="363220"/>
                  </a:moveTo>
                  <a:cubicBezTo>
                    <a:pt x="0" y="162560"/>
                    <a:pt x="162560" y="0"/>
                    <a:pt x="363220" y="0"/>
                  </a:cubicBezTo>
                  <a:lnTo>
                    <a:pt x="15044801" y="0"/>
                  </a:lnTo>
                  <a:cubicBezTo>
                    <a:pt x="15245335" y="0"/>
                    <a:pt x="15408021" y="162560"/>
                    <a:pt x="15408021" y="363220"/>
                  </a:cubicBezTo>
                  <a:cubicBezTo>
                    <a:pt x="15408021" y="563880"/>
                    <a:pt x="15245462" y="726440"/>
                    <a:pt x="15044801" y="726440"/>
                  </a:cubicBezTo>
                  <a:lnTo>
                    <a:pt x="363220" y="726440"/>
                  </a:lnTo>
                  <a:cubicBezTo>
                    <a:pt x="162560" y="726440"/>
                    <a:pt x="0" y="563753"/>
                    <a:pt x="0" y="363220"/>
                  </a:cubicBezTo>
                  <a:close/>
                </a:path>
              </a:pathLst>
            </a:custGeom>
            <a:solidFill>
              <a:srgbClr val="C7F9CC"/>
            </a:solidFill>
          </p:spPr>
        </p:sp>
      </p:grpSp>
      <p:sp>
        <p:nvSpPr>
          <p:cNvPr name="Freeform 4" id="4"/>
          <p:cNvSpPr/>
          <p:nvPr/>
        </p:nvSpPr>
        <p:spPr>
          <a:xfrm flipH="false" flipV="false" rot="0">
            <a:off x="14126109" y="-3573451"/>
            <a:ext cx="9693219" cy="8458026"/>
          </a:xfrm>
          <a:custGeom>
            <a:avLst/>
            <a:gdLst/>
            <a:ahLst/>
            <a:cxnLst/>
            <a:rect r="r" b="b" t="t" l="l"/>
            <a:pathLst>
              <a:path h="8458026" w="9693219">
                <a:moveTo>
                  <a:pt x="0" y="0"/>
                </a:moveTo>
                <a:lnTo>
                  <a:pt x="9693219" y="0"/>
                </a:lnTo>
                <a:lnTo>
                  <a:pt x="9693219" y="8458026"/>
                </a:lnTo>
                <a:lnTo>
                  <a:pt x="0" y="8458026"/>
                </a:lnTo>
                <a:lnTo>
                  <a:pt x="0" y="0"/>
                </a:lnTo>
                <a:close/>
              </a:path>
            </a:pathLst>
          </a:custGeom>
          <a:blipFill>
            <a:blip r:embed="rId3">
              <a:extLst>
                <a:ext uri="{96DAC541-7B7A-43D3-8B79-37D633B846F1}">
                  <asvg:svgBlip xmlns:asvg="http://schemas.microsoft.com/office/drawing/2016/SVG/main" r:embed="rId4"/>
                </a:ext>
              </a:extLst>
            </a:blip>
            <a:stretch>
              <a:fillRect l="-15" t="0" r="-15" b="0"/>
            </a:stretch>
          </a:blipFill>
        </p:spPr>
      </p:sp>
      <p:sp>
        <p:nvSpPr>
          <p:cNvPr name="Freeform 5" id="5"/>
          <p:cNvSpPr/>
          <p:nvPr/>
        </p:nvSpPr>
        <p:spPr>
          <a:xfrm flipH="false" flipV="false" rot="0">
            <a:off x="-4819443" y="5445865"/>
            <a:ext cx="9727918" cy="10040635"/>
          </a:xfrm>
          <a:custGeom>
            <a:avLst/>
            <a:gdLst/>
            <a:ahLst/>
            <a:cxnLst/>
            <a:rect r="r" b="b" t="t" l="l"/>
            <a:pathLst>
              <a:path h="10040635" w="9727918">
                <a:moveTo>
                  <a:pt x="0" y="0"/>
                </a:moveTo>
                <a:lnTo>
                  <a:pt x="9727918" y="0"/>
                </a:lnTo>
                <a:lnTo>
                  <a:pt x="9727918" y="10040635"/>
                </a:lnTo>
                <a:lnTo>
                  <a:pt x="0" y="10040635"/>
                </a:lnTo>
                <a:lnTo>
                  <a:pt x="0" y="0"/>
                </a:lnTo>
                <a:close/>
              </a:path>
            </a:pathLst>
          </a:custGeom>
          <a:blipFill>
            <a:blip r:embed="rId5">
              <a:extLst>
                <a:ext uri="{96DAC541-7B7A-43D3-8B79-37D633B846F1}">
                  <asvg:svgBlip xmlns:asvg="http://schemas.microsoft.com/office/drawing/2016/SVG/main" r:embed="rId6"/>
                </a:ext>
              </a:extLst>
            </a:blip>
            <a:stretch>
              <a:fillRect l="0" t="-6" r="0" b="-6"/>
            </a:stretch>
          </a:blipFill>
        </p:spPr>
      </p:sp>
      <p:grpSp>
        <p:nvGrpSpPr>
          <p:cNvPr name="Group 6" id="6"/>
          <p:cNvGrpSpPr/>
          <p:nvPr/>
        </p:nvGrpSpPr>
        <p:grpSpPr>
          <a:xfrm rot="0">
            <a:off x="11567692" y="3325615"/>
            <a:ext cx="6620470" cy="764231"/>
            <a:chOff x="0" y="0"/>
            <a:chExt cx="8827293" cy="1018975"/>
          </a:xfrm>
        </p:grpSpPr>
        <p:sp>
          <p:nvSpPr>
            <p:cNvPr name="Freeform 7" id="7"/>
            <p:cNvSpPr/>
            <p:nvPr/>
          </p:nvSpPr>
          <p:spPr>
            <a:xfrm flipH="false" flipV="false" rot="0">
              <a:off x="0" y="0"/>
              <a:ext cx="8827293" cy="1018975"/>
            </a:xfrm>
            <a:custGeom>
              <a:avLst/>
              <a:gdLst/>
              <a:ahLst/>
              <a:cxnLst/>
              <a:rect r="r" b="b" t="t" l="l"/>
              <a:pathLst>
                <a:path h="1018975" w="8827293">
                  <a:moveTo>
                    <a:pt x="0" y="0"/>
                  </a:moveTo>
                  <a:lnTo>
                    <a:pt x="8827293" y="0"/>
                  </a:lnTo>
                  <a:lnTo>
                    <a:pt x="8827293" y="1018975"/>
                  </a:lnTo>
                  <a:lnTo>
                    <a:pt x="0" y="1018975"/>
                  </a:lnTo>
                  <a:close/>
                </a:path>
              </a:pathLst>
            </a:custGeom>
            <a:solidFill>
              <a:srgbClr val="000000">
                <a:alpha val="0"/>
              </a:srgbClr>
            </a:solidFill>
          </p:spPr>
        </p:sp>
        <p:sp>
          <p:nvSpPr>
            <p:cNvPr name="TextBox 8" id="8"/>
            <p:cNvSpPr txBox="true"/>
            <p:nvPr/>
          </p:nvSpPr>
          <p:spPr>
            <a:xfrm>
              <a:off x="0" y="-28575"/>
              <a:ext cx="8827293" cy="1047550"/>
            </a:xfrm>
            <a:prstGeom prst="rect">
              <a:avLst/>
            </a:prstGeom>
          </p:spPr>
          <p:txBody>
            <a:bodyPr anchor="t" rtlCol="false" tIns="0" lIns="0" bIns="0" rIns="0"/>
            <a:lstStyle/>
            <a:p>
              <a:pPr algn="l">
                <a:lnSpc>
                  <a:spcPts val="3358"/>
                </a:lnSpc>
              </a:pPr>
              <a:r>
                <a:rPr lang="en-US" sz="2799">
                  <a:solidFill>
                    <a:srgbClr val="263238"/>
                  </a:solidFill>
                  <a:latin typeface="Poppins"/>
                  <a:ea typeface="Poppins"/>
                  <a:cs typeface="Poppins"/>
                  <a:sym typeface="Poppins"/>
                </a:rPr>
                <a:t>Vista logica</a:t>
              </a:r>
            </a:p>
          </p:txBody>
        </p:sp>
      </p:grpSp>
      <p:grpSp>
        <p:nvGrpSpPr>
          <p:cNvPr name="Group 9" id="9"/>
          <p:cNvGrpSpPr/>
          <p:nvPr/>
        </p:nvGrpSpPr>
        <p:grpSpPr>
          <a:xfrm rot="0">
            <a:off x="1440000" y="732338"/>
            <a:ext cx="15408000" cy="1268062"/>
            <a:chOff x="0" y="0"/>
            <a:chExt cx="20544000" cy="1690750"/>
          </a:xfrm>
        </p:grpSpPr>
        <p:sp>
          <p:nvSpPr>
            <p:cNvPr name="Freeform 10" id="10"/>
            <p:cNvSpPr/>
            <p:nvPr/>
          </p:nvSpPr>
          <p:spPr>
            <a:xfrm flipH="false" flipV="false" rot="0">
              <a:off x="0" y="0"/>
              <a:ext cx="20544000" cy="1690750"/>
            </a:xfrm>
            <a:custGeom>
              <a:avLst/>
              <a:gdLst/>
              <a:ahLst/>
              <a:cxnLst/>
              <a:rect r="r" b="b" t="t" l="l"/>
              <a:pathLst>
                <a:path h="1690750" w="20544000">
                  <a:moveTo>
                    <a:pt x="0" y="0"/>
                  </a:moveTo>
                  <a:lnTo>
                    <a:pt x="20544000" y="0"/>
                  </a:lnTo>
                  <a:lnTo>
                    <a:pt x="20544000" y="1690750"/>
                  </a:lnTo>
                  <a:lnTo>
                    <a:pt x="0" y="1690750"/>
                  </a:lnTo>
                  <a:close/>
                </a:path>
              </a:pathLst>
            </a:custGeom>
            <a:solidFill>
              <a:srgbClr val="000000">
                <a:alpha val="0"/>
              </a:srgbClr>
            </a:solidFill>
          </p:spPr>
        </p:sp>
        <p:sp>
          <p:nvSpPr>
            <p:cNvPr name="TextBox 11" id="11"/>
            <p:cNvSpPr txBox="true"/>
            <p:nvPr/>
          </p:nvSpPr>
          <p:spPr>
            <a:xfrm>
              <a:off x="0" y="-57150"/>
              <a:ext cx="20544000" cy="1747900"/>
            </a:xfrm>
            <a:prstGeom prst="rect">
              <a:avLst/>
            </a:prstGeom>
          </p:spPr>
          <p:txBody>
            <a:bodyPr anchor="t" rtlCol="false" tIns="0" lIns="0" bIns="0" rIns="0"/>
            <a:lstStyle/>
            <a:p>
              <a:pPr algn="l">
                <a:lnSpc>
                  <a:spcPts val="7680"/>
                </a:lnSpc>
              </a:pPr>
              <a:r>
                <a:rPr lang="en-US" sz="6400">
                  <a:solidFill>
                    <a:srgbClr val="263238"/>
                  </a:solidFill>
                  <a:latin typeface="Poppins"/>
                  <a:ea typeface="Poppins"/>
                  <a:cs typeface="Poppins"/>
                  <a:sym typeface="Poppins"/>
                </a:rPr>
                <a:t>Table of Contents</a:t>
              </a:r>
            </a:p>
          </p:txBody>
        </p:sp>
      </p:grpSp>
      <p:grpSp>
        <p:nvGrpSpPr>
          <p:cNvPr name="Group 12" id="12"/>
          <p:cNvGrpSpPr/>
          <p:nvPr/>
        </p:nvGrpSpPr>
        <p:grpSpPr>
          <a:xfrm rot="0">
            <a:off x="3519750" y="3256046"/>
            <a:ext cx="5365200" cy="764231"/>
            <a:chOff x="0" y="0"/>
            <a:chExt cx="7153600" cy="1018975"/>
          </a:xfrm>
        </p:grpSpPr>
        <p:sp>
          <p:nvSpPr>
            <p:cNvPr name="Freeform 13" id="13"/>
            <p:cNvSpPr/>
            <p:nvPr/>
          </p:nvSpPr>
          <p:spPr>
            <a:xfrm flipH="false" flipV="false" rot="0">
              <a:off x="0" y="0"/>
              <a:ext cx="7153600" cy="1018975"/>
            </a:xfrm>
            <a:custGeom>
              <a:avLst/>
              <a:gdLst/>
              <a:ahLst/>
              <a:cxnLst/>
              <a:rect r="r" b="b" t="t" l="l"/>
              <a:pathLst>
                <a:path h="1018975" w="7153600">
                  <a:moveTo>
                    <a:pt x="0" y="0"/>
                  </a:moveTo>
                  <a:lnTo>
                    <a:pt x="7153600" y="0"/>
                  </a:lnTo>
                  <a:lnTo>
                    <a:pt x="7153600" y="1018975"/>
                  </a:lnTo>
                  <a:lnTo>
                    <a:pt x="0" y="1018975"/>
                  </a:lnTo>
                  <a:close/>
                </a:path>
              </a:pathLst>
            </a:custGeom>
            <a:solidFill>
              <a:srgbClr val="000000">
                <a:alpha val="0"/>
              </a:srgbClr>
            </a:solidFill>
          </p:spPr>
        </p:sp>
        <p:sp>
          <p:nvSpPr>
            <p:cNvPr name="TextBox 14" id="14"/>
            <p:cNvSpPr txBox="true"/>
            <p:nvPr/>
          </p:nvSpPr>
          <p:spPr>
            <a:xfrm>
              <a:off x="0" y="-28575"/>
              <a:ext cx="7153600" cy="1047550"/>
            </a:xfrm>
            <a:prstGeom prst="rect">
              <a:avLst/>
            </a:prstGeom>
          </p:spPr>
          <p:txBody>
            <a:bodyPr anchor="t" rtlCol="false" tIns="0" lIns="0" bIns="0" rIns="0"/>
            <a:lstStyle/>
            <a:p>
              <a:pPr algn="l">
                <a:lnSpc>
                  <a:spcPts val="3358"/>
                </a:lnSpc>
              </a:pPr>
              <a:r>
                <a:rPr lang="en-US" sz="2799">
                  <a:solidFill>
                    <a:srgbClr val="263238"/>
                  </a:solidFill>
                  <a:latin typeface="Poppins"/>
                  <a:ea typeface="Poppins"/>
                  <a:cs typeface="Poppins"/>
                  <a:sym typeface="Poppins"/>
                </a:rPr>
                <a:t>Arquitectura 4+1 vistas</a:t>
              </a:r>
            </a:p>
          </p:txBody>
        </p:sp>
      </p:grpSp>
      <p:sp>
        <p:nvSpPr>
          <p:cNvPr name="Freeform 15" id="15"/>
          <p:cNvSpPr/>
          <p:nvPr/>
        </p:nvSpPr>
        <p:spPr>
          <a:xfrm flipH="false" flipV="false" rot="0">
            <a:off x="1440000" y="2917325"/>
            <a:ext cx="1967294" cy="1967294"/>
          </a:xfrm>
          <a:custGeom>
            <a:avLst/>
            <a:gdLst/>
            <a:ahLst/>
            <a:cxnLst/>
            <a:rect r="r" b="b" t="t" l="l"/>
            <a:pathLst>
              <a:path h="1967294" w="1967294">
                <a:moveTo>
                  <a:pt x="0" y="0"/>
                </a:moveTo>
                <a:lnTo>
                  <a:pt x="1967294" y="0"/>
                </a:lnTo>
                <a:lnTo>
                  <a:pt x="1967294" y="1967294"/>
                </a:lnTo>
                <a:lnTo>
                  <a:pt x="0" y="19672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537711" y="3124806"/>
            <a:ext cx="1771800" cy="1480838"/>
            <a:chOff x="0" y="0"/>
            <a:chExt cx="2362400" cy="1974450"/>
          </a:xfrm>
        </p:grpSpPr>
        <p:sp>
          <p:nvSpPr>
            <p:cNvPr name="Freeform 17" id="17"/>
            <p:cNvSpPr/>
            <p:nvPr/>
          </p:nvSpPr>
          <p:spPr>
            <a:xfrm flipH="false" flipV="false" rot="0">
              <a:off x="0" y="0"/>
              <a:ext cx="2362400" cy="1974450"/>
            </a:xfrm>
            <a:custGeom>
              <a:avLst/>
              <a:gdLst/>
              <a:ahLst/>
              <a:cxnLst/>
              <a:rect r="r" b="b" t="t" l="l"/>
              <a:pathLst>
                <a:path h="1974450" w="2362400">
                  <a:moveTo>
                    <a:pt x="0" y="0"/>
                  </a:moveTo>
                  <a:lnTo>
                    <a:pt x="2362400" y="0"/>
                  </a:lnTo>
                  <a:lnTo>
                    <a:pt x="2362400" y="1974450"/>
                  </a:lnTo>
                  <a:lnTo>
                    <a:pt x="0" y="1974450"/>
                  </a:lnTo>
                  <a:close/>
                </a:path>
              </a:pathLst>
            </a:custGeom>
            <a:solidFill>
              <a:srgbClr val="000000">
                <a:alpha val="0"/>
              </a:srgbClr>
            </a:solidFill>
          </p:spPr>
        </p:sp>
        <p:sp>
          <p:nvSpPr>
            <p:cNvPr name="TextBox 18" id="18"/>
            <p:cNvSpPr txBox="true"/>
            <p:nvPr/>
          </p:nvSpPr>
          <p:spPr>
            <a:xfrm>
              <a:off x="0" y="-95250"/>
              <a:ext cx="2362400" cy="2069700"/>
            </a:xfrm>
            <a:prstGeom prst="rect">
              <a:avLst/>
            </a:prstGeom>
          </p:spPr>
          <p:txBody>
            <a:bodyPr anchor="ctr" rtlCol="false" tIns="0" lIns="0" bIns="0" rIns="0"/>
            <a:lstStyle/>
            <a:p>
              <a:pPr algn="ctr">
                <a:lnSpc>
                  <a:spcPts val="11518"/>
                </a:lnSpc>
              </a:pPr>
              <a:r>
                <a:rPr lang="en-US" sz="9600">
                  <a:solidFill>
                    <a:srgbClr val="80ED99"/>
                  </a:solidFill>
                  <a:latin typeface="Poppins"/>
                  <a:ea typeface="Poppins"/>
                  <a:cs typeface="Poppins"/>
                  <a:sym typeface="Poppins"/>
                </a:rPr>
                <a:t>1</a:t>
              </a:r>
            </a:p>
          </p:txBody>
        </p:sp>
      </p:grpSp>
      <p:sp>
        <p:nvSpPr>
          <p:cNvPr name="Freeform 19" id="19"/>
          <p:cNvSpPr/>
          <p:nvPr/>
        </p:nvSpPr>
        <p:spPr>
          <a:xfrm flipH="false" flipV="false" rot="0">
            <a:off x="1440000" y="5142625"/>
            <a:ext cx="1967294" cy="1967293"/>
          </a:xfrm>
          <a:custGeom>
            <a:avLst/>
            <a:gdLst/>
            <a:ahLst/>
            <a:cxnLst/>
            <a:rect r="r" b="b" t="t" l="l"/>
            <a:pathLst>
              <a:path h="1967293" w="1967294">
                <a:moveTo>
                  <a:pt x="0" y="0"/>
                </a:moveTo>
                <a:lnTo>
                  <a:pt x="1967294" y="0"/>
                </a:lnTo>
                <a:lnTo>
                  <a:pt x="1967294" y="1967293"/>
                </a:lnTo>
                <a:lnTo>
                  <a:pt x="0" y="19672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0" id="20"/>
          <p:cNvGrpSpPr/>
          <p:nvPr/>
        </p:nvGrpSpPr>
        <p:grpSpPr>
          <a:xfrm rot="0">
            <a:off x="1537725" y="5350106"/>
            <a:ext cx="1771800" cy="1480838"/>
            <a:chOff x="0" y="0"/>
            <a:chExt cx="2362400" cy="1974450"/>
          </a:xfrm>
        </p:grpSpPr>
        <p:sp>
          <p:nvSpPr>
            <p:cNvPr name="Freeform 21" id="21"/>
            <p:cNvSpPr/>
            <p:nvPr/>
          </p:nvSpPr>
          <p:spPr>
            <a:xfrm flipH="false" flipV="false" rot="0">
              <a:off x="0" y="0"/>
              <a:ext cx="2362400" cy="1974450"/>
            </a:xfrm>
            <a:custGeom>
              <a:avLst/>
              <a:gdLst/>
              <a:ahLst/>
              <a:cxnLst/>
              <a:rect r="r" b="b" t="t" l="l"/>
              <a:pathLst>
                <a:path h="1974450" w="2362400">
                  <a:moveTo>
                    <a:pt x="0" y="0"/>
                  </a:moveTo>
                  <a:lnTo>
                    <a:pt x="2362400" y="0"/>
                  </a:lnTo>
                  <a:lnTo>
                    <a:pt x="2362400" y="1974450"/>
                  </a:lnTo>
                  <a:lnTo>
                    <a:pt x="0" y="1974450"/>
                  </a:lnTo>
                  <a:close/>
                </a:path>
              </a:pathLst>
            </a:custGeom>
            <a:solidFill>
              <a:srgbClr val="000000">
                <a:alpha val="0"/>
              </a:srgbClr>
            </a:solidFill>
          </p:spPr>
        </p:sp>
        <p:sp>
          <p:nvSpPr>
            <p:cNvPr name="TextBox 22" id="22"/>
            <p:cNvSpPr txBox="true"/>
            <p:nvPr/>
          </p:nvSpPr>
          <p:spPr>
            <a:xfrm>
              <a:off x="0" y="-95250"/>
              <a:ext cx="2362400" cy="2069700"/>
            </a:xfrm>
            <a:prstGeom prst="rect">
              <a:avLst/>
            </a:prstGeom>
          </p:spPr>
          <p:txBody>
            <a:bodyPr anchor="ctr" rtlCol="false" tIns="0" lIns="0" bIns="0" rIns="0"/>
            <a:lstStyle/>
            <a:p>
              <a:pPr algn="ctr">
                <a:lnSpc>
                  <a:spcPts val="11518"/>
                </a:lnSpc>
              </a:pPr>
              <a:r>
                <a:rPr lang="en-US" sz="9600">
                  <a:solidFill>
                    <a:srgbClr val="80ED99"/>
                  </a:solidFill>
                  <a:latin typeface="Poppins"/>
                  <a:ea typeface="Poppins"/>
                  <a:cs typeface="Poppins"/>
                  <a:sym typeface="Poppins"/>
                </a:rPr>
                <a:t>3</a:t>
              </a:r>
            </a:p>
          </p:txBody>
        </p:sp>
      </p:grpSp>
      <p:grpSp>
        <p:nvGrpSpPr>
          <p:cNvPr name="Group 23" id="23"/>
          <p:cNvGrpSpPr/>
          <p:nvPr/>
        </p:nvGrpSpPr>
        <p:grpSpPr>
          <a:xfrm rot="0">
            <a:off x="3529253" y="5659163"/>
            <a:ext cx="7263413" cy="764231"/>
            <a:chOff x="0" y="0"/>
            <a:chExt cx="9684551" cy="1018975"/>
          </a:xfrm>
        </p:grpSpPr>
        <p:sp>
          <p:nvSpPr>
            <p:cNvPr name="Freeform 24" id="24"/>
            <p:cNvSpPr/>
            <p:nvPr/>
          </p:nvSpPr>
          <p:spPr>
            <a:xfrm flipH="false" flipV="false" rot="0">
              <a:off x="0" y="0"/>
              <a:ext cx="9684551" cy="1018975"/>
            </a:xfrm>
            <a:custGeom>
              <a:avLst/>
              <a:gdLst/>
              <a:ahLst/>
              <a:cxnLst/>
              <a:rect r="r" b="b" t="t" l="l"/>
              <a:pathLst>
                <a:path h="1018975" w="9684551">
                  <a:moveTo>
                    <a:pt x="0" y="0"/>
                  </a:moveTo>
                  <a:lnTo>
                    <a:pt x="9684551" y="0"/>
                  </a:lnTo>
                  <a:lnTo>
                    <a:pt x="9684551" y="1018975"/>
                  </a:lnTo>
                  <a:lnTo>
                    <a:pt x="0" y="1018975"/>
                  </a:lnTo>
                  <a:close/>
                </a:path>
              </a:pathLst>
            </a:custGeom>
            <a:solidFill>
              <a:srgbClr val="000000">
                <a:alpha val="0"/>
              </a:srgbClr>
            </a:solidFill>
          </p:spPr>
        </p:sp>
        <p:sp>
          <p:nvSpPr>
            <p:cNvPr name="TextBox 25" id="25"/>
            <p:cNvSpPr txBox="true"/>
            <p:nvPr/>
          </p:nvSpPr>
          <p:spPr>
            <a:xfrm>
              <a:off x="0" y="-28575"/>
              <a:ext cx="9684551" cy="1047550"/>
            </a:xfrm>
            <a:prstGeom prst="rect">
              <a:avLst/>
            </a:prstGeom>
          </p:spPr>
          <p:txBody>
            <a:bodyPr anchor="t" rtlCol="false" tIns="0" lIns="0" bIns="0" rIns="0"/>
            <a:lstStyle/>
            <a:p>
              <a:pPr algn="l">
                <a:lnSpc>
                  <a:spcPts val="3358"/>
                </a:lnSpc>
              </a:pPr>
              <a:r>
                <a:rPr lang="en-US" sz="2799">
                  <a:solidFill>
                    <a:srgbClr val="263238"/>
                  </a:solidFill>
                  <a:latin typeface="Poppins"/>
                  <a:ea typeface="Poppins"/>
                  <a:cs typeface="Poppins"/>
                  <a:sym typeface="Poppins"/>
                </a:rPr>
                <a:t>Vista componentes</a:t>
              </a:r>
            </a:p>
          </p:txBody>
        </p:sp>
      </p:grpSp>
      <p:sp>
        <p:nvSpPr>
          <p:cNvPr name="Freeform 26" id="26"/>
          <p:cNvSpPr/>
          <p:nvPr/>
        </p:nvSpPr>
        <p:spPr>
          <a:xfrm flipH="false" flipV="false" rot="0">
            <a:off x="9396093" y="5071605"/>
            <a:ext cx="1967294" cy="1967294"/>
          </a:xfrm>
          <a:custGeom>
            <a:avLst/>
            <a:gdLst/>
            <a:ahLst/>
            <a:cxnLst/>
            <a:rect r="r" b="b" t="t" l="l"/>
            <a:pathLst>
              <a:path h="1967294" w="1967294">
                <a:moveTo>
                  <a:pt x="0" y="0"/>
                </a:moveTo>
                <a:lnTo>
                  <a:pt x="1967293" y="0"/>
                </a:lnTo>
                <a:lnTo>
                  <a:pt x="1967293" y="1967293"/>
                </a:lnTo>
                <a:lnTo>
                  <a:pt x="0" y="19672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7" id="27"/>
          <p:cNvGrpSpPr/>
          <p:nvPr/>
        </p:nvGrpSpPr>
        <p:grpSpPr>
          <a:xfrm rot="0">
            <a:off x="9493818" y="5279086"/>
            <a:ext cx="1771800" cy="1480838"/>
            <a:chOff x="0" y="0"/>
            <a:chExt cx="2362400" cy="1974450"/>
          </a:xfrm>
        </p:grpSpPr>
        <p:sp>
          <p:nvSpPr>
            <p:cNvPr name="Freeform 28" id="28"/>
            <p:cNvSpPr/>
            <p:nvPr/>
          </p:nvSpPr>
          <p:spPr>
            <a:xfrm flipH="false" flipV="false" rot="0">
              <a:off x="0" y="0"/>
              <a:ext cx="2362400" cy="1974450"/>
            </a:xfrm>
            <a:custGeom>
              <a:avLst/>
              <a:gdLst/>
              <a:ahLst/>
              <a:cxnLst/>
              <a:rect r="r" b="b" t="t" l="l"/>
              <a:pathLst>
                <a:path h="1974450" w="2362400">
                  <a:moveTo>
                    <a:pt x="0" y="0"/>
                  </a:moveTo>
                  <a:lnTo>
                    <a:pt x="2362400" y="0"/>
                  </a:lnTo>
                  <a:lnTo>
                    <a:pt x="2362400" y="1974450"/>
                  </a:lnTo>
                  <a:lnTo>
                    <a:pt x="0" y="1974450"/>
                  </a:lnTo>
                  <a:close/>
                </a:path>
              </a:pathLst>
            </a:custGeom>
            <a:solidFill>
              <a:srgbClr val="000000">
                <a:alpha val="0"/>
              </a:srgbClr>
            </a:solidFill>
          </p:spPr>
        </p:sp>
        <p:sp>
          <p:nvSpPr>
            <p:cNvPr name="TextBox 29" id="29"/>
            <p:cNvSpPr txBox="true"/>
            <p:nvPr/>
          </p:nvSpPr>
          <p:spPr>
            <a:xfrm>
              <a:off x="0" y="-95250"/>
              <a:ext cx="2362400" cy="2069700"/>
            </a:xfrm>
            <a:prstGeom prst="rect">
              <a:avLst/>
            </a:prstGeom>
          </p:spPr>
          <p:txBody>
            <a:bodyPr anchor="ctr" rtlCol="false" tIns="0" lIns="0" bIns="0" rIns="0"/>
            <a:lstStyle/>
            <a:p>
              <a:pPr algn="ctr">
                <a:lnSpc>
                  <a:spcPts val="11518"/>
                </a:lnSpc>
              </a:pPr>
              <a:r>
                <a:rPr lang="en-US" sz="9600">
                  <a:solidFill>
                    <a:srgbClr val="80ED99"/>
                  </a:solidFill>
                  <a:latin typeface="Poppins"/>
                  <a:ea typeface="Poppins"/>
                  <a:cs typeface="Poppins"/>
                  <a:sym typeface="Poppins"/>
                </a:rPr>
                <a:t>4</a:t>
              </a:r>
            </a:p>
          </p:txBody>
        </p:sp>
      </p:grpSp>
      <p:grpSp>
        <p:nvGrpSpPr>
          <p:cNvPr name="Group 30" id="30"/>
          <p:cNvGrpSpPr/>
          <p:nvPr/>
        </p:nvGrpSpPr>
        <p:grpSpPr>
          <a:xfrm rot="0">
            <a:off x="11563368" y="5563572"/>
            <a:ext cx="5365200" cy="764231"/>
            <a:chOff x="0" y="0"/>
            <a:chExt cx="7153600" cy="1018975"/>
          </a:xfrm>
        </p:grpSpPr>
        <p:sp>
          <p:nvSpPr>
            <p:cNvPr name="Freeform 31" id="31"/>
            <p:cNvSpPr/>
            <p:nvPr/>
          </p:nvSpPr>
          <p:spPr>
            <a:xfrm flipH="false" flipV="false" rot="0">
              <a:off x="0" y="0"/>
              <a:ext cx="7153600" cy="1018975"/>
            </a:xfrm>
            <a:custGeom>
              <a:avLst/>
              <a:gdLst/>
              <a:ahLst/>
              <a:cxnLst/>
              <a:rect r="r" b="b" t="t" l="l"/>
              <a:pathLst>
                <a:path h="1018975" w="7153600">
                  <a:moveTo>
                    <a:pt x="0" y="0"/>
                  </a:moveTo>
                  <a:lnTo>
                    <a:pt x="7153600" y="0"/>
                  </a:lnTo>
                  <a:lnTo>
                    <a:pt x="7153600" y="1018975"/>
                  </a:lnTo>
                  <a:lnTo>
                    <a:pt x="0" y="1018975"/>
                  </a:lnTo>
                  <a:close/>
                </a:path>
              </a:pathLst>
            </a:custGeom>
            <a:solidFill>
              <a:srgbClr val="000000">
                <a:alpha val="0"/>
              </a:srgbClr>
            </a:solidFill>
          </p:spPr>
        </p:sp>
        <p:sp>
          <p:nvSpPr>
            <p:cNvPr name="TextBox 32" id="32"/>
            <p:cNvSpPr txBox="true"/>
            <p:nvPr/>
          </p:nvSpPr>
          <p:spPr>
            <a:xfrm>
              <a:off x="0" y="-28575"/>
              <a:ext cx="7153600" cy="1047550"/>
            </a:xfrm>
            <a:prstGeom prst="rect">
              <a:avLst/>
            </a:prstGeom>
          </p:spPr>
          <p:txBody>
            <a:bodyPr anchor="t" rtlCol="false" tIns="0" lIns="0" bIns="0" rIns="0"/>
            <a:lstStyle/>
            <a:p>
              <a:pPr algn="l">
                <a:lnSpc>
                  <a:spcPts val="3358"/>
                </a:lnSpc>
              </a:pPr>
              <a:r>
                <a:rPr lang="en-US" sz="2799">
                  <a:solidFill>
                    <a:srgbClr val="263238"/>
                  </a:solidFill>
                  <a:latin typeface="Poppins"/>
                  <a:ea typeface="Poppins"/>
                  <a:cs typeface="Poppins"/>
                  <a:sym typeface="Poppins"/>
                </a:rPr>
                <a:t>Vista de procesos</a:t>
              </a:r>
            </a:p>
          </p:txBody>
        </p:sp>
      </p:grpSp>
      <p:sp>
        <p:nvSpPr>
          <p:cNvPr name="Freeform 33" id="33"/>
          <p:cNvSpPr/>
          <p:nvPr/>
        </p:nvSpPr>
        <p:spPr>
          <a:xfrm flipH="false" flipV="false" rot="0">
            <a:off x="9396093" y="2809076"/>
            <a:ext cx="1967294" cy="1967294"/>
          </a:xfrm>
          <a:custGeom>
            <a:avLst/>
            <a:gdLst/>
            <a:ahLst/>
            <a:cxnLst/>
            <a:rect r="r" b="b" t="t" l="l"/>
            <a:pathLst>
              <a:path h="1967294" w="1967294">
                <a:moveTo>
                  <a:pt x="0" y="0"/>
                </a:moveTo>
                <a:lnTo>
                  <a:pt x="1967293" y="0"/>
                </a:lnTo>
                <a:lnTo>
                  <a:pt x="1967293" y="1967294"/>
                </a:lnTo>
                <a:lnTo>
                  <a:pt x="0" y="19672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4" id="34"/>
          <p:cNvGrpSpPr/>
          <p:nvPr/>
        </p:nvGrpSpPr>
        <p:grpSpPr>
          <a:xfrm rot="0">
            <a:off x="9493804" y="3016558"/>
            <a:ext cx="1771800" cy="1480838"/>
            <a:chOff x="0" y="0"/>
            <a:chExt cx="2362400" cy="1974450"/>
          </a:xfrm>
        </p:grpSpPr>
        <p:sp>
          <p:nvSpPr>
            <p:cNvPr name="Freeform 35" id="35"/>
            <p:cNvSpPr/>
            <p:nvPr/>
          </p:nvSpPr>
          <p:spPr>
            <a:xfrm flipH="false" flipV="false" rot="0">
              <a:off x="0" y="0"/>
              <a:ext cx="2362400" cy="1974450"/>
            </a:xfrm>
            <a:custGeom>
              <a:avLst/>
              <a:gdLst/>
              <a:ahLst/>
              <a:cxnLst/>
              <a:rect r="r" b="b" t="t" l="l"/>
              <a:pathLst>
                <a:path h="1974450" w="2362400">
                  <a:moveTo>
                    <a:pt x="0" y="0"/>
                  </a:moveTo>
                  <a:lnTo>
                    <a:pt x="2362400" y="0"/>
                  </a:lnTo>
                  <a:lnTo>
                    <a:pt x="2362400" y="1974450"/>
                  </a:lnTo>
                  <a:lnTo>
                    <a:pt x="0" y="1974450"/>
                  </a:lnTo>
                  <a:close/>
                </a:path>
              </a:pathLst>
            </a:custGeom>
            <a:solidFill>
              <a:srgbClr val="000000">
                <a:alpha val="0"/>
              </a:srgbClr>
            </a:solidFill>
          </p:spPr>
        </p:sp>
        <p:sp>
          <p:nvSpPr>
            <p:cNvPr name="TextBox 36" id="36"/>
            <p:cNvSpPr txBox="true"/>
            <p:nvPr/>
          </p:nvSpPr>
          <p:spPr>
            <a:xfrm>
              <a:off x="0" y="-95250"/>
              <a:ext cx="2362400" cy="2069700"/>
            </a:xfrm>
            <a:prstGeom prst="rect">
              <a:avLst/>
            </a:prstGeom>
          </p:spPr>
          <p:txBody>
            <a:bodyPr anchor="ctr" rtlCol="false" tIns="0" lIns="0" bIns="0" rIns="0"/>
            <a:lstStyle/>
            <a:p>
              <a:pPr algn="ctr">
                <a:lnSpc>
                  <a:spcPts val="11518"/>
                </a:lnSpc>
              </a:pPr>
              <a:r>
                <a:rPr lang="en-US" sz="9600">
                  <a:solidFill>
                    <a:srgbClr val="80ED99"/>
                  </a:solidFill>
                  <a:latin typeface="Poppins"/>
                  <a:ea typeface="Poppins"/>
                  <a:cs typeface="Poppins"/>
                  <a:sym typeface="Poppins"/>
                </a:rPr>
                <a:t>2</a:t>
              </a:r>
            </a:p>
          </p:txBody>
        </p:sp>
      </p:grpSp>
      <p:sp>
        <p:nvSpPr>
          <p:cNvPr name="Freeform 37" id="37"/>
          <p:cNvSpPr/>
          <p:nvPr/>
        </p:nvSpPr>
        <p:spPr>
          <a:xfrm flipH="false" flipV="false" rot="0">
            <a:off x="1440000" y="7367925"/>
            <a:ext cx="1967294" cy="1967293"/>
          </a:xfrm>
          <a:custGeom>
            <a:avLst/>
            <a:gdLst/>
            <a:ahLst/>
            <a:cxnLst/>
            <a:rect r="r" b="b" t="t" l="l"/>
            <a:pathLst>
              <a:path h="1967293" w="1967294">
                <a:moveTo>
                  <a:pt x="0" y="0"/>
                </a:moveTo>
                <a:lnTo>
                  <a:pt x="1967294" y="0"/>
                </a:lnTo>
                <a:lnTo>
                  <a:pt x="1967294" y="1967293"/>
                </a:lnTo>
                <a:lnTo>
                  <a:pt x="0" y="19672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38" id="38"/>
          <p:cNvGrpSpPr/>
          <p:nvPr/>
        </p:nvGrpSpPr>
        <p:grpSpPr>
          <a:xfrm rot="0">
            <a:off x="1537725" y="7039313"/>
            <a:ext cx="1771800" cy="3915117"/>
            <a:chOff x="0" y="0"/>
            <a:chExt cx="2362400" cy="5220157"/>
          </a:xfrm>
        </p:grpSpPr>
        <p:sp>
          <p:nvSpPr>
            <p:cNvPr name="Freeform 39" id="39"/>
            <p:cNvSpPr/>
            <p:nvPr/>
          </p:nvSpPr>
          <p:spPr>
            <a:xfrm flipH="false" flipV="false" rot="0">
              <a:off x="0" y="0"/>
              <a:ext cx="2362400" cy="5220157"/>
            </a:xfrm>
            <a:custGeom>
              <a:avLst/>
              <a:gdLst/>
              <a:ahLst/>
              <a:cxnLst/>
              <a:rect r="r" b="b" t="t" l="l"/>
              <a:pathLst>
                <a:path h="5220157" w="2362400">
                  <a:moveTo>
                    <a:pt x="0" y="0"/>
                  </a:moveTo>
                  <a:lnTo>
                    <a:pt x="2362400" y="0"/>
                  </a:lnTo>
                  <a:lnTo>
                    <a:pt x="2362400" y="5220157"/>
                  </a:lnTo>
                  <a:lnTo>
                    <a:pt x="0" y="5220157"/>
                  </a:lnTo>
                  <a:close/>
                </a:path>
              </a:pathLst>
            </a:custGeom>
            <a:solidFill>
              <a:srgbClr val="000000">
                <a:alpha val="0"/>
              </a:srgbClr>
            </a:solidFill>
          </p:spPr>
        </p:sp>
        <p:sp>
          <p:nvSpPr>
            <p:cNvPr name="TextBox 40" id="40"/>
            <p:cNvSpPr txBox="true"/>
            <p:nvPr/>
          </p:nvSpPr>
          <p:spPr>
            <a:xfrm>
              <a:off x="0" y="-95250"/>
              <a:ext cx="2362400" cy="5315407"/>
            </a:xfrm>
            <a:prstGeom prst="rect">
              <a:avLst/>
            </a:prstGeom>
          </p:spPr>
          <p:txBody>
            <a:bodyPr anchor="ctr" rtlCol="false" tIns="0" lIns="0" bIns="0" rIns="0"/>
            <a:lstStyle/>
            <a:p>
              <a:pPr algn="ctr">
                <a:lnSpc>
                  <a:spcPts val="11518"/>
                </a:lnSpc>
              </a:pPr>
              <a:r>
                <a:rPr lang="en-US" sz="9600">
                  <a:solidFill>
                    <a:srgbClr val="80ED99"/>
                  </a:solidFill>
                  <a:latin typeface="Poppins"/>
                  <a:ea typeface="Poppins"/>
                  <a:cs typeface="Poppins"/>
                  <a:sym typeface="Poppins"/>
                </a:rPr>
                <a:t>5</a:t>
              </a:r>
            </a:p>
            <a:p>
              <a:pPr algn="ctr">
                <a:lnSpc>
                  <a:spcPts val="11518"/>
                </a:lnSpc>
              </a:pPr>
            </a:p>
          </p:txBody>
        </p:sp>
      </p:grpSp>
      <p:grpSp>
        <p:nvGrpSpPr>
          <p:cNvPr name="Group 41" id="41"/>
          <p:cNvGrpSpPr/>
          <p:nvPr/>
        </p:nvGrpSpPr>
        <p:grpSpPr>
          <a:xfrm rot="0">
            <a:off x="3611599" y="7956358"/>
            <a:ext cx="6620470" cy="764231"/>
            <a:chOff x="0" y="0"/>
            <a:chExt cx="8827293" cy="1018975"/>
          </a:xfrm>
        </p:grpSpPr>
        <p:sp>
          <p:nvSpPr>
            <p:cNvPr name="Freeform 42" id="42"/>
            <p:cNvSpPr/>
            <p:nvPr/>
          </p:nvSpPr>
          <p:spPr>
            <a:xfrm flipH="false" flipV="false" rot="0">
              <a:off x="0" y="0"/>
              <a:ext cx="8827293" cy="1018975"/>
            </a:xfrm>
            <a:custGeom>
              <a:avLst/>
              <a:gdLst/>
              <a:ahLst/>
              <a:cxnLst/>
              <a:rect r="r" b="b" t="t" l="l"/>
              <a:pathLst>
                <a:path h="1018975" w="8827293">
                  <a:moveTo>
                    <a:pt x="0" y="0"/>
                  </a:moveTo>
                  <a:lnTo>
                    <a:pt x="8827293" y="0"/>
                  </a:lnTo>
                  <a:lnTo>
                    <a:pt x="8827293" y="1018975"/>
                  </a:lnTo>
                  <a:lnTo>
                    <a:pt x="0" y="1018975"/>
                  </a:lnTo>
                  <a:close/>
                </a:path>
              </a:pathLst>
            </a:custGeom>
            <a:solidFill>
              <a:srgbClr val="000000">
                <a:alpha val="0"/>
              </a:srgbClr>
            </a:solidFill>
          </p:spPr>
        </p:sp>
        <p:sp>
          <p:nvSpPr>
            <p:cNvPr name="TextBox 43" id="43"/>
            <p:cNvSpPr txBox="true"/>
            <p:nvPr/>
          </p:nvSpPr>
          <p:spPr>
            <a:xfrm>
              <a:off x="0" y="-28575"/>
              <a:ext cx="8827293" cy="1047550"/>
            </a:xfrm>
            <a:prstGeom prst="rect">
              <a:avLst/>
            </a:prstGeom>
          </p:spPr>
          <p:txBody>
            <a:bodyPr anchor="t" rtlCol="false" tIns="0" lIns="0" bIns="0" rIns="0"/>
            <a:lstStyle/>
            <a:p>
              <a:pPr algn="l">
                <a:lnSpc>
                  <a:spcPts val="3358"/>
                </a:lnSpc>
              </a:pPr>
              <a:r>
                <a:rPr lang="en-US" sz="2799">
                  <a:solidFill>
                    <a:srgbClr val="263238"/>
                  </a:solidFill>
                  <a:latin typeface="Poppins"/>
                  <a:ea typeface="Poppins"/>
                  <a:cs typeface="Poppins"/>
                  <a:sym typeface="Poppins"/>
                </a:rPr>
                <a:t>Vista fisica</a:t>
              </a:r>
            </a:p>
          </p:txBody>
        </p:sp>
      </p:grpSp>
      <p:grpSp>
        <p:nvGrpSpPr>
          <p:cNvPr name="Group 44" id="44"/>
          <p:cNvGrpSpPr/>
          <p:nvPr/>
        </p:nvGrpSpPr>
        <p:grpSpPr>
          <a:xfrm rot="0">
            <a:off x="9493804" y="7109918"/>
            <a:ext cx="1771800" cy="3915117"/>
            <a:chOff x="0" y="0"/>
            <a:chExt cx="2362400" cy="5220157"/>
          </a:xfrm>
        </p:grpSpPr>
        <p:sp>
          <p:nvSpPr>
            <p:cNvPr name="Freeform 45" id="45"/>
            <p:cNvSpPr/>
            <p:nvPr/>
          </p:nvSpPr>
          <p:spPr>
            <a:xfrm flipH="false" flipV="false" rot="0">
              <a:off x="0" y="0"/>
              <a:ext cx="2362400" cy="5220157"/>
            </a:xfrm>
            <a:custGeom>
              <a:avLst/>
              <a:gdLst/>
              <a:ahLst/>
              <a:cxnLst/>
              <a:rect r="r" b="b" t="t" l="l"/>
              <a:pathLst>
                <a:path h="5220157" w="2362400">
                  <a:moveTo>
                    <a:pt x="0" y="0"/>
                  </a:moveTo>
                  <a:lnTo>
                    <a:pt x="2362400" y="0"/>
                  </a:lnTo>
                  <a:lnTo>
                    <a:pt x="2362400" y="5220157"/>
                  </a:lnTo>
                  <a:lnTo>
                    <a:pt x="0" y="5220157"/>
                  </a:lnTo>
                  <a:close/>
                </a:path>
              </a:pathLst>
            </a:custGeom>
            <a:solidFill>
              <a:srgbClr val="000000">
                <a:alpha val="0"/>
              </a:srgbClr>
            </a:solidFill>
          </p:spPr>
        </p:sp>
        <p:sp>
          <p:nvSpPr>
            <p:cNvPr name="TextBox 46" id="46"/>
            <p:cNvSpPr txBox="true"/>
            <p:nvPr/>
          </p:nvSpPr>
          <p:spPr>
            <a:xfrm>
              <a:off x="0" y="-95250"/>
              <a:ext cx="2362400" cy="5315407"/>
            </a:xfrm>
            <a:prstGeom prst="rect">
              <a:avLst/>
            </a:prstGeom>
          </p:spPr>
          <p:txBody>
            <a:bodyPr anchor="ctr" rtlCol="false" tIns="0" lIns="0" bIns="0" rIns="0"/>
            <a:lstStyle/>
            <a:p>
              <a:pPr algn="ctr">
                <a:lnSpc>
                  <a:spcPts val="11518"/>
                </a:lnSpc>
              </a:pPr>
              <a:r>
                <a:rPr lang="en-US" sz="9600">
                  <a:solidFill>
                    <a:srgbClr val="80ED99"/>
                  </a:solidFill>
                  <a:latin typeface="Poppins"/>
                  <a:ea typeface="Poppins"/>
                  <a:cs typeface="Poppins"/>
                  <a:sym typeface="Poppins"/>
                </a:rPr>
                <a:t>6</a:t>
              </a:r>
            </a:p>
            <a:p>
              <a:pPr algn="ctr">
                <a:lnSpc>
                  <a:spcPts val="11518"/>
                </a:lnSpc>
              </a:pPr>
            </a:p>
          </p:txBody>
        </p:sp>
      </p:grpSp>
      <p:sp>
        <p:nvSpPr>
          <p:cNvPr name="Freeform 47" id="47"/>
          <p:cNvSpPr/>
          <p:nvPr/>
        </p:nvSpPr>
        <p:spPr>
          <a:xfrm flipH="false" flipV="false" rot="0">
            <a:off x="9493818" y="7367925"/>
            <a:ext cx="1967293" cy="1967293"/>
          </a:xfrm>
          <a:custGeom>
            <a:avLst/>
            <a:gdLst/>
            <a:ahLst/>
            <a:cxnLst/>
            <a:rect r="r" b="b" t="t" l="l"/>
            <a:pathLst>
              <a:path h="1967293" w="1967293">
                <a:moveTo>
                  <a:pt x="0" y="0"/>
                </a:moveTo>
                <a:lnTo>
                  <a:pt x="1967294" y="0"/>
                </a:lnTo>
                <a:lnTo>
                  <a:pt x="1967294" y="1967293"/>
                </a:lnTo>
                <a:lnTo>
                  <a:pt x="0" y="196729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48" id="48"/>
          <p:cNvGrpSpPr/>
          <p:nvPr/>
        </p:nvGrpSpPr>
        <p:grpSpPr>
          <a:xfrm rot="0">
            <a:off x="11667530" y="7969456"/>
            <a:ext cx="6620470" cy="764231"/>
            <a:chOff x="0" y="0"/>
            <a:chExt cx="8827293" cy="1018975"/>
          </a:xfrm>
        </p:grpSpPr>
        <p:sp>
          <p:nvSpPr>
            <p:cNvPr name="Freeform 49" id="49"/>
            <p:cNvSpPr/>
            <p:nvPr/>
          </p:nvSpPr>
          <p:spPr>
            <a:xfrm flipH="false" flipV="false" rot="0">
              <a:off x="0" y="0"/>
              <a:ext cx="8827293" cy="1018975"/>
            </a:xfrm>
            <a:custGeom>
              <a:avLst/>
              <a:gdLst/>
              <a:ahLst/>
              <a:cxnLst/>
              <a:rect r="r" b="b" t="t" l="l"/>
              <a:pathLst>
                <a:path h="1018975" w="8827293">
                  <a:moveTo>
                    <a:pt x="0" y="0"/>
                  </a:moveTo>
                  <a:lnTo>
                    <a:pt x="8827293" y="0"/>
                  </a:lnTo>
                  <a:lnTo>
                    <a:pt x="8827293" y="1018975"/>
                  </a:lnTo>
                  <a:lnTo>
                    <a:pt x="0" y="1018975"/>
                  </a:lnTo>
                  <a:close/>
                </a:path>
              </a:pathLst>
            </a:custGeom>
            <a:solidFill>
              <a:srgbClr val="000000">
                <a:alpha val="0"/>
              </a:srgbClr>
            </a:solidFill>
          </p:spPr>
        </p:sp>
        <p:sp>
          <p:nvSpPr>
            <p:cNvPr name="TextBox 50" id="50"/>
            <p:cNvSpPr txBox="true"/>
            <p:nvPr/>
          </p:nvSpPr>
          <p:spPr>
            <a:xfrm>
              <a:off x="0" y="-28575"/>
              <a:ext cx="8827293" cy="1047550"/>
            </a:xfrm>
            <a:prstGeom prst="rect">
              <a:avLst/>
            </a:prstGeom>
          </p:spPr>
          <p:txBody>
            <a:bodyPr anchor="t" rtlCol="false" tIns="0" lIns="0" bIns="0" rIns="0"/>
            <a:lstStyle/>
            <a:p>
              <a:pPr algn="l">
                <a:lnSpc>
                  <a:spcPts val="3358"/>
                </a:lnSpc>
              </a:pPr>
              <a:r>
                <a:rPr lang="en-US" sz="2799">
                  <a:solidFill>
                    <a:srgbClr val="263238"/>
                  </a:solidFill>
                  <a:latin typeface="Poppins"/>
                  <a:ea typeface="Poppins"/>
                  <a:cs typeface="Poppins"/>
                  <a:sym typeface="Poppins"/>
                </a:rPr>
                <a:t>Escenarios</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341097" y="-20449"/>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+1: Escenarios</a:t>
              </a:r>
            </a:p>
          </p:txBody>
        </p:sp>
      </p:grpSp>
      <p:sp>
        <p:nvSpPr>
          <p:cNvPr name="Freeform 7" id="7"/>
          <p:cNvSpPr/>
          <p:nvPr/>
        </p:nvSpPr>
        <p:spPr>
          <a:xfrm flipH="false" flipV="false" rot="0">
            <a:off x="1657679" y="2209304"/>
            <a:ext cx="12161119" cy="6290792"/>
          </a:xfrm>
          <a:custGeom>
            <a:avLst/>
            <a:gdLst/>
            <a:ahLst/>
            <a:cxnLst/>
            <a:rect r="r" b="b" t="t" l="l"/>
            <a:pathLst>
              <a:path h="6290792" w="12161119">
                <a:moveTo>
                  <a:pt x="0" y="0"/>
                </a:moveTo>
                <a:lnTo>
                  <a:pt x="12161119" y="0"/>
                </a:lnTo>
                <a:lnTo>
                  <a:pt x="12161119" y="6290792"/>
                </a:lnTo>
                <a:lnTo>
                  <a:pt x="0" y="6290792"/>
                </a:lnTo>
                <a:lnTo>
                  <a:pt x="0" y="0"/>
                </a:lnTo>
                <a:close/>
              </a:path>
            </a:pathLst>
          </a:custGeom>
          <a:blipFill>
            <a:blip r:embed="rId3"/>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9460" y="92160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269460" y="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+1: Escenarios</a:t>
              </a:r>
            </a:p>
          </p:txBody>
        </p:sp>
      </p:grpSp>
      <p:graphicFrame>
        <p:nvGraphicFramePr>
          <p:cNvPr name="Object 7" id="7"/>
          <p:cNvGraphicFramePr/>
          <p:nvPr/>
        </p:nvGraphicFramePr>
        <p:xfrm>
          <a:off x="1676303" y="2735544"/>
          <a:ext cx="6286500" cy="3771900"/>
        </p:xfrm>
        <a:graphic>
          <a:graphicData uri="http://schemas.openxmlformats.org/presentationml/2006/ole">
            <p:oleObj imgW="7543800" imgH="50292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TextBox 8" id="8"/>
          <p:cNvSpPr txBox="true"/>
          <p:nvPr/>
        </p:nvSpPr>
        <p:spPr>
          <a:xfrm rot="0">
            <a:off x="1762267" y="2019586"/>
            <a:ext cx="7963256" cy="514350"/>
          </a:xfrm>
          <a:prstGeom prst="rect">
            <a:avLst/>
          </a:prstGeom>
        </p:spPr>
        <p:txBody>
          <a:bodyPr anchor="t" rtlCol="false" tIns="0" lIns="0" bIns="0" rIns="0">
            <a:spAutoFit/>
          </a:bodyPr>
          <a:lstStyle/>
          <a:p>
            <a:pPr algn="ctr">
              <a:lnSpc>
                <a:spcPts val="3840"/>
              </a:lnSpc>
              <a:spcBef>
                <a:spcPct val="0"/>
              </a:spcBef>
            </a:pPr>
            <a:r>
              <a:rPr lang="en-US" b="true" sz="3200">
                <a:solidFill>
                  <a:srgbClr val="000000"/>
                </a:solidFill>
                <a:latin typeface="Poppins Bold"/>
                <a:ea typeface="Poppins Bold"/>
                <a:cs typeface="Poppins Bold"/>
                <a:sym typeface="Poppins Bold"/>
              </a:rPr>
              <a:t>Catálogo de Elementos y relaciones</a:t>
            </a:r>
          </a:p>
        </p:txBody>
      </p:sp>
    </p:spTree>
  </p:cSld>
  <p:clrMapOvr>
    <a:masterClrMapping/>
  </p:clrMapOvr>
</p:sld>
</file>

<file path=ppt/slides/slide2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+1: Escenarios</a:t>
              </a:r>
            </a:p>
          </p:txBody>
        </p:sp>
      </p:grpSp>
      <p:sp>
        <p:nvSpPr>
          <p:cNvPr name="TextBox 7" id="7"/>
          <p:cNvSpPr txBox="true"/>
          <p:nvPr/>
        </p:nvSpPr>
        <p:spPr>
          <a:xfrm rot="0">
            <a:off x="942736" y="2653220"/>
            <a:ext cx="10116009" cy="514391"/>
          </a:xfrm>
          <a:prstGeom prst="rect">
            <a:avLst/>
          </a:prstGeom>
        </p:spPr>
        <p:txBody>
          <a:bodyPr anchor="t" rtlCol="false" tIns="0" lIns="0" bIns="0" rIns="0">
            <a:spAutoFit/>
          </a:bodyPr>
          <a:lstStyle/>
          <a:p>
            <a:pPr algn="l">
              <a:lnSpc>
                <a:spcPts val="3839"/>
              </a:lnSpc>
              <a:spcBef>
                <a:spcPct val="0"/>
              </a:spcBef>
            </a:pPr>
            <a:r>
              <a:rPr lang="en-US" sz="3200">
                <a:solidFill>
                  <a:srgbClr val="000000"/>
                </a:solidFill>
                <a:latin typeface="Poppins"/>
                <a:ea typeface="Poppins"/>
                <a:cs typeface="Poppins"/>
                <a:sym typeface="Poppins"/>
              </a:rPr>
              <a:t>2 </a:t>
            </a:r>
            <a:r>
              <a:rPr lang="en-US" sz="3200">
                <a:solidFill>
                  <a:srgbClr val="000000"/>
                </a:solidFill>
                <a:latin typeface="Poppins"/>
                <a:ea typeface="Poppins"/>
                <a:cs typeface="Poppins"/>
                <a:sym typeface="Poppins"/>
              </a:rPr>
              <a:t>Escenario -&gt; Seguimiento histórico </a:t>
            </a:r>
          </a:p>
        </p:txBody>
      </p:sp>
      <p:sp>
        <p:nvSpPr>
          <p:cNvPr name="TextBox 8" id="8"/>
          <p:cNvSpPr txBox="true"/>
          <p:nvPr/>
        </p:nvSpPr>
        <p:spPr>
          <a:xfrm rot="0">
            <a:off x="1028700" y="3700165"/>
            <a:ext cx="16098024" cy="3276768"/>
          </a:xfrm>
          <a:prstGeom prst="rect">
            <a:avLst/>
          </a:prstGeom>
        </p:spPr>
        <p:txBody>
          <a:bodyPr anchor="t" rtlCol="false" tIns="0" lIns="0" bIns="0" rIns="0">
            <a:spAutoFit/>
          </a:bodyPr>
          <a:lstStyle/>
          <a:p>
            <a:pPr algn="l">
              <a:lnSpc>
                <a:spcPts val="2877"/>
              </a:lnSpc>
              <a:spcBef>
                <a:spcPct val="0"/>
              </a:spcBef>
            </a:pPr>
            <a:r>
              <a:rPr lang="en-US" sz="2400">
                <a:solidFill>
                  <a:srgbClr val="000000"/>
                </a:solidFill>
                <a:latin typeface="Poppins"/>
                <a:ea typeface="Poppins"/>
                <a:cs typeface="Poppins"/>
                <a:sym typeface="Poppins"/>
              </a:rPr>
              <a:t>Se identifica el escenario de seguimiento histórico y se modela mediante un diagrama de casos de uso que representa </a:t>
            </a:r>
            <a:r>
              <a:rPr lang="en-US" sz="2400">
                <a:solidFill>
                  <a:srgbClr val="000000"/>
                </a:solidFill>
                <a:latin typeface="Poppins"/>
                <a:ea typeface="Poppins"/>
                <a:cs typeface="Poppins"/>
                <a:sym typeface="Poppins"/>
              </a:rPr>
              <a:t>la interacción del usuario con la aplicación al solicitar la evolución de una planta al ir al apartado de “historial” en la aplicación o filtrar los análisis por fecha </a:t>
            </a:r>
          </a:p>
          <a:p>
            <a:pPr algn="l">
              <a:lnSpc>
                <a:spcPts val="2877"/>
              </a:lnSpc>
              <a:spcBef>
                <a:spcPct val="0"/>
              </a:spcBef>
            </a:pPr>
          </a:p>
          <a:p>
            <a:pPr algn="l">
              <a:lnSpc>
                <a:spcPts val="2879"/>
              </a:lnSpc>
              <a:spcBef>
                <a:spcPct val="0"/>
              </a:spcBef>
            </a:pPr>
            <a:r>
              <a:rPr lang="en-US" sz="2400">
                <a:solidFill>
                  <a:srgbClr val="000000"/>
                </a:solidFill>
                <a:latin typeface="Poppins"/>
                <a:ea typeface="Poppins"/>
                <a:cs typeface="Poppins"/>
                <a:sym typeface="Poppins"/>
              </a:rPr>
              <a:t>El caso de uso central del diagrama es cuando el usuario desea consultar el historial de una determinada planta, cuando pasamos por este caso de uso obligatoriamente debemos seguir con el de seleccionar planta que incluye automaticamente un reporte de la evolución de la planta, y hay una opcional que es el filtrar el historial por fechas, todo esto cubriendo las posibles opciones y el desglosse de la interacción del usuario con el sistema</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+1: Escenarios</a:t>
              </a:r>
            </a:p>
          </p:txBody>
        </p:sp>
      </p:grpSp>
      <p:sp>
        <p:nvSpPr>
          <p:cNvPr name="Freeform 7" id="7"/>
          <p:cNvSpPr/>
          <p:nvPr/>
        </p:nvSpPr>
        <p:spPr>
          <a:xfrm flipH="false" flipV="false" rot="0">
            <a:off x="2672055" y="3372062"/>
            <a:ext cx="11228213" cy="3959499"/>
          </a:xfrm>
          <a:custGeom>
            <a:avLst/>
            <a:gdLst/>
            <a:ahLst/>
            <a:cxnLst/>
            <a:rect r="r" b="b" t="t" l="l"/>
            <a:pathLst>
              <a:path h="3959499" w="11228213">
                <a:moveTo>
                  <a:pt x="0" y="0"/>
                </a:moveTo>
                <a:lnTo>
                  <a:pt x="11228213" y="0"/>
                </a:lnTo>
                <a:lnTo>
                  <a:pt x="11228213" y="3959498"/>
                </a:lnTo>
                <a:lnTo>
                  <a:pt x="0" y="3959498"/>
                </a:lnTo>
                <a:lnTo>
                  <a:pt x="0" y="0"/>
                </a:lnTo>
                <a:close/>
              </a:path>
            </a:pathLst>
          </a:custGeom>
          <a:blipFill>
            <a:blip r:embed="rId3"/>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+1: Escenarios</a:t>
              </a:r>
            </a:p>
          </p:txBody>
        </p:sp>
      </p:grpSp>
      <p:graphicFrame>
        <p:nvGraphicFramePr>
          <p:cNvPr name="Object 7" id="7"/>
          <p:cNvGraphicFramePr/>
          <p:nvPr/>
        </p:nvGraphicFramePr>
        <p:xfrm>
          <a:off x="1402151" y="3653481"/>
          <a:ext cx="6286500" cy="2514600"/>
        </p:xfrm>
        <a:graphic>
          <a:graphicData uri="http://schemas.openxmlformats.org/presentationml/2006/ole">
            <p:oleObj imgW="7543800" imgH="37719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
        <p:nvSpPr>
          <p:cNvPr name="TextBox 8" id="8"/>
          <p:cNvSpPr txBox="true"/>
          <p:nvPr/>
        </p:nvSpPr>
        <p:spPr>
          <a:xfrm rot="0">
            <a:off x="1180744" y="2620373"/>
            <a:ext cx="7963256" cy="514350"/>
          </a:xfrm>
          <a:prstGeom prst="rect">
            <a:avLst/>
          </a:prstGeom>
        </p:spPr>
        <p:txBody>
          <a:bodyPr anchor="t" rtlCol="false" tIns="0" lIns="0" bIns="0" rIns="0">
            <a:spAutoFit/>
          </a:bodyPr>
          <a:lstStyle/>
          <a:p>
            <a:pPr algn="ctr">
              <a:lnSpc>
                <a:spcPts val="3840"/>
              </a:lnSpc>
              <a:spcBef>
                <a:spcPct val="0"/>
              </a:spcBef>
            </a:pPr>
            <a:r>
              <a:rPr lang="en-US" b="true" sz="3200">
                <a:solidFill>
                  <a:srgbClr val="000000"/>
                </a:solidFill>
                <a:latin typeface="Poppins Bold"/>
                <a:ea typeface="Poppins Bold"/>
                <a:cs typeface="Poppins Bold"/>
                <a:sym typeface="Poppins Bold"/>
              </a:rPr>
              <a:t>Catálogo de Elementos y relaciones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logica</a:t>
              </a:r>
            </a:p>
          </p:txBody>
        </p:sp>
      </p:grpSp>
      <p:sp>
        <p:nvSpPr>
          <p:cNvPr name="TextBox 7" id="7"/>
          <p:cNvSpPr txBox="true"/>
          <p:nvPr/>
        </p:nvSpPr>
        <p:spPr>
          <a:xfrm rot="0">
            <a:off x="1140514" y="3235172"/>
            <a:ext cx="16118786" cy="2962250"/>
          </a:xfrm>
          <a:prstGeom prst="rect">
            <a:avLst/>
          </a:prstGeom>
        </p:spPr>
        <p:txBody>
          <a:bodyPr anchor="t" rtlCol="false" tIns="0" lIns="0" bIns="0" rIns="0">
            <a:spAutoFit/>
          </a:bodyPr>
          <a:lstStyle/>
          <a:p>
            <a:pPr algn="just">
              <a:lnSpc>
                <a:spcPts val="3358"/>
              </a:lnSpc>
              <a:spcBef>
                <a:spcPct val="0"/>
              </a:spcBef>
            </a:pPr>
            <a:r>
              <a:rPr lang="en-US" sz="2799">
                <a:solidFill>
                  <a:srgbClr val="000000"/>
                </a:solidFill>
                <a:latin typeface="Poppins"/>
                <a:ea typeface="Poppins"/>
                <a:cs typeface="Poppins"/>
                <a:sym typeface="Poppins"/>
              </a:rPr>
              <a:t>La vista lógica representa el apartado del sistema y cómo funcionan sus apartados principales. Nos centramos en exponer el apartado interno de la aplicación Grow Up Your Plant. </a:t>
            </a:r>
          </a:p>
          <a:p>
            <a:pPr algn="just">
              <a:lnSpc>
                <a:spcPts val="3358"/>
              </a:lnSpc>
              <a:spcBef>
                <a:spcPct val="0"/>
              </a:spcBef>
            </a:pPr>
          </a:p>
          <a:p>
            <a:pPr algn="just">
              <a:lnSpc>
                <a:spcPts val="3358"/>
              </a:lnSpc>
              <a:spcBef>
                <a:spcPct val="0"/>
              </a:spcBef>
            </a:pPr>
            <a:r>
              <a:rPr lang="en-US" sz="2799">
                <a:solidFill>
                  <a:srgbClr val="000000"/>
                </a:solidFill>
                <a:latin typeface="Poppins"/>
                <a:ea typeface="Poppins"/>
                <a:cs typeface="Poppins"/>
                <a:sym typeface="Poppins"/>
              </a:rPr>
              <a:t>El sistema está compuesto por módulos moviles y backend que colaboran en la captura de imagen de la planta, para luego ser llevadas a análisis y procesamiento profundo definiendo el estado de la planta y ser visualizado en el apartado móvil.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logica</a:t>
              </a:r>
            </a:p>
          </p:txBody>
        </p:sp>
      </p:grpSp>
      <p:sp>
        <p:nvSpPr>
          <p:cNvPr name="Freeform 7" id="7"/>
          <p:cNvSpPr/>
          <p:nvPr/>
        </p:nvSpPr>
        <p:spPr>
          <a:xfrm flipH="false" flipV="false" rot="0">
            <a:off x="2701126" y="2625508"/>
            <a:ext cx="12885747" cy="6297909"/>
          </a:xfrm>
          <a:custGeom>
            <a:avLst/>
            <a:gdLst/>
            <a:ahLst/>
            <a:cxnLst/>
            <a:rect r="r" b="b" t="t" l="l"/>
            <a:pathLst>
              <a:path h="6297909" w="12885747">
                <a:moveTo>
                  <a:pt x="0" y="0"/>
                </a:moveTo>
                <a:lnTo>
                  <a:pt x="12885748" y="0"/>
                </a:lnTo>
                <a:lnTo>
                  <a:pt x="12885748" y="6297909"/>
                </a:lnTo>
                <a:lnTo>
                  <a:pt x="0" y="6297909"/>
                </a:lnTo>
                <a:lnTo>
                  <a:pt x="0" y="0"/>
                </a:lnTo>
                <a:close/>
              </a:path>
            </a:pathLst>
          </a:custGeom>
          <a:blipFill>
            <a:blip r:embed="rId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1283695" cy="2048161"/>
            <a:chOff x="0" y="0"/>
            <a:chExt cx="15044927" cy="2730881"/>
          </a:xfrm>
        </p:grpSpPr>
        <p:sp>
          <p:nvSpPr>
            <p:cNvPr name="Freeform 5" id="5"/>
            <p:cNvSpPr/>
            <p:nvPr/>
          </p:nvSpPr>
          <p:spPr>
            <a:xfrm flipH="false" flipV="false" rot="0">
              <a:off x="0" y="0"/>
              <a:ext cx="15044927" cy="2730881"/>
            </a:xfrm>
            <a:custGeom>
              <a:avLst/>
              <a:gdLst/>
              <a:ahLst/>
              <a:cxnLst/>
              <a:rect r="r" b="b" t="t" l="l"/>
              <a:pathLst>
                <a:path h="2730881" w="15044927">
                  <a:moveTo>
                    <a:pt x="0" y="0"/>
                  </a:moveTo>
                  <a:lnTo>
                    <a:pt x="15044927" y="0"/>
                  </a:lnTo>
                  <a:lnTo>
                    <a:pt x="15044927" y="2730881"/>
                  </a:lnTo>
                  <a:lnTo>
                    <a:pt x="0" y="2730881"/>
                  </a:lnTo>
                  <a:close/>
                </a:path>
              </a:pathLst>
            </a:custGeom>
            <a:solidFill>
              <a:srgbClr val="000000">
                <a:alpha val="0"/>
              </a:srgbClr>
            </a:solidFill>
          </p:spPr>
        </p:sp>
        <p:sp>
          <p:nvSpPr>
            <p:cNvPr name="TextBox 6" id="6"/>
            <p:cNvSpPr txBox="true"/>
            <p:nvPr/>
          </p:nvSpPr>
          <p:spPr>
            <a:xfrm>
              <a:off x="0" y="-85725"/>
              <a:ext cx="1504492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logica</a:t>
              </a:r>
            </a:p>
          </p:txBody>
        </p:sp>
      </p:grpSp>
      <p:sp>
        <p:nvSpPr>
          <p:cNvPr name="TextBox 7" id="7"/>
          <p:cNvSpPr txBox="true"/>
          <p:nvPr/>
        </p:nvSpPr>
        <p:spPr>
          <a:xfrm rot="0">
            <a:off x="1273407" y="2101616"/>
            <a:ext cx="11418438" cy="1000125"/>
          </a:xfrm>
          <a:prstGeom prst="rect">
            <a:avLst/>
          </a:prstGeom>
        </p:spPr>
        <p:txBody>
          <a:bodyPr anchor="t" rtlCol="false" tIns="0" lIns="0" bIns="0" rIns="0">
            <a:spAutoFit/>
          </a:bodyPr>
          <a:lstStyle/>
          <a:p>
            <a:pPr algn="l">
              <a:lnSpc>
                <a:spcPts val="3840"/>
              </a:lnSpc>
            </a:pPr>
            <a:r>
              <a:rPr lang="en-US" sz="3200" b="true">
                <a:solidFill>
                  <a:srgbClr val="000000"/>
                </a:solidFill>
                <a:latin typeface="Poppins Bold"/>
                <a:ea typeface="Poppins Bold"/>
                <a:cs typeface="Poppins Bold"/>
                <a:sym typeface="Poppins Bold"/>
              </a:rPr>
              <a:t>Catálogo de Elementos y relaciones</a:t>
            </a:r>
          </a:p>
          <a:p>
            <a:pPr algn="l">
              <a:lnSpc>
                <a:spcPts val="3840"/>
              </a:lnSpc>
              <a:spcBef>
                <a:spcPct val="0"/>
              </a:spcBef>
            </a:pPr>
          </a:p>
        </p:txBody>
      </p:sp>
      <p:graphicFrame>
        <p:nvGraphicFramePr>
          <p:cNvPr name="Object 8" id="8"/>
          <p:cNvGraphicFramePr/>
          <p:nvPr/>
        </p:nvGraphicFramePr>
        <p:xfrm>
          <a:off x="1886623" y="3277325"/>
          <a:ext cx="6286500" cy="3771900"/>
        </p:xfrm>
        <a:graphic>
          <a:graphicData uri="http://schemas.openxmlformats.org/presentationml/2006/ole">
            <p:oleObj imgW="7543800" imgH="50292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2856362" cy="2048161"/>
            <a:chOff x="0" y="0"/>
            <a:chExt cx="17141817" cy="2730881"/>
          </a:xfrm>
        </p:grpSpPr>
        <p:sp>
          <p:nvSpPr>
            <p:cNvPr name="Freeform 5" id="5"/>
            <p:cNvSpPr/>
            <p:nvPr/>
          </p:nvSpPr>
          <p:spPr>
            <a:xfrm flipH="false" flipV="false" rot="0">
              <a:off x="0" y="0"/>
              <a:ext cx="17141817" cy="2730881"/>
            </a:xfrm>
            <a:custGeom>
              <a:avLst/>
              <a:gdLst/>
              <a:ahLst/>
              <a:cxnLst/>
              <a:rect r="r" b="b" t="t" l="l"/>
              <a:pathLst>
                <a:path h="2730881" w="17141817">
                  <a:moveTo>
                    <a:pt x="0" y="0"/>
                  </a:moveTo>
                  <a:lnTo>
                    <a:pt x="17141817" y="0"/>
                  </a:lnTo>
                  <a:lnTo>
                    <a:pt x="17141817" y="2730881"/>
                  </a:lnTo>
                  <a:lnTo>
                    <a:pt x="0" y="2730881"/>
                  </a:lnTo>
                  <a:close/>
                </a:path>
              </a:pathLst>
            </a:custGeom>
            <a:solidFill>
              <a:srgbClr val="000000">
                <a:alpha val="0"/>
              </a:srgbClr>
            </a:solidFill>
          </p:spPr>
        </p:sp>
        <p:sp>
          <p:nvSpPr>
            <p:cNvPr name="TextBox 6" id="6"/>
            <p:cNvSpPr txBox="true"/>
            <p:nvPr/>
          </p:nvSpPr>
          <p:spPr>
            <a:xfrm>
              <a:off x="0" y="-85725"/>
              <a:ext cx="1714181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desarrollo</a:t>
              </a:r>
            </a:p>
          </p:txBody>
        </p:sp>
      </p:grpSp>
      <p:sp>
        <p:nvSpPr>
          <p:cNvPr name="Freeform 7" id="7"/>
          <p:cNvSpPr/>
          <p:nvPr/>
        </p:nvSpPr>
        <p:spPr>
          <a:xfrm flipH="false" flipV="false" rot="0">
            <a:off x="13515117" y="-4844728"/>
            <a:ext cx="9927390" cy="10855894"/>
          </a:xfrm>
          <a:custGeom>
            <a:avLst/>
            <a:gdLst/>
            <a:ahLst/>
            <a:cxnLst/>
            <a:rect r="r" b="b" t="t" l="l"/>
            <a:pathLst>
              <a:path h="10855894" w="9927390">
                <a:moveTo>
                  <a:pt x="0" y="0"/>
                </a:moveTo>
                <a:lnTo>
                  <a:pt x="9927390" y="0"/>
                </a:lnTo>
                <a:lnTo>
                  <a:pt x="9927390" y="10855894"/>
                </a:lnTo>
                <a:lnTo>
                  <a:pt x="0" y="10855894"/>
                </a:lnTo>
                <a:lnTo>
                  <a:pt x="0" y="0"/>
                </a:lnTo>
                <a:close/>
              </a:path>
            </a:pathLst>
          </a:custGeom>
          <a:blipFill>
            <a:blip r:embed="rId3">
              <a:extLst>
                <a:ext uri="{96DAC541-7B7A-43D3-8B79-37D633B846F1}">
                  <asvg:svgBlip xmlns:asvg="http://schemas.microsoft.com/office/drawing/2016/SVG/main" r:embed="rId4"/>
                </a:ext>
              </a:extLst>
            </a:blip>
            <a:stretch>
              <a:fillRect l="-24" t="0" r="-24" b="0"/>
            </a:stretch>
          </a:blipFill>
        </p:spPr>
      </p:sp>
      <p:sp>
        <p:nvSpPr>
          <p:cNvPr name="TextBox 8" id="8"/>
          <p:cNvSpPr txBox="true"/>
          <p:nvPr/>
        </p:nvSpPr>
        <p:spPr>
          <a:xfrm rot="0">
            <a:off x="1277752" y="2519073"/>
            <a:ext cx="15873855" cy="1466850"/>
          </a:xfrm>
          <a:prstGeom prst="rect">
            <a:avLst/>
          </a:prstGeom>
        </p:spPr>
        <p:txBody>
          <a:bodyPr anchor="t" rtlCol="false" tIns="0" lIns="0" bIns="0" rIns="0">
            <a:spAutoFit/>
          </a:bodyPr>
          <a:lstStyle/>
          <a:p>
            <a:pPr algn="just">
              <a:lnSpc>
                <a:spcPts val="2879"/>
              </a:lnSpc>
              <a:spcBef>
                <a:spcPct val="0"/>
              </a:spcBef>
            </a:pPr>
            <a:r>
              <a:rPr lang="en-US" sz="2400">
                <a:solidFill>
                  <a:srgbClr val="000000"/>
                </a:solidFill>
                <a:latin typeface="Poppins"/>
                <a:ea typeface="Poppins"/>
                <a:cs typeface="Poppins"/>
                <a:sym typeface="Poppins"/>
              </a:rPr>
              <a:t>Un diagrama de componentes UML muestra cómo se relacionan los componentes entre sí dentro de un sistema más grande. Un componente del sistema es un módulo que forma parte de un sistema de hardware y software más grande. Tiene sus propias entradas y salidas e interfaces específicas con otros componentes del sistema.</a:t>
            </a:r>
          </a:p>
        </p:txBody>
      </p:sp>
      <p:sp>
        <p:nvSpPr>
          <p:cNvPr name="TextBox 9" id="9"/>
          <p:cNvSpPr txBox="true"/>
          <p:nvPr/>
        </p:nvSpPr>
        <p:spPr>
          <a:xfrm rot="0">
            <a:off x="1277752" y="4374804"/>
            <a:ext cx="16118786" cy="4724400"/>
          </a:xfrm>
          <a:prstGeom prst="rect">
            <a:avLst/>
          </a:prstGeom>
        </p:spPr>
        <p:txBody>
          <a:bodyPr anchor="t" rtlCol="false" tIns="0" lIns="0" bIns="0" rIns="0">
            <a:spAutoFit/>
          </a:bodyPr>
          <a:lstStyle/>
          <a:p>
            <a:pPr algn="just">
              <a:lnSpc>
                <a:spcPts val="2879"/>
              </a:lnSpc>
            </a:pPr>
            <a:r>
              <a:rPr lang="en-US" sz="2400">
                <a:solidFill>
                  <a:srgbClr val="000000"/>
                </a:solidFill>
                <a:latin typeface="Poppins"/>
                <a:ea typeface="Poppins"/>
                <a:cs typeface="Poppins"/>
                <a:sym typeface="Poppins"/>
              </a:rPr>
              <a:t>El diagrama muestra seis subsistemas que trabajan juntos para el funcionamiento del aplicativo.</a:t>
            </a:r>
          </a:p>
          <a:p>
            <a:pPr algn="just">
              <a:lnSpc>
                <a:spcPts val="2879"/>
              </a:lnSpc>
            </a:pPr>
            <a:r>
              <a:rPr lang="en-US" sz="2400">
                <a:solidFill>
                  <a:srgbClr val="000000"/>
                </a:solidFill>
                <a:latin typeface="Poppins"/>
                <a:ea typeface="Poppins"/>
                <a:cs typeface="Poppins"/>
                <a:sym typeface="Poppins"/>
              </a:rPr>
              <a:t>Todo inicia en el subsistema Flutter, donde se solicita el estado de la planta usando los módulos de Geolocalización, Captura de Cámara y Visualización de Datos. Esta información se envía al Backend mediante una solicitud REST.</a:t>
            </a:r>
          </a:p>
          <a:p>
            <a:pPr algn="just">
              <a:lnSpc>
                <a:spcPts val="2879"/>
              </a:lnSpc>
            </a:pPr>
          </a:p>
          <a:p>
            <a:pPr algn="just">
              <a:lnSpc>
                <a:spcPts val="2879"/>
              </a:lnSpc>
            </a:pPr>
            <a:r>
              <a:rPr lang="en-US" sz="2400">
                <a:solidFill>
                  <a:srgbClr val="000000"/>
                </a:solidFill>
                <a:latin typeface="Poppins"/>
                <a:ea typeface="Poppins"/>
                <a:cs typeface="Poppins"/>
                <a:sym typeface="Poppins"/>
              </a:rPr>
              <a:t>En el Backend, el Procesador de Imagen analiza la imagen y la envía al subsistema Cloud Vision para identificar condiciones de la planta. Luego, estos datos se procesan en el subsistema de Deep Learning para predecir el estado de la planta.</a:t>
            </a:r>
          </a:p>
          <a:p>
            <a:pPr algn="just">
              <a:lnSpc>
                <a:spcPts val="2879"/>
              </a:lnSpc>
            </a:pPr>
          </a:p>
          <a:p>
            <a:pPr algn="just">
              <a:lnSpc>
                <a:spcPts val="2879"/>
              </a:lnSpc>
              <a:spcBef>
                <a:spcPct val="0"/>
              </a:spcBef>
            </a:pPr>
            <a:r>
              <a:rPr lang="en-US" sz="2400">
                <a:solidFill>
                  <a:srgbClr val="000000"/>
                </a:solidFill>
                <a:latin typeface="Poppins"/>
                <a:ea typeface="Poppins"/>
                <a:cs typeface="Poppins"/>
                <a:sym typeface="Poppins"/>
              </a:rPr>
              <a:t>Con los resultados, el Backend genera un Reporte de Análisis, que se complementa con datos del clima obtenidos del subsistema Weather. Finalmente, la información se guarda en la base de datos y se muestra nuevamente en Flutter para el usuario.</a:t>
            </a:r>
          </a:p>
          <a:p>
            <a:pPr algn="just">
              <a:lnSpc>
                <a:spcPts val="28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2856362" cy="2048161"/>
            <a:chOff x="0" y="0"/>
            <a:chExt cx="17141817" cy="2730881"/>
          </a:xfrm>
        </p:grpSpPr>
        <p:sp>
          <p:nvSpPr>
            <p:cNvPr name="Freeform 5" id="5"/>
            <p:cNvSpPr/>
            <p:nvPr/>
          </p:nvSpPr>
          <p:spPr>
            <a:xfrm flipH="false" flipV="false" rot="0">
              <a:off x="0" y="0"/>
              <a:ext cx="17141817" cy="2730881"/>
            </a:xfrm>
            <a:custGeom>
              <a:avLst/>
              <a:gdLst/>
              <a:ahLst/>
              <a:cxnLst/>
              <a:rect r="r" b="b" t="t" l="l"/>
              <a:pathLst>
                <a:path h="2730881" w="17141817">
                  <a:moveTo>
                    <a:pt x="0" y="0"/>
                  </a:moveTo>
                  <a:lnTo>
                    <a:pt x="17141817" y="0"/>
                  </a:lnTo>
                  <a:lnTo>
                    <a:pt x="17141817" y="2730881"/>
                  </a:lnTo>
                  <a:lnTo>
                    <a:pt x="0" y="2730881"/>
                  </a:lnTo>
                  <a:close/>
                </a:path>
              </a:pathLst>
            </a:custGeom>
            <a:solidFill>
              <a:srgbClr val="000000">
                <a:alpha val="0"/>
              </a:srgbClr>
            </a:solidFill>
          </p:spPr>
        </p:sp>
        <p:sp>
          <p:nvSpPr>
            <p:cNvPr name="TextBox 6" id="6"/>
            <p:cNvSpPr txBox="true"/>
            <p:nvPr/>
          </p:nvSpPr>
          <p:spPr>
            <a:xfrm>
              <a:off x="0" y="-85725"/>
              <a:ext cx="1714181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desarrollo</a:t>
              </a:r>
            </a:p>
          </p:txBody>
        </p:sp>
      </p:grpSp>
      <p:sp>
        <p:nvSpPr>
          <p:cNvPr name="Freeform 7" id="7"/>
          <p:cNvSpPr/>
          <p:nvPr/>
        </p:nvSpPr>
        <p:spPr>
          <a:xfrm flipH="false" flipV="false" rot="0">
            <a:off x="1584184" y="2283516"/>
            <a:ext cx="15119631" cy="7087327"/>
          </a:xfrm>
          <a:custGeom>
            <a:avLst/>
            <a:gdLst/>
            <a:ahLst/>
            <a:cxnLst/>
            <a:rect r="r" b="b" t="t" l="l"/>
            <a:pathLst>
              <a:path h="7087327" w="15119631">
                <a:moveTo>
                  <a:pt x="0" y="0"/>
                </a:moveTo>
                <a:lnTo>
                  <a:pt x="15119632" y="0"/>
                </a:lnTo>
                <a:lnTo>
                  <a:pt x="15119632" y="7087327"/>
                </a:lnTo>
                <a:lnTo>
                  <a:pt x="0" y="7087327"/>
                </a:lnTo>
                <a:lnTo>
                  <a:pt x="0" y="0"/>
                </a:lnTo>
                <a:close/>
              </a:path>
            </a:pathLst>
          </a:custGeom>
          <a:blipFill>
            <a:blip r:embed="rId3"/>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2856362" cy="2048161"/>
            <a:chOff x="0" y="0"/>
            <a:chExt cx="17141817" cy="2730881"/>
          </a:xfrm>
        </p:grpSpPr>
        <p:sp>
          <p:nvSpPr>
            <p:cNvPr name="Freeform 5" id="5"/>
            <p:cNvSpPr/>
            <p:nvPr/>
          </p:nvSpPr>
          <p:spPr>
            <a:xfrm flipH="false" flipV="false" rot="0">
              <a:off x="0" y="0"/>
              <a:ext cx="17141817" cy="2730881"/>
            </a:xfrm>
            <a:custGeom>
              <a:avLst/>
              <a:gdLst/>
              <a:ahLst/>
              <a:cxnLst/>
              <a:rect r="r" b="b" t="t" l="l"/>
              <a:pathLst>
                <a:path h="2730881" w="17141817">
                  <a:moveTo>
                    <a:pt x="0" y="0"/>
                  </a:moveTo>
                  <a:lnTo>
                    <a:pt x="17141817" y="0"/>
                  </a:lnTo>
                  <a:lnTo>
                    <a:pt x="17141817" y="2730881"/>
                  </a:lnTo>
                  <a:lnTo>
                    <a:pt x="0" y="2730881"/>
                  </a:lnTo>
                  <a:close/>
                </a:path>
              </a:pathLst>
            </a:custGeom>
            <a:solidFill>
              <a:srgbClr val="000000">
                <a:alpha val="0"/>
              </a:srgbClr>
            </a:solidFill>
          </p:spPr>
        </p:sp>
        <p:sp>
          <p:nvSpPr>
            <p:cNvPr name="TextBox 6" id="6"/>
            <p:cNvSpPr txBox="true"/>
            <p:nvPr/>
          </p:nvSpPr>
          <p:spPr>
            <a:xfrm>
              <a:off x="0" y="-85725"/>
              <a:ext cx="1714181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desarrollo</a:t>
              </a:r>
            </a:p>
          </p:txBody>
        </p:sp>
      </p:grpSp>
      <p:sp>
        <p:nvSpPr>
          <p:cNvPr name="TextBox 7" id="7"/>
          <p:cNvSpPr txBox="true"/>
          <p:nvPr/>
        </p:nvSpPr>
        <p:spPr>
          <a:xfrm rot="0">
            <a:off x="802333" y="2240053"/>
            <a:ext cx="7963256" cy="514350"/>
          </a:xfrm>
          <a:prstGeom prst="rect">
            <a:avLst/>
          </a:prstGeom>
        </p:spPr>
        <p:txBody>
          <a:bodyPr anchor="t" rtlCol="false" tIns="0" lIns="0" bIns="0" rIns="0">
            <a:spAutoFit/>
          </a:bodyPr>
          <a:lstStyle/>
          <a:p>
            <a:pPr algn="ctr">
              <a:lnSpc>
                <a:spcPts val="3840"/>
              </a:lnSpc>
              <a:spcBef>
                <a:spcPct val="0"/>
              </a:spcBef>
            </a:pPr>
            <a:r>
              <a:rPr lang="en-US" b="true" sz="3200">
                <a:solidFill>
                  <a:srgbClr val="000000"/>
                </a:solidFill>
                <a:latin typeface="Poppins Bold"/>
                <a:ea typeface="Poppins Bold"/>
                <a:cs typeface="Poppins Bold"/>
                <a:sym typeface="Poppins Bold"/>
              </a:rPr>
              <a:t>Catálogo de Elementos y relaciones</a:t>
            </a:r>
          </a:p>
        </p:txBody>
      </p:sp>
      <p:graphicFrame>
        <p:nvGraphicFramePr>
          <p:cNvPr name="Object 8" id="8"/>
          <p:cNvGraphicFramePr/>
          <p:nvPr/>
        </p:nvGraphicFramePr>
        <p:xfrm>
          <a:off x="1895222" y="3990250"/>
          <a:ext cx="6286500" cy="5867400"/>
        </p:xfrm>
        <a:graphic>
          <a:graphicData uri="http://schemas.openxmlformats.org/presentationml/2006/ole">
            <p:oleObj imgW="7543800" imgH="71247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0514" y="1003631"/>
            <a:ext cx="10652141" cy="544830"/>
            <a:chOff x="0" y="0"/>
            <a:chExt cx="14202855" cy="726440"/>
          </a:xfrm>
        </p:grpSpPr>
        <p:sp>
          <p:nvSpPr>
            <p:cNvPr name="Freeform 3" id="3"/>
            <p:cNvSpPr/>
            <p:nvPr/>
          </p:nvSpPr>
          <p:spPr>
            <a:xfrm flipH="false" flipV="false" rot="0">
              <a:off x="0" y="0"/>
              <a:ext cx="14202790" cy="726440"/>
            </a:xfrm>
            <a:custGeom>
              <a:avLst/>
              <a:gdLst/>
              <a:ahLst/>
              <a:cxnLst/>
              <a:rect r="r" b="b" t="t" l="l"/>
              <a:pathLst>
                <a:path h="726440" w="14202790">
                  <a:moveTo>
                    <a:pt x="0" y="363220"/>
                  </a:moveTo>
                  <a:cubicBezTo>
                    <a:pt x="0" y="162560"/>
                    <a:pt x="260731" y="0"/>
                    <a:pt x="582549" y="0"/>
                  </a:cubicBezTo>
                  <a:lnTo>
                    <a:pt x="13620242" y="0"/>
                  </a:lnTo>
                  <a:cubicBezTo>
                    <a:pt x="13941932" y="0"/>
                    <a:pt x="14202790" y="162560"/>
                    <a:pt x="14202790" y="363220"/>
                  </a:cubicBezTo>
                  <a:cubicBezTo>
                    <a:pt x="14202790" y="563880"/>
                    <a:pt x="13942059" y="726440"/>
                    <a:pt x="13620242" y="726440"/>
                  </a:cubicBezTo>
                  <a:lnTo>
                    <a:pt x="582549" y="726440"/>
                  </a:lnTo>
                  <a:cubicBezTo>
                    <a:pt x="260731" y="726440"/>
                    <a:pt x="0" y="563753"/>
                    <a:pt x="0" y="363220"/>
                  </a:cubicBezTo>
                  <a:close/>
                </a:path>
              </a:pathLst>
            </a:custGeom>
            <a:solidFill>
              <a:srgbClr val="C7F9CC"/>
            </a:solidFill>
          </p:spPr>
        </p:sp>
      </p:grpSp>
      <p:grpSp>
        <p:nvGrpSpPr>
          <p:cNvPr name="Group 4" id="4"/>
          <p:cNvGrpSpPr/>
          <p:nvPr/>
        </p:nvGrpSpPr>
        <p:grpSpPr>
          <a:xfrm rot="0">
            <a:off x="1140514" y="82030"/>
            <a:ext cx="12856362" cy="2048161"/>
            <a:chOff x="0" y="0"/>
            <a:chExt cx="17141817" cy="2730881"/>
          </a:xfrm>
        </p:grpSpPr>
        <p:sp>
          <p:nvSpPr>
            <p:cNvPr name="Freeform 5" id="5"/>
            <p:cNvSpPr/>
            <p:nvPr/>
          </p:nvSpPr>
          <p:spPr>
            <a:xfrm flipH="false" flipV="false" rot="0">
              <a:off x="0" y="0"/>
              <a:ext cx="17141817" cy="2730881"/>
            </a:xfrm>
            <a:custGeom>
              <a:avLst/>
              <a:gdLst/>
              <a:ahLst/>
              <a:cxnLst/>
              <a:rect r="r" b="b" t="t" l="l"/>
              <a:pathLst>
                <a:path h="2730881" w="17141817">
                  <a:moveTo>
                    <a:pt x="0" y="0"/>
                  </a:moveTo>
                  <a:lnTo>
                    <a:pt x="17141817" y="0"/>
                  </a:lnTo>
                  <a:lnTo>
                    <a:pt x="17141817" y="2730881"/>
                  </a:lnTo>
                  <a:lnTo>
                    <a:pt x="0" y="2730881"/>
                  </a:lnTo>
                  <a:close/>
                </a:path>
              </a:pathLst>
            </a:custGeom>
            <a:solidFill>
              <a:srgbClr val="000000">
                <a:alpha val="0"/>
              </a:srgbClr>
            </a:solidFill>
          </p:spPr>
        </p:sp>
        <p:sp>
          <p:nvSpPr>
            <p:cNvPr name="TextBox 6" id="6"/>
            <p:cNvSpPr txBox="true"/>
            <p:nvPr/>
          </p:nvSpPr>
          <p:spPr>
            <a:xfrm>
              <a:off x="0" y="-85725"/>
              <a:ext cx="17141817" cy="2816606"/>
            </a:xfrm>
            <a:prstGeom prst="rect">
              <a:avLst/>
            </a:prstGeom>
          </p:spPr>
          <p:txBody>
            <a:bodyPr anchor="t" rtlCol="false" tIns="0" lIns="0" bIns="0" rIns="0"/>
            <a:lstStyle/>
            <a:p>
              <a:pPr algn="l">
                <a:lnSpc>
                  <a:spcPts val="9600"/>
                </a:lnSpc>
              </a:pPr>
              <a:r>
                <a:rPr lang="en-US" sz="8000">
                  <a:solidFill>
                    <a:srgbClr val="263238"/>
                  </a:solidFill>
                  <a:latin typeface="Poppins"/>
                  <a:ea typeface="Poppins"/>
                  <a:cs typeface="Poppins"/>
                  <a:sym typeface="Poppins"/>
                </a:rPr>
                <a:t>Vista de desarrollo</a:t>
              </a:r>
            </a:p>
          </p:txBody>
        </p:sp>
      </p:grpSp>
      <p:sp>
        <p:nvSpPr>
          <p:cNvPr name="TextBox 7" id="7"/>
          <p:cNvSpPr txBox="true"/>
          <p:nvPr/>
        </p:nvSpPr>
        <p:spPr>
          <a:xfrm rot="0">
            <a:off x="802333" y="2240053"/>
            <a:ext cx="7963256" cy="514350"/>
          </a:xfrm>
          <a:prstGeom prst="rect">
            <a:avLst/>
          </a:prstGeom>
        </p:spPr>
        <p:txBody>
          <a:bodyPr anchor="t" rtlCol="false" tIns="0" lIns="0" bIns="0" rIns="0">
            <a:spAutoFit/>
          </a:bodyPr>
          <a:lstStyle/>
          <a:p>
            <a:pPr algn="ctr">
              <a:lnSpc>
                <a:spcPts val="3840"/>
              </a:lnSpc>
              <a:spcBef>
                <a:spcPct val="0"/>
              </a:spcBef>
            </a:pPr>
            <a:r>
              <a:rPr lang="en-US" b="true" sz="3200">
                <a:solidFill>
                  <a:srgbClr val="000000"/>
                </a:solidFill>
                <a:latin typeface="Poppins Bold"/>
                <a:ea typeface="Poppins Bold"/>
                <a:cs typeface="Poppins Bold"/>
                <a:sym typeface="Poppins Bold"/>
              </a:rPr>
              <a:t>Catálogo de Elementos y relaciones</a:t>
            </a:r>
          </a:p>
        </p:txBody>
      </p:sp>
      <p:graphicFrame>
        <p:nvGraphicFramePr>
          <p:cNvPr name="Object 8" id="8"/>
          <p:cNvGraphicFramePr/>
          <p:nvPr/>
        </p:nvGraphicFramePr>
        <p:xfrm>
          <a:off x="2401711" y="3923885"/>
          <a:ext cx="6286500" cy="5867400"/>
        </p:xfrm>
        <a:graphic>
          <a:graphicData uri="http://schemas.openxmlformats.org/presentationml/2006/ole">
            <p:oleObj imgW="7543800" imgH="7124700" r:id="rId4" progId="Excel.Sheet.12" name="Worksheet">
              <p:embed/>
              <p:pic>
                <p:nvPicPr>
                  <p:cNvPr name="" id="0"/>
                  <p:cNvPicPr/>
                  <p:nvPr/>
                </p:nvPicPr>
                <p:blipFill>
                  <a:blip r:embed="rId3"/>
                  <a:stretch>
                    <a:fillRect/>
                  </a:stretch>
                </p:blipFill>
                <p:spPr>
                  <a:xfrm>
                    <a:off x="1270000" y="1270000"/>
                    <a:ext cx="1270000" cy="1270000"/>
                  </a:xfrm>
                  <a:prstGeom prst="rect"/>
                </p:spPr>
              </p:pic>
            </p:oleObj>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DAGldTG8wj4</dc:identifier>
  <dcterms:modified xsi:type="dcterms:W3CDTF">2011-08-01T06:04:30Z</dcterms:modified>
  <cp:revision>1</cp:revision>
  <dc:title>GUYP.views.pptx</dc:title>
</cp:coreProperties>
</file>