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Inter Medium" charset="1" panose="02000503000000020004"/>
      <p:regular r:id="rId26"/>
    </p:embeddedFont>
    <p:embeddedFont>
      <p:font typeface="Roboto" charset="1" panose="02000000000000000000"/>
      <p:regular r:id="rId27"/>
    </p:embeddedFont>
    <p:embeddedFont>
      <p:font typeface="Open Sans" charset="1" panose="020B0606030504020204"/>
      <p:regular r:id="rId29"/>
    </p:embeddedFont>
    <p:embeddedFont>
      <p:font typeface="Open Sans Bold" charset="1" panose="020B0806030504020204"/>
      <p:regular r:id="rId30"/>
    </p:embeddedFont>
    <p:embeddedFont>
      <p:font typeface="Roboto Bold" charset="1" panose="02000000000000000000"/>
      <p:regular r:id="rId33"/>
    </p:embeddedFont>
    <p:embeddedFont>
      <p:font typeface="Arimo Bold" charset="1" panose="020B0704020202020204"/>
      <p:regular r:id="rId34"/>
    </p:embeddedFont>
    <p:embeddedFont>
      <p:font typeface="Arimo" charset="1" panose="020B0604020202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3.xml" Type="http://schemas.openxmlformats.org/officeDocument/2006/relationships/notesSlide"/><Relationship Id="rId32" Target="notesSlides/notesSlide4.xml" Type="http://schemas.openxmlformats.org/officeDocument/2006/relationships/notes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9.xml" Type="http://schemas.openxmlformats.org/officeDocument/2006/relationships/notesSlide"/><Relationship Id="rId41" Target="notesSlides/notesSlide10.xml" Type="http://schemas.openxmlformats.org/officeDocument/2006/relationships/notesSlide"/><Relationship Id="rId42" Target="notesSlides/notesSlide11.xml" Type="http://schemas.openxmlformats.org/officeDocument/2006/relationships/notesSlide"/><Relationship Id="rId43" Target="notesSlides/notesSlide12.xml" Type="http://schemas.openxmlformats.org/officeDocument/2006/relationships/notesSlide"/><Relationship Id="rId44" Target="notesSlides/notesSlide13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26452" y="3233611"/>
            <a:ext cx="13403923" cy="2383157"/>
            <a:chOff x="0" y="0"/>
            <a:chExt cx="19504380" cy="34677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04380" cy="3467791"/>
            </a:xfrm>
            <a:custGeom>
              <a:avLst/>
              <a:gdLst/>
              <a:ahLst/>
              <a:cxnLst/>
              <a:rect r="r" b="b" t="t" l="l"/>
              <a:pathLst>
                <a:path h="3467791" w="19504380">
                  <a:moveTo>
                    <a:pt x="0" y="0"/>
                  </a:moveTo>
                  <a:lnTo>
                    <a:pt x="19504380" y="0"/>
                  </a:lnTo>
                  <a:lnTo>
                    <a:pt x="19504380" y="3467791"/>
                  </a:lnTo>
                  <a:lnTo>
                    <a:pt x="0" y="3467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47650"/>
              <a:ext cx="19504380" cy="322014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0560"/>
                </a:lnSpc>
              </a:pPr>
              <a:r>
                <a:rPr lang="en-US" b="true" sz="11000">
                  <a:solidFill>
                    <a:srgbClr val="EFEEE7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CA</a:t>
              </a:r>
              <a:r>
                <a:rPr lang="en-US" b="true" sz="11000">
                  <a:solidFill>
                    <a:srgbClr val="EFEEE7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MPUSCONNECT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26452" y="5616768"/>
            <a:ext cx="12700200" cy="1104503"/>
            <a:chOff x="0" y="0"/>
            <a:chExt cx="16933600" cy="14726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33601" cy="1472671"/>
            </a:xfrm>
            <a:custGeom>
              <a:avLst/>
              <a:gdLst/>
              <a:ahLst/>
              <a:cxnLst/>
              <a:rect r="r" b="b" t="t" l="l"/>
              <a:pathLst>
                <a:path h="1472671" w="16933601">
                  <a:moveTo>
                    <a:pt x="0" y="0"/>
                  </a:moveTo>
                  <a:lnTo>
                    <a:pt x="16933601" y="0"/>
                  </a:lnTo>
                  <a:lnTo>
                    <a:pt x="16933601" y="1472671"/>
                  </a:lnTo>
                  <a:lnTo>
                    <a:pt x="0" y="14726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6933600" cy="14917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David Santiago Davila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Juan David Serna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86650" y="9702000"/>
            <a:ext cx="2451600" cy="585000"/>
            <a:chOff x="0" y="0"/>
            <a:chExt cx="3268800" cy="78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Feature Name/Product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5800" y="9702000"/>
            <a:ext cx="2450400" cy="585000"/>
            <a:chOff x="0" y="0"/>
            <a:chExt cx="3267200" cy="78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672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7200">
                  <a:moveTo>
                    <a:pt x="0" y="0"/>
                  </a:moveTo>
                  <a:lnTo>
                    <a:pt x="3267200" y="0"/>
                  </a:lnTo>
                  <a:lnTo>
                    <a:pt x="32672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32672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DD/MM/YYYY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00600" y="9702000"/>
            <a:ext cx="2451600" cy="585000"/>
            <a:chOff x="0" y="0"/>
            <a:chExt cx="3268800" cy="78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Your Company Name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14222" y="1028700"/>
            <a:ext cx="17659556" cy="7902651"/>
          </a:xfrm>
          <a:custGeom>
            <a:avLst/>
            <a:gdLst/>
            <a:ahLst/>
            <a:cxnLst/>
            <a:rect r="r" b="b" t="t" l="l"/>
            <a:pathLst>
              <a:path h="7902651" w="17659556">
                <a:moveTo>
                  <a:pt x="0" y="0"/>
                </a:moveTo>
                <a:lnTo>
                  <a:pt x="17659556" y="0"/>
                </a:lnTo>
                <a:lnTo>
                  <a:pt x="17659556" y="7902651"/>
                </a:lnTo>
                <a:lnTo>
                  <a:pt x="0" y="7902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44512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91284"/>
            <a:ext cx="16230600" cy="564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diagrama modela el flujo secuencial para la creación y publicación de contenido dentro de un grupo académico en CampusConnect.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proceso inicia desde la interfaz de usuario y se canaliza por el </a:t>
            </a: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Gateway hacia el microservicio de contenido, encargado de validar y almacenar la publicación en la base de datos.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Posteriormente, se desencadena una llamada al servicio de notificaciones, que registra y distribuye el aviso correspondiente a los miembros del grupo.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diseño refleja una arquitectura modular, donde la separación de responsabilidades entre los servicios permite mantener la cohesión lógica, facilitar el mantenimiento y asegurar la respuesta en tiempo real ante eventos clave en la plataforma.</a:t>
            </a:r>
          </a:p>
          <a:p>
            <a:pPr algn="just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856566" y="1028700"/>
            <a:ext cx="9402734" cy="8515198"/>
          </a:xfrm>
          <a:custGeom>
            <a:avLst/>
            <a:gdLst/>
            <a:ahLst/>
            <a:cxnLst/>
            <a:rect r="r" b="b" t="t" l="l"/>
            <a:pathLst>
              <a:path h="8515198" w="9402734">
                <a:moveTo>
                  <a:pt x="0" y="0"/>
                </a:moveTo>
                <a:lnTo>
                  <a:pt x="9402734" y="0"/>
                </a:lnTo>
                <a:lnTo>
                  <a:pt x="9402734" y="8515198"/>
                </a:lnTo>
                <a:lnTo>
                  <a:pt x="0" y="8515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569675"/>
            <a:ext cx="6144680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diagrama representa una arquitectura de microservicios donde un usuario interactúa desde un navegador web a través de un API Gateway. El gateway enruta las solicitudes a distintos microservicios especializados (autenticación, mensajería, publicaciones, usuarios, notificaciones y grupos), que a su vez se comunican con una base de datos centralizada mediante TCP. La comunicación externa es segura (HTTPS) y la interna eficiente (HTTP/TCP).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61600" y="1210076"/>
            <a:ext cx="14782467" cy="8296660"/>
          </a:xfrm>
          <a:custGeom>
            <a:avLst/>
            <a:gdLst/>
            <a:ahLst/>
            <a:cxnLst/>
            <a:rect r="r" b="b" t="t" l="l"/>
            <a:pathLst>
              <a:path h="8296660" w="14782467">
                <a:moveTo>
                  <a:pt x="0" y="0"/>
                </a:moveTo>
                <a:lnTo>
                  <a:pt x="14782467" y="0"/>
                </a:lnTo>
                <a:lnTo>
                  <a:pt x="14782467" y="8296660"/>
                </a:lnTo>
                <a:lnTo>
                  <a:pt x="0" y="8296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137" y="2314016"/>
            <a:ext cx="16230600" cy="6424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escenario consolida dos flujos fundamentales de CampusConnect desde una perspectiva arquitectónica: el proceso de unión a un grupo académico y la publicación de contenido dentro del mismo.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usuario, tras autenticarse mediante el API Gateway y el servicio de autenticación, consulta la lista de grupos disponibles. Si decide unirse a uno, su solicitud es gestionada por el servicio de grupos, que la registra en la base de datos y responde con una confirmación, reflejando un flujo asincrónico controlado por servicios desacoplados.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vez dentro del grupo, el usuario accede al formulario de publicación. Su contenido es validado por el servicio de contenido, almacenado en la base de datos y notificado a los demás miembros mediante un servicio de mensajería interna. Todo el flujo está soportado por una arquitectura basada en microservicios, garantizando modularidad, trazabilidad y escalabilidad.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137" y="2314016"/>
            <a:ext cx="162306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5137" y="1973656"/>
            <a:ext cx="16230600" cy="714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Iniciar sesión: A través de la interfaz de usuario, el actor inicia sesión. Esta acción invoca el servicio de autenticación vía el API Gateway, donde se valida el token y se establece la sesión. Este proceso asegura el control de acceso y la protección de recursos bajo mecanismos de identidad federada.</a:t>
            </a:r>
          </a:p>
          <a:p>
            <a:pPr algn="just">
              <a:lnSpc>
                <a:spcPts val="3359"/>
              </a:lnSpc>
            </a:pPr>
          </a:p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Consultar grupos disponibles: Una vez autenticado, el usuario puede visualizar los grupos académicos disponibles. Esta solicitud es dirigida al servicio de grupos, que accede a la base de datos y entrega un conjunto filtrado de opciones, soportando escalabilidad horizontal mediante consultas ligeras.</a:t>
            </a:r>
          </a:p>
          <a:p>
            <a:pPr algn="just">
              <a:lnSpc>
                <a:spcPts val="3359"/>
              </a:lnSpc>
            </a:pPr>
          </a:p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Solicitar unirse a grupo: El sistema gestiona esta operación mediante el registro asincrónico de la solicitud en el backend. El servicio correspondiente persiste la petición, asegurando trazabilidad y posibilidad de revisión o aprobación posterior.</a:t>
            </a:r>
          </a:p>
          <a:p>
            <a:pPr algn="just">
              <a:lnSpc>
                <a:spcPts val="3359"/>
              </a:lnSpc>
            </a:pPr>
          </a:p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Crear nueva publicación: Este caso activa un flujo de validación de datos en el servicio de contenido. La arquitectura desacoplada permite aplicar reglas sintácticas y de permisos antes de persistir la publicación.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137" y="2314016"/>
            <a:ext cx="1623060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11856"/>
            <a:ext cx="16230600" cy="546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Publicar contenido:</a:t>
            </a: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Luego de ser validado, el contenido es almacenado mediante el microservicio de contenido. Este interactúa con la base de datos y activa el subsistema de notificaciones para distribuir la actualización entre los miembros del grupo.</a:t>
            </a:r>
          </a:p>
          <a:p>
            <a:pPr algn="just">
              <a:lnSpc>
                <a:spcPts val="3359"/>
              </a:lnSpc>
            </a:pPr>
          </a:p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Generar notificación:Este caso es desencadenado automáticamente por eventos del sistema y gestionado por un servicio dedicado. Garantiza que los usuarios estén informados de nuevas actividades mediante un canal centralizado de distribución.</a:t>
            </a:r>
          </a:p>
          <a:p>
            <a:pPr algn="just">
              <a:lnSpc>
                <a:spcPts val="3359"/>
              </a:lnSpc>
            </a:pPr>
          </a:p>
          <a:p>
            <a:pPr algn="just" marL="604513" indent="-302256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Adjuntar archivo: Casos de uso como la inclusión de archivos en publicaciones o el envío de un mensaje adicional en solicitudes de ingreso son gestionados como extensiones opcionales. Estos se integran sin afectar el núcleo funcional, gracias al uso de endpoints independientes y lógica condicional en los servicios involucrados.</a:t>
            </a:r>
          </a:p>
          <a:p>
            <a:pPr algn="just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560418" y="3346215"/>
            <a:ext cx="5167164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ista Lógica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de Componentes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de Procesos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Física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Escenarios (Casos de uso)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3046" y="3346215"/>
            <a:ext cx="36180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4513"/>
            <a:ext cx="89081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TABLA DE CONTENIDO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286530" y="508409"/>
            <a:ext cx="13048879" cy="8923381"/>
          </a:xfrm>
          <a:custGeom>
            <a:avLst/>
            <a:gdLst/>
            <a:ahLst/>
            <a:cxnLst/>
            <a:rect r="r" b="b" t="t" l="l"/>
            <a:pathLst>
              <a:path h="8923381" w="13048879">
                <a:moveTo>
                  <a:pt x="0" y="0"/>
                </a:moveTo>
                <a:lnTo>
                  <a:pt x="13048880" y="0"/>
                </a:lnTo>
                <a:lnTo>
                  <a:pt x="13048880" y="8923382"/>
                </a:lnTo>
                <a:lnTo>
                  <a:pt x="0" y="8923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25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43203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LÓGICA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33599" y="5029200"/>
            <a:ext cx="6420803" cy="2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Guia - https://proyecto-semestral.readthedocs.io/en/latest/6%20-%20Design.html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235800" y="238717"/>
            <a:ext cx="17816400" cy="9463800"/>
            <a:chOff x="0" y="0"/>
            <a:chExt cx="23755200" cy="1261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57863" y="3322955"/>
            <a:ext cx="13772274" cy="35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través de un diagrama de actividad, se representa la lógica de CampusConnect, una plataforma académica de microservicios. El flujo muestra la interacción del usuario desde el registro y autenticación hasta la navegación en grupos académicos y creación de contenido. Se incluyen decisiones del usuario, como validación de sesión y publicación de contenido, así como respuestas automáticas del sistema, garantizando una lógica coherente y adaptable a la calidad del sistema, como disponibilidad y usabilidad.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4513"/>
            <a:ext cx="43203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LÓGICA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2124" y="544513"/>
            <a:ext cx="1554375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CATÁLOGO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72124" y="1600989"/>
          <a:ext cx="7503387" cy="7639050"/>
        </p:xfrm>
        <a:graphic>
          <a:graphicData uri="http://schemas.openxmlformats.org/drawingml/2006/table">
            <a:tbl>
              <a:tblPr/>
              <a:tblGrid>
                <a:gridCol w="2438080"/>
                <a:gridCol w="2465101"/>
                <a:gridCol w="2600207"/>
              </a:tblGrid>
              <a:tr h="11965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Acción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¿Quién la realiza?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Abrir aplicació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Accede a la plataforma desde navegador o app.</a:t>
                      </a: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Registrar nuevo usuario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Completa el formulario de registro.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Validar información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Verificar que los datos de registro sean correcto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	Crear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Guarda la nueva cuenta en la base de datos.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Iniciar sesión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Ingresa credenciales para autenticarse.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Error de inicio y volver a intentar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error de login e invita a reintentar.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Cargar vista principal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cursos, grupos y publicaciones principales.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9412489" y="1600989"/>
          <a:ext cx="7503387" cy="7657311"/>
        </p:xfrm>
        <a:graphic>
          <a:graphicData uri="http://schemas.openxmlformats.org/drawingml/2006/table">
            <a:tbl>
              <a:tblPr/>
              <a:tblGrid>
                <a:gridCol w="2438080"/>
                <a:gridCol w="2465101"/>
                <a:gridCol w="2600207"/>
              </a:tblGrid>
              <a:tr h="1196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Acción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¿Quién la realiza?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Abrir aplicació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Accede a la plataforma desde navegador o app.</a:t>
                      </a: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03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Registrar nuevo usuario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Completa el formulario de registro.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6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Validar información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Verificar que los datos de registro sean correcto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	Crear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Guarda la nueva cuenta en la base de datos.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Iniciar sesión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Ingresa credenciales para autenticarse.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Error de inicio y volver a intentar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error de login e invita a reintentar.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Cargar vista principal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cursos, grupos y publicaciones principales.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2124" y="544513"/>
            <a:ext cx="1554375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CATÁLOGO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72124" y="1600989"/>
          <a:ext cx="7503387" cy="7639050"/>
        </p:xfrm>
        <a:graphic>
          <a:graphicData uri="http://schemas.openxmlformats.org/drawingml/2006/table">
            <a:tbl>
              <a:tblPr/>
              <a:tblGrid>
                <a:gridCol w="2438080"/>
                <a:gridCol w="2465101"/>
                <a:gridCol w="2600207"/>
              </a:tblGrid>
              <a:tr h="11965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Acción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¿Quién la realiza?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Abrir aplicació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Accede a la plataforma desde navegador o app.</a:t>
                      </a: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Registrar nuevo usuario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Completa el formulario de registro.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Validar información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Verificar que los datos de registro sean correcto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	Crear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Guarda la nueva cuenta en la base de datos.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Iniciar sesión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Ingresa credenciales para autenticarse.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Error de inicio y volver a intentar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error de login e invita a reintentar.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Cargar vista principal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cursos, grupos y publicaciones principales.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044651" y="1028700"/>
            <a:ext cx="12683782" cy="8973776"/>
          </a:xfrm>
          <a:custGeom>
            <a:avLst/>
            <a:gdLst/>
            <a:ahLst/>
            <a:cxnLst/>
            <a:rect r="r" b="b" t="t" l="l"/>
            <a:pathLst>
              <a:path h="8973776" w="12683782">
                <a:moveTo>
                  <a:pt x="0" y="0"/>
                </a:moveTo>
                <a:lnTo>
                  <a:pt x="12683782" y="0"/>
                </a:lnTo>
                <a:lnTo>
                  <a:pt x="12683782" y="8973776"/>
                </a:lnTo>
                <a:lnTo>
                  <a:pt x="0" y="8973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97592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563519"/>
            <a:ext cx="5372320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vista muestra la arquitectura modular del sistema basada en microservicios. Cada componente representa un servicio que interactúa mediante protocolo http o tcp, permitiendo escalabilidad, mantenibilidad y facilidad de integración.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304772" y="1483286"/>
            <a:ext cx="11678456" cy="8218714"/>
          </a:xfrm>
          <a:custGeom>
            <a:avLst/>
            <a:gdLst/>
            <a:ahLst/>
            <a:cxnLst/>
            <a:rect r="r" b="b" t="t" l="l"/>
            <a:pathLst>
              <a:path h="8218714" w="11678456">
                <a:moveTo>
                  <a:pt x="0" y="0"/>
                </a:moveTo>
                <a:lnTo>
                  <a:pt x="11678456" y="0"/>
                </a:lnTo>
                <a:lnTo>
                  <a:pt x="11678456" y="8218714"/>
                </a:lnTo>
                <a:lnTo>
                  <a:pt x="0" y="8218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11277" y="544512"/>
            <a:ext cx="802111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84818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75145" y="658352"/>
            <a:ext cx="370220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2911" y="2041546"/>
            <a:ext cx="12969115" cy="718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Describe el flujo de interacción entre los componentes clave de CampusConnect para el proceso de unión a un grupo académico.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solicitud parte desde la interfaz del usuario, pasando por el </a:t>
            </a: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Gateway, y se valida mediante el servicio de autenticación. Posteriormente, el servicio de grupos consulta y devuelve la lista disponible desde la base de datos.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Cuando el usuario solicita unirse, la petición se registra en la base de datos a través del servicio correspondiente, y se notifica a la interfaz con el estado de la solicitud.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flujo refleja un diseño desacoplado mediante microservicios, con control centralizado a través del API Gateway, garantizando seguridad, escalabilidad y trazabilidad en la gestión de accesos a comunidades académicas.</a:t>
            </a:r>
          </a:p>
          <a:p>
            <a:pPr algn="just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DAGllqAdUE0</dc:identifier>
  <dcterms:modified xsi:type="dcterms:W3CDTF">2011-08-01T06:04:30Z</dcterms:modified>
  <cp:revision>1</cp:revision>
  <dc:title>Copia de Minimalist Pitch Deck by Slidesgo.pptx</dc:title>
</cp:coreProperties>
</file>