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84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3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99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57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22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18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91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63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4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6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0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75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5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8/04/2025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9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B64CE-E7EC-3298-6BA7-A8EF49801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TEMPORA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B321A-A3C9-636F-C1A3-7393A7C0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Jose</a:t>
            </a:r>
            <a:r>
              <a:rPr lang="es-CO" dirty="0"/>
              <a:t> Esteban Otero Rada</a:t>
            </a:r>
          </a:p>
        </p:txBody>
      </p:sp>
    </p:spTree>
    <p:extLst>
      <p:ext uri="{BB962C8B-B14F-4D97-AF65-F5344CB8AC3E}">
        <p14:creationId xmlns:p14="http://schemas.microsoft.com/office/powerpoint/2010/main" val="232790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7662D-4FFA-BEC0-DFD8-59BE318C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Ponderación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0B363B1-07E7-BB45-7CA4-E2E998334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30356"/>
              </p:ext>
            </p:extLst>
          </p:nvPr>
        </p:nvGraphicFramePr>
        <p:xfrm>
          <a:off x="597559" y="2546772"/>
          <a:ext cx="11230262" cy="3620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23">
                  <a:extLst>
                    <a:ext uri="{9D8B030D-6E8A-4147-A177-3AD203B41FA5}">
                      <a16:colId xmlns:a16="http://schemas.microsoft.com/office/drawing/2014/main" val="638097489"/>
                    </a:ext>
                  </a:extLst>
                </a:gridCol>
                <a:gridCol w="3011386">
                  <a:extLst>
                    <a:ext uri="{9D8B030D-6E8A-4147-A177-3AD203B41FA5}">
                      <a16:colId xmlns:a16="http://schemas.microsoft.com/office/drawing/2014/main" val="3130428407"/>
                    </a:ext>
                  </a:extLst>
                </a:gridCol>
                <a:gridCol w="2707574">
                  <a:extLst>
                    <a:ext uri="{9D8B030D-6E8A-4147-A177-3AD203B41FA5}">
                      <a16:colId xmlns:a16="http://schemas.microsoft.com/office/drawing/2014/main" val="38608985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9855878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006016014"/>
                    </a:ext>
                  </a:extLst>
                </a:gridCol>
                <a:gridCol w="950026">
                  <a:extLst>
                    <a:ext uri="{9D8B030D-6E8A-4147-A177-3AD203B41FA5}">
                      <a16:colId xmlns:a16="http://schemas.microsoft.com/office/drawing/2014/main" val="2112382220"/>
                    </a:ext>
                  </a:extLst>
                </a:gridCol>
                <a:gridCol w="997525">
                  <a:extLst>
                    <a:ext uri="{9D8B030D-6E8A-4147-A177-3AD203B41FA5}">
                      <a16:colId xmlns:a16="http://schemas.microsoft.com/office/drawing/2014/main" val="379880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Atributo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Métrica de evaluación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Impacto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Dificultad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Peso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Valor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92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Seguridad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Proteger la información del cliente durante la compra (transacciones, datos personales)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Uso de HTTPS, cifrado, cumplimiento de estándares, no vulnerabilidades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90,0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55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Usabilidad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Interfaz visual elegante, intuitiva y alineada a la marca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Pruebas con usuarios, satisfacción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80%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, evaluación heurística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80,0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369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Rendimiento y Eficiencia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Tiempo de carga optimizado para brindar una experiencia fluida incluso en conexiones lentas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Carga de página: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2-5 segundos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 (Cuerpo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62,5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977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Fiabilidad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Que la tienda esté disponible y estable sin errores frecuentes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Uptime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 ≥ 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99.5%</a:t>
                      </a: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, pruebas de regresión sin fallos críticos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12,50%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62,5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834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Mantenibilidad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Código modular y documentado para facilitar cambios o mejoras futuras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Nivel de acoplamiento/cobertura de pruebas/unitarias ≥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80%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 (Cuerpo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45,0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9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Compatibilidad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Funcionar correctamente en múltiples dispositivos y navegadores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Pruebas en navegadores y móviles: </a:t>
                      </a:r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≥ 95% compatibilidad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entury Gothic (Cuerpo)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31,3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941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Funcionalidad (Adecuación)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Mostrar correctamente los productos y permitir compras funcionales sin errores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Validación completa de flujo de compra sin bugs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25,0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99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Portabilidad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Posibilidad de migrar el sistema a otro proveedor de hosting o entorno técnico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Despliegue exitoso en 2 entornos distintos (ej. local y cloud)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Cuerpo)"/>
                        </a:rPr>
                        <a:t>18,8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20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3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CE03-B591-2CBA-0751-3D24B5F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BD437-4D61-B7E4-C9B1-DAFF6AA5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r>
              <a:rPr lang="es-CO" dirty="0"/>
              <a:t>Ponderación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06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B33AE-7446-B516-EDD0-2709609B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265F7-FF0C-1331-7730-658B97E3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298"/>
            <a:ext cx="10515600" cy="1700357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Plataforma digital de comercio electrónico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enfocada en la venta de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relojes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Su propósito es convertirse en el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canal principal de comercialización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la marca, ofreciendo una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experiencia de compra diferenciada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elegante y alineada con los valores de calidad, exclusividad y atención al detalle.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Más que una tienda virtual, se concibe como un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espacio de valor para el cliente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donde cada elemento desde la presentación visual hasta el proceso de compra está cuidadosamente diseñado para transmitir confianza, sofisticación y autenticidad. Esta plataforma permitirá consolidar la presencia digital de la marca, abrir nuevos mercados y crear relaciones duraderas con los clientes.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7" name="Imagen 6" descr="Imagen que contiene Aplicación&#10;&#10;El contenido generado por IA puede ser incorrecto.">
            <a:extLst>
              <a:ext uri="{FF2B5EF4-FFF2-40B4-BE49-F238E27FC236}">
                <a16:creationId xmlns:a16="http://schemas.microsoft.com/office/drawing/2014/main" id="{7D453A8B-6095-9426-E9A2-97FBB200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37" y="4605338"/>
            <a:ext cx="6259514" cy="117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EC6D9-348F-D497-C672-0406A173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Stakeholders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020D9-09C0-11E1-7522-65FE08693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Fundadores</a:t>
            </a:r>
          </a:p>
          <a:p>
            <a:r>
              <a:rPr lang="es-CO" dirty="0"/>
              <a:t>Líder de Tecnología</a:t>
            </a:r>
          </a:p>
          <a:p>
            <a:r>
              <a:rPr lang="es-CO" dirty="0"/>
              <a:t>Líder de Marketing</a:t>
            </a:r>
          </a:p>
          <a:p>
            <a:r>
              <a:rPr lang="es-CO" dirty="0"/>
              <a:t>Clientes finales</a:t>
            </a:r>
          </a:p>
        </p:txBody>
      </p:sp>
    </p:spTree>
    <p:extLst>
      <p:ext uri="{BB962C8B-B14F-4D97-AF65-F5344CB8AC3E}">
        <p14:creationId xmlns:p14="http://schemas.microsoft.com/office/powerpoint/2010/main" val="121933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3664A-212F-6C42-A1EC-466F3DA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C7B135E-7655-13F0-09D9-5DDD82B6C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26466"/>
              </p:ext>
            </p:extLst>
          </p:nvPr>
        </p:nvGraphicFramePr>
        <p:xfrm>
          <a:off x="556120" y="2446317"/>
          <a:ext cx="11079760" cy="3890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Visualización de 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Permitir a los usuarios ver claramente los productos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Integración con Pasarela de pagos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Realizar pagos seguros para completar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Carga productos desde la BD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Mostrar productos que están registrados en la BD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Panel interno para ver pedidos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Consultar pedidos realizados para gestión básica.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Fundadores, Líder de tecnología,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Reseñas y calificaciones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Permitir a los usuarios dejar reseñas y ver comentarios de otros clientes.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Filtro de búsqueda de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Facilitar la navegación entre productos por nombre, precio o características.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EAA15-C763-A6F8-E97F-B1EE9FC7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BC483-D37C-FC76-5F80-677FB2AA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7A92C8A-0759-EA19-073E-79C73587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90493"/>
              </p:ext>
            </p:extLst>
          </p:nvPr>
        </p:nvGraphicFramePr>
        <p:xfrm>
          <a:off x="556120" y="2446317"/>
          <a:ext cx="11079760" cy="323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0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936157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903121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3182587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138093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Interesados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RF-07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Agregar al carrito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añadir productos al carrito antes de comprar.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Ver carrito de compras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revisar lo que tiene en el carrito, modificar cantidades o eliminar productos.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Seleccionar método de pago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elegir entre PayPal u otras pasarelas externas disponibles.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líder de tecnología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Confirmar y realizar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usuario puede confirmar su compra y recibir un mensaje de éxito.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finales, fundadores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RF-11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Recibir confirmación de compra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envía un mensaje (en pantalla o por correo) confirmando la compra.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45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6C733-1D19-6B60-25A8-6DCD4EA0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7A5A91C8-F97C-E461-599D-9DEA0DBF0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6872920"/>
              </p:ext>
            </p:extLst>
          </p:nvPr>
        </p:nvGraphicFramePr>
        <p:xfrm>
          <a:off x="525462" y="2487138"/>
          <a:ext cx="11141075" cy="419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Optimización de Carga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Garantizar que el sitio cargue rápidamente, optimizando imágenes, recursos y tiempos de respuesta.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Clientes finales,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Carga inicial entre </a:t>
                      </a:r>
                      <a:r>
                        <a:rPr lang="es-ES" sz="1200" b="1" dirty="0"/>
                        <a:t>2 y 5 segundos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08722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Diseño visual elegante y atractiva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interfaz debe reflejar una estética moderna y exclusiva, alineada con el branding de lujo, y ofrecer una experiencia visual coherente y pulida.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Clientes finales, 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Cumplimiento de guías de estilo y validación por pruebas de usuario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7388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Arquitectura limpia para integraciones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código debe permitir integración futura con servicios externos (como logística o CRM) mediante prácticas limpias, desacopladas y bien documentadas.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arquitectura con separación de capas y documentación técnica actualizada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516624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Disponibilidad y estabilidad en el flujo de compra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flujo de compra debe estar disponible el 99.9% del tiempo sin errores críticos y debe ser accesible para dispositivos de gama alta y baja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b="0" dirty="0"/>
                        <a:t>Disponibilidad</a:t>
                      </a:r>
                      <a:r>
                        <a:rPr lang="es-ES" sz="1200" dirty="0"/>
                        <a:t> del servicio durante el proceso de compra ≥ </a:t>
                      </a:r>
                      <a:r>
                        <a:rPr lang="es-ES" sz="1200" b="1" dirty="0"/>
                        <a:t>99.9%</a:t>
                      </a:r>
                      <a:r>
                        <a:rPr lang="es-ES" sz="1200" dirty="0"/>
                        <a:t> mensual con </a:t>
                      </a:r>
                      <a:r>
                        <a:rPr lang="es-CO" sz="1200" b="1" dirty="0"/>
                        <a:t>0</a:t>
                      </a:r>
                      <a:r>
                        <a:rPr lang="es-CO" sz="1200" dirty="0"/>
                        <a:t> errores funcionales</a:t>
                      </a:r>
                      <a:endParaRPr lang="es-E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801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4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D3CF-4A13-4C30-6F1F-F0736BA3E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16671-3B96-91F1-54D7-1CA4B1A7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1017EC31-0110-3AD5-0DFD-9CDD7CE52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274678"/>
              </p:ext>
            </p:extLst>
          </p:nvPr>
        </p:nvGraphicFramePr>
        <p:xfrm>
          <a:off x="525462" y="2714412"/>
          <a:ext cx="1114107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92">
                  <a:extLst>
                    <a:ext uri="{9D8B030D-6E8A-4147-A177-3AD203B41FA5}">
                      <a16:colId xmlns:a16="http://schemas.microsoft.com/office/drawing/2014/main" val="1818179705"/>
                    </a:ext>
                  </a:extLst>
                </a:gridCol>
                <a:gridCol w="1721922">
                  <a:extLst>
                    <a:ext uri="{9D8B030D-6E8A-4147-A177-3AD203B41FA5}">
                      <a16:colId xmlns:a16="http://schemas.microsoft.com/office/drawing/2014/main" val="1149119685"/>
                    </a:ext>
                  </a:extLst>
                </a:gridCol>
                <a:gridCol w="3553115">
                  <a:extLst>
                    <a:ext uri="{9D8B030D-6E8A-4147-A177-3AD203B41FA5}">
                      <a16:colId xmlns:a16="http://schemas.microsoft.com/office/drawing/2014/main" val="645133758"/>
                    </a:ext>
                  </a:extLst>
                </a:gridCol>
                <a:gridCol w="2348921">
                  <a:extLst>
                    <a:ext uri="{9D8B030D-6E8A-4147-A177-3AD203B41FA5}">
                      <a16:colId xmlns:a16="http://schemas.microsoft.com/office/drawing/2014/main" val="3060831916"/>
                    </a:ext>
                  </a:extLst>
                </a:gridCol>
                <a:gridCol w="1068779">
                  <a:extLst>
                    <a:ext uri="{9D8B030D-6E8A-4147-A177-3AD203B41FA5}">
                      <a16:colId xmlns:a16="http://schemas.microsoft.com/office/drawing/2014/main" val="2068199293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4032293310"/>
                    </a:ext>
                  </a:extLst>
                </a:gridCol>
              </a:tblGrid>
              <a:tr h="292223">
                <a:tc>
                  <a:txBody>
                    <a:bodyPr/>
                    <a:lstStyle/>
                    <a:p>
                      <a:r>
                        <a:rPr lang="es-CO" sz="16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Nombre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Detalle mejorado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/>
                        <a:t>Interesados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300265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SEO optimizado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La tienda debe seguir prácticas de SEO técnico para mejorar su posicionamiento en motores de búsqueda, aumentando la visibilidad orgánica.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Líder de Marketing,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Puntaje de </a:t>
                      </a:r>
                      <a:r>
                        <a:rPr lang="es-ES" sz="1200" b="1" dirty="0"/>
                        <a:t>SEO &gt; 80</a:t>
                      </a:r>
                      <a:r>
                        <a:rPr lang="es-ES" sz="1200" dirty="0"/>
                        <a:t> en </a:t>
                      </a:r>
                      <a:r>
                        <a:rPr lang="es-ES" sz="1200" dirty="0" err="1"/>
                        <a:t>Lighthouse</a:t>
                      </a:r>
                      <a:r>
                        <a:rPr lang="es-ES" sz="1200" dirty="0"/>
                        <a:t> y uso correcto de metadatos y etiquetas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579677"/>
                  </a:ext>
                </a:extLst>
              </a:tr>
              <a:tr h="462687">
                <a:tc>
                  <a:txBody>
                    <a:bodyPr/>
                    <a:lstStyle/>
                    <a:p>
                      <a:r>
                        <a:rPr lang="es-CO" sz="1200" dirty="0"/>
                        <a:t>RNF-06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Disponibilidad 24/7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sistema debe estar disponible para usuarios en todo momento, evitando interrupciones no planificadas.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 err="1"/>
                        <a:t>Uptime</a:t>
                      </a:r>
                      <a:r>
                        <a:rPr lang="es-ES" sz="1200" dirty="0"/>
                        <a:t> ≥ </a:t>
                      </a:r>
                      <a:r>
                        <a:rPr lang="es-ES" sz="1200" b="1" dirty="0"/>
                        <a:t>99.5% mensual</a:t>
                      </a:r>
                      <a:r>
                        <a:rPr lang="es-ES" sz="1200" dirty="0"/>
                        <a:t> según monitoreo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96102"/>
                  </a:ext>
                </a:extLst>
              </a:tr>
              <a:tr h="657502">
                <a:tc>
                  <a:txBody>
                    <a:bodyPr/>
                    <a:lstStyle/>
                    <a:p>
                      <a:r>
                        <a:rPr lang="es-CO" sz="1200" dirty="0"/>
                        <a:t>RNF-07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Seguridad en la transacción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Implementar cifrado y validaciones necesarias para proteger la información de pago y los datos personales de los clientes durante las compras.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Fundadores, 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de </a:t>
                      </a:r>
                      <a:r>
                        <a:rPr lang="es-ES" sz="1200" b="1" dirty="0"/>
                        <a:t>HTTPS</a:t>
                      </a:r>
                      <a:r>
                        <a:rPr lang="es-ES" sz="1200" dirty="0"/>
                        <a:t>, pasarela certificada, y cumplimiento de estándares de seguridad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1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7472F-6451-C730-1584-77993EB8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Atributos de Calidad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408EF27-6F59-365D-D911-E88916CAF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7144"/>
              </p:ext>
            </p:extLst>
          </p:nvPr>
        </p:nvGraphicFramePr>
        <p:xfrm>
          <a:off x="2036618" y="2438207"/>
          <a:ext cx="811876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1">
                  <a:extLst>
                    <a:ext uri="{9D8B030D-6E8A-4147-A177-3AD203B41FA5}">
                      <a16:colId xmlns:a16="http://schemas.microsoft.com/office/drawing/2014/main" val="363993654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800920167"/>
                    </a:ext>
                  </a:extLst>
                </a:gridCol>
                <a:gridCol w="1311563">
                  <a:extLst>
                    <a:ext uri="{9D8B030D-6E8A-4147-A177-3AD203B41FA5}">
                      <a16:colId xmlns:a16="http://schemas.microsoft.com/office/drawing/2014/main" val="3271900954"/>
                    </a:ext>
                  </a:extLst>
                </a:gridCol>
                <a:gridCol w="1096050">
                  <a:extLst>
                    <a:ext uri="{9D8B030D-6E8A-4147-A177-3AD203B41FA5}">
                      <a16:colId xmlns:a16="http://schemas.microsoft.com/office/drawing/2014/main" val="28779836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1062428"/>
                    </a:ext>
                  </a:extLst>
                </a:gridCol>
                <a:gridCol w="1345429">
                  <a:extLst>
                    <a:ext uri="{9D8B030D-6E8A-4147-A177-3AD203B41FA5}">
                      <a16:colId xmlns:a16="http://schemas.microsoft.com/office/drawing/2014/main" val="3102420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Fundadores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Líder de Tecnología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Líder de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Clientes finales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50" dirty="0"/>
                        <a:t>Negociación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28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Rendimiento y Eficiencia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39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Compatibilidad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932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Usabilidad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31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Fiabilidad (confiabilidad)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635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Seguridad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798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/>
                        <a:t>Mantenibilidad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95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Flexibilidad (adaptabilidad)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071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Funcionalidad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45%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6,25%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229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050" b="1" dirty="0"/>
                        <a:t>TOTAL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  <a:endParaRPr lang="es-CO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/>
                        <a:t>100%</a:t>
                      </a:r>
                      <a:endParaRPr lang="es-CO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050" b="1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220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722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266</TotalTime>
  <Words>1066</Words>
  <Application>Microsoft Office PowerPoint</Application>
  <PresentationFormat>Panorámica</PresentationFormat>
  <Paragraphs>264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Century Gothic</vt:lpstr>
      <vt:lpstr>Century Gothic (Cuerpo)</vt:lpstr>
      <vt:lpstr>Times New Roman</vt:lpstr>
      <vt:lpstr>Wingdings 3</vt:lpstr>
      <vt:lpstr>Sala de reuniones Ion</vt:lpstr>
      <vt:lpstr>TEMPORA</vt:lpstr>
      <vt:lpstr>Agenda</vt:lpstr>
      <vt:lpstr>Contexto</vt:lpstr>
      <vt:lpstr>Stakeholders</vt:lpstr>
      <vt:lpstr>Requisitos Funcionales</vt:lpstr>
      <vt:lpstr>Requisitos Funcionales</vt:lpstr>
      <vt:lpstr>Requisitos No Funcionales</vt:lpstr>
      <vt:lpstr>Requisitos No Funcionales</vt:lpstr>
      <vt:lpstr>Atributos de Calidad</vt:lpstr>
      <vt:lpstr>Ponderación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Junior Otero Rada</dc:creator>
  <cp:lastModifiedBy>Edgar Junior Otero Rada</cp:lastModifiedBy>
  <cp:revision>12</cp:revision>
  <dcterms:created xsi:type="dcterms:W3CDTF">2025-04-05T00:56:28Z</dcterms:created>
  <dcterms:modified xsi:type="dcterms:W3CDTF">2025-04-09T01:13:37Z</dcterms:modified>
</cp:coreProperties>
</file>