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Poppins" panose="00000500000000000000" pitchFamily="2" charset="0"/>
      <p:regular r:id="rId31"/>
    </p:embeddedFont>
    <p:embeddedFont>
      <p:font typeface="Poppins Bold" panose="00000800000000000000"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‹Nº›</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47072" y="-4741689"/>
            <a:ext cx="8098534" cy="5954130"/>
          </a:xfrm>
          <a:custGeom>
            <a:avLst/>
            <a:gdLst/>
            <a:ahLst/>
            <a:cxnLst/>
            <a:rect l="l" t="t" r="r" b="b"/>
            <a:pathLst>
              <a:path w="8098534" h="5954130">
                <a:moveTo>
                  <a:pt x="0" y="0"/>
                </a:moveTo>
                <a:lnTo>
                  <a:pt x="8098534" y="0"/>
                </a:lnTo>
                <a:lnTo>
                  <a:pt x="8098534" y="5954130"/>
                </a:lnTo>
                <a:lnTo>
                  <a:pt x="0" y="5954130"/>
                </a:lnTo>
                <a:lnTo>
                  <a:pt x="0" y="0"/>
                </a:lnTo>
                <a:close/>
              </a:path>
            </a:pathLst>
          </a:custGeom>
          <a:blipFill>
            <a:blip r:embed="rId3">
              <a:extLst>
                <a:ext uri="{96DAC541-7B7A-43D3-8B79-37D633B846F1}">
                  <asvg:svgBlip xmlns:asvg="http://schemas.microsoft.com/office/drawing/2016/SVG/main" r:embed="rId4"/>
                </a:ext>
              </a:extLst>
            </a:blip>
            <a:stretch>
              <a:fillRect t="-26" b="-26"/>
            </a:stretch>
          </a:blipFill>
        </p:spPr>
      </p:sp>
      <p:grpSp>
        <p:nvGrpSpPr>
          <p:cNvPr id="3" name="Group 3"/>
          <p:cNvGrpSpPr/>
          <p:nvPr/>
        </p:nvGrpSpPr>
        <p:grpSpPr>
          <a:xfrm>
            <a:off x="25624967" y="1745929"/>
            <a:ext cx="289560" cy="544259"/>
            <a:chOff x="0" y="0"/>
            <a:chExt cx="386080" cy="725678"/>
          </a:xfrm>
        </p:grpSpPr>
        <p:sp>
          <p:nvSpPr>
            <p:cNvPr id="4" name="Freeform 4"/>
            <p:cNvSpPr/>
            <p:nvPr/>
          </p:nvSpPr>
          <p:spPr>
            <a:xfrm>
              <a:off x="0" y="0"/>
              <a:ext cx="386080" cy="725678"/>
            </a:xfrm>
            <a:custGeom>
              <a:avLst/>
              <a:gdLst/>
              <a:ahLst/>
              <a:cxnLst/>
              <a:rect l="l" t="t" r="r" b="b"/>
              <a:pathLst>
                <a:path w="386080" h="725678">
                  <a:moveTo>
                    <a:pt x="18288" y="0"/>
                  </a:moveTo>
                  <a:cubicBezTo>
                    <a:pt x="13589" y="0"/>
                    <a:pt x="8890" y="3175"/>
                    <a:pt x="5715" y="8890"/>
                  </a:cubicBezTo>
                  <a:cubicBezTo>
                    <a:pt x="0" y="15113"/>
                    <a:pt x="0" y="21463"/>
                    <a:pt x="5715" y="27686"/>
                  </a:cubicBezTo>
                  <a:cubicBezTo>
                    <a:pt x="211328" y="308229"/>
                    <a:pt x="354711" y="706882"/>
                    <a:pt x="367284" y="713105"/>
                  </a:cubicBezTo>
                  <a:cubicBezTo>
                    <a:pt x="354711" y="725678"/>
                    <a:pt x="373507" y="725678"/>
                    <a:pt x="379857" y="725678"/>
                  </a:cubicBezTo>
                  <a:cubicBezTo>
                    <a:pt x="386080" y="713105"/>
                    <a:pt x="386080" y="706882"/>
                    <a:pt x="386080" y="700532"/>
                  </a:cubicBezTo>
                  <a:cubicBezTo>
                    <a:pt x="386080" y="694182"/>
                    <a:pt x="236474" y="289306"/>
                    <a:pt x="30861" y="8890"/>
                  </a:cubicBezTo>
                  <a:cubicBezTo>
                    <a:pt x="27686" y="3175"/>
                    <a:pt x="22987" y="0"/>
                    <a:pt x="18288" y="0"/>
                  </a:cubicBezTo>
                  <a:close/>
                </a:path>
              </a:pathLst>
            </a:custGeom>
            <a:solidFill>
              <a:srgbClr val="FEF8E9"/>
            </a:solidFill>
          </p:spPr>
        </p:sp>
      </p:grpSp>
      <p:grpSp>
        <p:nvGrpSpPr>
          <p:cNvPr id="5" name="Group 5"/>
          <p:cNvGrpSpPr/>
          <p:nvPr/>
        </p:nvGrpSpPr>
        <p:grpSpPr>
          <a:xfrm>
            <a:off x="25269863" y="1968812"/>
            <a:ext cx="331565" cy="451961"/>
            <a:chOff x="0" y="0"/>
            <a:chExt cx="442087" cy="602615"/>
          </a:xfrm>
        </p:grpSpPr>
        <p:sp>
          <p:nvSpPr>
            <p:cNvPr id="6" name="Freeform 6"/>
            <p:cNvSpPr/>
            <p:nvPr/>
          </p:nvSpPr>
          <p:spPr>
            <a:xfrm>
              <a:off x="0" y="0"/>
              <a:ext cx="442087" cy="602615"/>
            </a:xfrm>
            <a:custGeom>
              <a:avLst/>
              <a:gdLst/>
              <a:ahLst/>
              <a:cxnLst/>
              <a:rect l="l" t="t" r="r" b="b"/>
              <a:pathLst>
                <a:path w="442087" h="602615">
                  <a:moveTo>
                    <a:pt x="420116" y="0"/>
                  </a:moveTo>
                  <a:cubicBezTo>
                    <a:pt x="416941" y="0"/>
                    <a:pt x="413893" y="1524"/>
                    <a:pt x="410718" y="4699"/>
                  </a:cubicBezTo>
                  <a:cubicBezTo>
                    <a:pt x="392430" y="10922"/>
                    <a:pt x="93218" y="259969"/>
                    <a:pt x="0" y="583819"/>
                  </a:cubicBezTo>
                  <a:cubicBezTo>
                    <a:pt x="0" y="590042"/>
                    <a:pt x="0" y="596392"/>
                    <a:pt x="12065" y="602615"/>
                  </a:cubicBezTo>
                  <a:cubicBezTo>
                    <a:pt x="12065" y="596392"/>
                    <a:pt x="18288" y="596392"/>
                    <a:pt x="30861" y="596392"/>
                  </a:cubicBezTo>
                  <a:lnTo>
                    <a:pt x="37084" y="590169"/>
                  </a:lnTo>
                  <a:cubicBezTo>
                    <a:pt x="130683" y="278892"/>
                    <a:pt x="429514" y="29845"/>
                    <a:pt x="429514" y="29845"/>
                  </a:cubicBezTo>
                  <a:cubicBezTo>
                    <a:pt x="442087" y="23622"/>
                    <a:pt x="442087" y="11049"/>
                    <a:pt x="429514" y="4699"/>
                  </a:cubicBezTo>
                  <a:cubicBezTo>
                    <a:pt x="426339" y="1524"/>
                    <a:pt x="423291" y="0"/>
                    <a:pt x="420116" y="0"/>
                  </a:cubicBezTo>
                  <a:close/>
                </a:path>
              </a:pathLst>
            </a:custGeom>
            <a:solidFill>
              <a:srgbClr val="FEF8E9"/>
            </a:solidFill>
          </p:spPr>
        </p:sp>
      </p:grpSp>
      <p:grpSp>
        <p:nvGrpSpPr>
          <p:cNvPr id="7" name="Group 7"/>
          <p:cNvGrpSpPr/>
          <p:nvPr/>
        </p:nvGrpSpPr>
        <p:grpSpPr>
          <a:xfrm>
            <a:off x="24713431" y="5284085"/>
            <a:ext cx="243840" cy="117729"/>
            <a:chOff x="0" y="0"/>
            <a:chExt cx="325120" cy="156972"/>
          </a:xfrm>
        </p:grpSpPr>
        <p:sp>
          <p:nvSpPr>
            <p:cNvPr id="8" name="Freeform 8"/>
            <p:cNvSpPr/>
            <p:nvPr/>
          </p:nvSpPr>
          <p:spPr>
            <a:xfrm>
              <a:off x="0" y="0"/>
              <a:ext cx="325120" cy="156972"/>
            </a:xfrm>
            <a:custGeom>
              <a:avLst/>
              <a:gdLst/>
              <a:ahLst/>
              <a:cxnLst/>
              <a:rect l="l" t="t" r="r" b="b"/>
              <a:pathLst>
                <a:path w="325120" h="156972">
                  <a:moveTo>
                    <a:pt x="4191" y="144780"/>
                  </a:moveTo>
                  <a:cubicBezTo>
                    <a:pt x="60960" y="116332"/>
                    <a:pt x="119888" y="90043"/>
                    <a:pt x="179578" y="63373"/>
                  </a:cubicBezTo>
                  <a:cubicBezTo>
                    <a:pt x="224663" y="43180"/>
                    <a:pt x="270256" y="22860"/>
                    <a:pt x="315595" y="1397"/>
                  </a:cubicBezTo>
                  <a:cubicBezTo>
                    <a:pt x="318516" y="0"/>
                    <a:pt x="322072" y="1270"/>
                    <a:pt x="323596" y="4191"/>
                  </a:cubicBezTo>
                  <a:cubicBezTo>
                    <a:pt x="325120" y="7112"/>
                    <a:pt x="323723" y="10668"/>
                    <a:pt x="320802" y="12192"/>
                  </a:cubicBezTo>
                  <a:cubicBezTo>
                    <a:pt x="275209" y="33782"/>
                    <a:pt x="229489" y="54102"/>
                    <a:pt x="184531" y="74295"/>
                  </a:cubicBezTo>
                  <a:cubicBezTo>
                    <a:pt x="124714" y="100965"/>
                    <a:pt x="66040" y="127127"/>
                    <a:pt x="9525" y="155448"/>
                  </a:cubicBezTo>
                  <a:cubicBezTo>
                    <a:pt x="6604" y="156972"/>
                    <a:pt x="3048" y="155702"/>
                    <a:pt x="1524" y="152781"/>
                  </a:cubicBezTo>
                  <a:cubicBezTo>
                    <a:pt x="0" y="149860"/>
                    <a:pt x="1270" y="146304"/>
                    <a:pt x="4191" y="144780"/>
                  </a:cubicBezTo>
                  <a:close/>
                </a:path>
              </a:pathLst>
            </a:custGeom>
            <a:solidFill>
              <a:srgbClr val="2AB59D"/>
            </a:solidFill>
          </p:spPr>
        </p:sp>
      </p:grpSp>
      <p:sp>
        <p:nvSpPr>
          <p:cNvPr id="9" name="Freeform 9"/>
          <p:cNvSpPr/>
          <p:nvPr/>
        </p:nvSpPr>
        <p:spPr>
          <a:xfrm>
            <a:off x="9006983" y="1418113"/>
            <a:ext cx="9281017" cy="8908008"/>
          </a:xfrm>
          <a:custGeom>
            <a:avLst/>
            <a:gdLst/>
            <a:ahLst/>
            <a:cxnLst/>
            <a:rect l="l" t="t" r="r" b="b"/>
            <a:pathLst>
              <a:path w="9281017" h="8908008">
                <a:moveTo>
                  <a:pt x="0" y="0"/>
                </a:moveTo>
                <a:lnTo>
                  <a:pt x="9281017" y="0"/>
                </a:lnTo>
                <a:lnTo>
                  <a:pt x="9281017" y="8908008"/>
                </a:lnTo>
                <a:lnTo>
                  <a:pt x="0" y="8908008"/>
                </a:lnTo>
                <a:lnTo>
                  <a:pt x="0" y="0"/>
                </a:lnTo>
                <a:close/>
              </a:path>
            </a:pathLst>
          </a:custGeom>
          <a:blipFill>
            <a:blip r:embed="rId5">
              <a:extLst>
                <a:ext uri="{96DAC541-7B7A-43D3-8B79-37D633B846F1}">
                  <asvg:svgBlip xmlns:asvg="http://schemas.microsoft.com/office/drawing/2016/SVG/main" r:embed="rId6"/>
                </a:ext>
              </a:extLst>
            </a:blip>
            <a:stretch>
              <a:fillRect t="-9" b="-9"/>
            </a:stretch>
          </a:blipFill>
        </p:spPr>
      </p:sp>
      <p:grpSp>
        <p:nvGrpSpPr>
          <p:cNvPr id="10" name="Group 10"/>
          <p:cNvGrpSpPr/>
          <p:nvPr/>
        </p:nvGrpSpPr>
        <p:grpSpPr>
          <a:xfrm>
            <a:off x="1571100" y="2290178"/>
            <a:ext cx="5662232" cy="544830"/>
            <a:chOff x="0" y="0"/>
            <a:chExt cx="7549642" cy="726440"/>
          </a:xfrm>
        </p:grpSpPr>
        <p:sp>
          <p:nvSpPr>
            <p:cNvPr id="11" name="Freeform 11"/>
            <p:cNvSpPr/>
            <p:nvPr/>
          </p:nvSpPr>
          <p:spPr>
            <a:xfrm>
              <a:off x="0" y="0"/>
              <a:ext cx="7549642" cy="726440"/>
            </a:xfrm>
            <a:custGeom>
              <a:avLst/>
              <a:gdLst/>
              <a:ahLst/>
              <a:cxnLst/>
              <a:rect l="l" t="t" r="r" b="b"/>
              <a:pathLst>
                <a:path w="7549642" h="726440">
                  <a:moveTo>
                    <a:pt x="0" y="363220"/>
                  </a:moveTo>
                  <a:cubicBezTo>
                    <a:pt x="0" y="162560"/>
                    <a:pt x="162560" y="0"/>
                    <a:pt x="363220" y="0"/>
                  </a:cubicBezTo>
                  <a:lnTo>
                    <a:pt x="7186422" y="0"/>
                  </a:lnTo>
                  <a:cubicBezTo>
                    <a:pt x="7386955" y="0"/>
                    <a:pt x="7549642" y="162560"/>
                    <a:pt x="7549642" y="363220"/>
                  </a:cubicBezTo>
                  <a:cubicBezTo>
                    <a:pt x="7549642" y="563880"/>
                    <a:pt x="7387082" y="726440"/>
                    <a:pt x="7186422" y="726440"/>
                  </a:cubicBezTo>
                  <a:lnTo>
                    <a:pt x="363220" y="726440"/>
                  </a:lnTo>
                  <a:cubicBezTo>
                    <a:pt x="162560" y="726440"/>
                    <a:pt x="0" y="563753"/>
                    <a:pt x="0" y="363220"/>
                  </a:cubicBezTo>
                  <a:close/>
                </a:path>
              </a:pathLst>
            </a:custGeom>
            <a:solidFill>
              <a:srgbClr val="C7F9CC"/>
            </a:solidFill>
          </p:spPr>
        </p:sp>
      </p:grpSp>
      <p:grpSp>
        <p:nvGrpSpPr>
          <p:cNvPr id="12" name="Group 12"/>
          <p:cNvGrpSpPr/>
          <p:nvPr/>
        </p:nvGrpSpPr>
        <p:grpSpPr>
          <a:xfrm>
            <a:off x="1308900" y="-1064138"/>
            <a:ext cx="14488851" cy="4114237"/>
            <a:chOff x="0" y="0"/>
            <a:chExt cx="19318468" cy="5485650"/>
          </a:xfrm>
        </p:grpSpPr>
        <p:sp>
          <p:nvSpPr>
            <p:cNvPr id="13" name="Freeform 13"/>
            <p:cNvSpPr/>
            <p:nvPr/>
          </p:nvSpPr>
          <p:spPr>
            <a:xfrm>
              <a:off x="0" y="0"/>
              <a:ext cx="19318467" cy="5485650"/>
            </a:xfrm>
            <a:custGeom>
              <a:avLst/>
              <a:gdLst/>
              <a:ahLst/>
              <a:cxnLst/>
              <a:rect l="l" t="t" r="r" b="b"/>
              <a:pathLst>
                <a:path w="19318467" h="5485650">
                  <a:moveTo>
                    <a:pt x="0" y="0"/>
                  </a:moveTo>
                  <a:lnTo>
                    <a:pt x="19318467" y="0"/>
                  </a:lnTo>
                  <a:lnTo>
                    <a:pt x="19318467" y="5485650"/>
                  </a:lnTo>
                  <a:lnTo>
                    <a:pt x="0" y="5485650"/>
                  </a:lnTo>
                  <a:close/>
                </a:path>
              </a:pathLst>
            </a:custGeom>
            <a:solidFill>
              <a:srgbClr val="000000">
                <a:alpha val="0"/>
              </a:srgbClr>
            </a:solidFill>
          </p:spPr>
        </p:sp>
        <p:sp>
          <p:nvSpPr>
            <p:cNvPr id="14" name="TextBox 14"/>
            <p:cNvSpPr txBox="1"/>
            <p:nvPr/>
          </p:nvSpPr>
          <p:spPr>
            <a:xfrm>
              <a:off x="0" y="-95250"/>
              <a:ext cx="19318468" cy="5580900"/>
            </a:xfrm>
            <a:prstGeom prst="rect">
              <a:avLst/>
            </a:prstGeom>
          </p:spPr>
          <p:txBody>
            <a:bodyPr lIns="0" tIns="0" rIns="0" bIns="0" rtlCol="0" anchor="b"/>
            <a:lstStyle/>
            <a:p>
              <a:pPr algn="l">
                <a:lnSpc>
                  <a:spcPts val="11999"/>
                </a:lnSpc>
              </a:pPr>
              <a:r>
                <a:rPr lang="en-US" sz="9999">
                  <a:solidFill>
                    <a:srgbClr val="263238"/>
                  </a:solidFill>
                  <a:latin typeface="Poppins"/>
                  <a:ea typeface="Poppins"/>
                  <a:cs typeface="Poppins"/>
                  <a:sym typeface="Poppins"/>
                </a:rPr>
                <a:t>Grow Up Your Plant</a:t>
              </a:r>
            </a:p>
          </p:txBody>
        </p:sp>
      </p:grpSp>
      <p:grpSp>
        <p:nvGrpSpPr>
          <p:cNvPr id="15" name="Group 15"/>
          <p:cNvGrpSpPr/>
          <p:nvPr/>
        </p:nvGrpSpPr>
        <p:grpSpPr>
          <a:xfrm>
            <a:off x="1308900" y="7790406"/>
            <a:ext cx="5924400" cy="2274208"/>
            <a:chOff x="0" y="0"/>
            <a:chExt cx="7899200" cy="3032278"/>
          </a:xfrm>
        </p:grpSpPr>
        <p:sp>
          <p:nvSpPr>
            <p:cNvPr id="16" name="Freeform 16"/>
            <p:cNvSpPr/>
            <p:nvPr/>
          </p:nvSpPr>
          <p:spPr>
            <a:xfrm>
              <a:off x="0" y="0"/>
              <a:ext cx="7899200" cy="3032278"/>
            </a:xfrm>
            <a:custGeom>
              <a:avLst/>
              <a:gdLst/>
              <a:ahLst/>
              <a:cxnLst/>
              <a:rect l="l" t="t" r="r" b="b"/>
              <a:pathLst>
                <a:path w="7899200" h="3032278">
                  <a:moveTo>
                    <a:pt x="0" y="0"/>
                  </a:moveTo>
                  <a:lnTo>
                    <a:pt x="7899200" y="0"/>
                  </a:lnTo>
                  <a:lnTo>
                    <a:pt x="7899200" y="3032278"/>
                  </a:lnTo>
                  <a:lnTo>
                    <a:pt x="0" y="3032278"/>
                  </a:lnTo>
                  <a:close/>
                </a:path>
              </a:pathLst>
            </a:custGeom>
            <a:solidFill>
              <a:srgbClr val="000000">
                <a:alpha val="0"/>
              </a:srgbClr>
            </a:solidFill>
          </p:spPr>
        </p:sp>
        <p:sp>
          <p:nvSpPr>
            <p:cNvPr id="17" name="TextBox 17"/>
            <p:cNvSpPr txBox="1"/>
            <p:nvPr/>
          </p:nvSpPr>
          <p:spPr>
            <a:xfrm>
              <a:off x="0" y="-28575"/>
              <a:ext cx="7899200" cy="3060853"/>
            </a:xfrm>
            <a:prstGeom prst="rect">
              <a:avLst/>
            </a:prstGeom>
          </p:spPr>
          <p:txBody>
            <a:bodyPr lIns="0" tIns="0" rIns="0" bIns="0" rtlCol="0" anchor="t"/>
            <a:lstStyle/>
            <a:p>
              <a:pPr algn="l">
                <a:lnSpc>
                  <a:spcPts val="3840"/>
                </a:lnSpc>
              </a:pPr>
              <a:r>
                <a:rPr lang="en-US" sz="3200" spc="-32">
                  <a:solidFill>
                    <a:srgbClr val="263238"/>
                  </a:solidFill>
                  <a:latin typeface="Poppins"/>
                  <a:ea typeface="Poppins"/>
                  <a:cs typeface="Poppins"/>
                  <a:sym typeface="Poppins"/>
                </a:rPr>
                <a:t>Presentado por:</a:t>
              </a:r>
            </a:p>
            <a:p>
              <a:pPr algn="l">
                <a:lnSpc>
                  <a:spcPts val="3840"/>
                </a:lnSpc>
              </a:pPr>
              <a:r>
                <a:rPr lang="en-US" sz="3200" spc="-32">
                  <a:solidFill>
                    <a:srgbClr val="263238"/>
                  </a:solidFill>
                  <a:latin typeface="Poppins"/>
                  <a:ea typeface="Poppins"/>
                  <a:cs typeface="Poppins"/>
                  <a:sym typeface="Poppins"/>
                </a:rPr>
                <a:t>Daniel Tamara Rivera</a:t>
              </a:r>
            </a:p>
            <a:p>
              <a:pPr algn="l">
                <a:lnSpc>
                  <a:spcPts val="3840"/>
                </a:lnSpc>
              </a:pPr>
              <a:r>
                <a:rPr lang="en-US" sz="3200" spc="-32">
                  <a:solidFill>
                    <a:srgbClr val="263238"/>
                  </a:solidFill>
                  <a:latin typeface="Poppins"/>
                  <a:ea typeface="Poppins"/>
                  <a:cs typeface="Poppins"/>
                  <a:sym typeface="Poppins"/>
                </a:rPr>
                <a:t>Laura Tatiana Castaño</a:t>
              </a:r>
            </a:p>
            <a:p>
              <a:pPr algn="l">
                <a:lnSpc>
                  <a:spcPts val="3840"/>
                </a:lnSpc>
              </a:pPr>
              <a:endParaRPr lang="en-US" sz="3200" spc="-32">
                <a:solidFill>
                  <a:srgbClr val="263238"/>
                </a:solidFill>
                <a:latin typeface="Poppins"/>
                <a:ea typeface="Poppins"/>
                <a:cs typeface="Poppins"/>
                <a:sym typeface="Poppins"/>
              </a:endParaRPr>
            </a:p>
          </p:txBody>
        </p:sp>
      </p:grpSp>
      <p:grpSp>
        <p:nvGrpSpPr>
          <p:cNvPr id="18" name="Group 18"/>
          <p:cNvGrpSpPr/>
          <p:nvPr/>
        </p:nvGrpSpPr>
        <p:grpSpPr>
          <a:xfrm>
            <a:off x="1083357" y="3776617"/>
            <a:ext cx="8060643" cy="2095500"/>
            <a:chOff x="0" y="0"/>
            <a:chExt cx="10747524" cy="2794000"/>
          </a:xfrm>
        </p:grpSpPr>
        <p:sp>
          <p:nvSpPr>
            <p:cNvPr id="19" name="Freeform 19"/>
            <p:cNvSpPr/>
            <p:nvPr/>
          </p:nvSpPr>
          <p:spPr>
            <a:xfrm>
              <a:off x="0" y="0"/>
              <a:ext cx="10747524" cy="2794000"/>
            </a:xfrm>
            <a:custGeom>
              <a:avLst/>
              <a:gdLst/>
              <a:ahLst/>
              <a:cxnLst/>
              <a:rect l="l" t="t" r="r" b="b"/>
              <a:pathLst>
                <a:path w="10747524" h="2794000">
                  <a:moveTo>
                    <a:pt x="0" y="0"/>
                  </a:moveTo>
                  <a:lnTo>
                    <a:pt x="10747524" y="0"/>
                  </a:lnTo>
                  <a:lnTo>
                    <a:pt x="10747524" y="2794000"/>
                  </a:lnTo>
                  <a:lnTo>
                    <a:pt x="0" y="2794000"/>
                  </a:lnTo>
                  <a:close/>
                </a:path>
              </a:pathLst>
            </a:custGeom>
            <a:solidFill>
              <a:srgbClr val="000000">
                <a:alpha val="0"/>
              </a:srgbClr>
            </a:solidFill>
          </p:spPr>
        </p:sp>
        <p:sp>
          <p:nvSpPr>
            <p:cNvPr id="20" name="TextBox 20"/>
            <p:cNvSpPr txBox="1"/>
            <p:nvPr/>
          </p:nvSpPr>
          <p:spPr>
            <a:xfrm>
              <a:off x="0" y="-38100"/>
              <a:ext cx="10747524" cy="2832100"/>
            </a:xfrm>
            <a:prstGeom prst="rect">
              <a:avLst/>
            </a:prstGeom>
          </p:spPr>
          <p:txBody>
            <a:bodyPr lIns="0" tIns="0" rIns="0" bIns="0" rtlCol="0" anchor="t"/>
            <a:lstStyle/>
            <a:p>
              <a:pPr algn="l">
                <a:lnSpc>
                  <a:spcPts val="4080"/>
                </a:lnSpc>
              </a:pPr>
              <a:r>
                <a:rPr lang="en-US" sz="3400">
                  <a:solidFill>
                    <a:srgbClr val="000000"/>
                  </a:solidFill>
                  <a:latin typeface="Poppins"/>
                  <a:ea typeface="Poppins"/>
                  <a:cs typeface="Poppins"/>
                  <a:sym typeface="Poppins"/>
                </a:rPr>
                <a:t>Herramienta prototipo para identificar el estado de salud de una planta mediante técnicas de Deep learning y visión computacional </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id="7" name="TextBox 7"/>
          <p:cNvSpPr txBox="1"/>
          <p:nvPr/>
        </p:nvSpPr>
        <p:spPr>
          <a:xfrm>
            <a:off x="1140514" y="2020603"/>
            <a:ext cx="16289096" cy="1466850"/>
          </a:xfrm>
          <a:prstGeom prst="rect">
            <a:avLst/>
          </a:prstGeom>
        </p:spPr>
        <p:txBody>
          <a:bodyPr lIns="0" tIns="0" rIns="0" bIns="0" rtlCol="0" anchor="t">
            <a:spAutoFit/>
          </a:bodyPr>
          <a:lstStyle/>
          <a:p>
            <a:pPr algn="l">
              <a:lnSpc>
                <a:spcPts val="2879"/>
              </a:lnSpc>
              <a:spcBef>
                <a:spcPct val="0"/>
              </a:spcBef>
            </a:pPr>
            <a:r>
              <a:rPr lang="en-US" sz="2400">
                <a:solidFill>
                  <a:srgbClr val="000000"/>
                </a:solidFill>
                <a:latin typeface="Poppins"/>
                <a:ea typeface="Poppins"/>
                <a:cs typeface="Poppins"/>
                <a:sym typeface="Poppins"/>
              </a:rPr>
              <a:t>La vista de procesos muestra cómo se comportan los procesos concurrentes o paralelos de un sistema, se representará en 2 diagramas de secuencias que cubren los principales escenarios de GUYP y los múltiples procesos de la aplicación, esto incluyendo el proceso completo del análisis de la planta y el seguimiento historico? </a:t>
            </a:r>
          </a:p>
        </p:txBody>
      </p:sp>
      <p:sp>
        <p:nvSpPr>
          <p:cNvPr id="8" name="TextBox 8"/>
          <p:cNvSpPr txBox="1"/>
          <p:nvPr/>
        </p:nvSpPr>
        <p:spPr>
          <a:xfrm>
            <a:off x="1140514" y="4041728"/>
            <a:ext cx="16289096" cy="514350"/>
          </a:xfrm>
          <a:prstGeom prst="rect">
            <a:avLst/>
          </a:prstGeom>
        </p:spPr>
        <p:txBody>
          <a:bodyPr lIns="0" tIns="0" rIns="0" bIns="0" rtlCol="0" anchor="t">
            <a:spAutoFit/>
          </a:bodyPr>
          <a:lstStyle/>
          <a:p>
            <a:pPr algn="l">
              <a:lnSpc>
                <a:spcPts val="3840"/>
              </a:lnSpc>
              <a:spcBef>
                <a:spcPct val="0"/>
              </a:spcBef>
            </a:pPr>
            <a:r>
              <a:rPr lang="en-US" sz="3200">
                <a:solidFill>
                  <a:srgbClr val="000000"/>
                </a:solidFill>
                <a:latin typeface="Poppins"/>
                <a:ea typeface="Poppins"/>
                <a:cs typeface="Poppins"/>
                <a:sym typeface="Poppins"/>
              </a:rPr>
              <a:t>1 Escenario -&gt; Análisis de la planta </a:t>
            </a:r>
          </a:p>
        </p:txBody>
      </p:sp>
      <p:sp>
        <p:nvSpPr>
          <p:cNvPr id="9" name="TextBox 9"/>
          <p:cNvSpPr txBox="1"/>
          <p:nvPr/>
        </p:nvSpPr>
        <p:spPr>
          <a:xfrm>
            <a:off x="1028700" y="4537028"/>
            <a:ext cx="14995687" cy="5448300"/>
          </a:xfrm>
          <a:prstGeom prst="rect">
            <a:avLst/>
          </a:prstGeom>
        </p:spPr>
        <p:txBody>
          <a:bodyPr lIns="0" tIns="0" rIns="0" bIns="0" rtlCol="0" anchor="t">
            <a:spAutoFit/>
          </a:bodyPr>
          <a:lstStyle/>
          <a:p>
            <a:pPr algn="l">
              <a:lnSpc>
                <a:spcPts val="2879"/>
              </a:lnSpc>
            </a:pPr>
            <a:endParaRPr/>
          </a:p>
          <a:p>
            <a:pPr algn="l">
              <a:lnSpc>
                <a:spcPts val="2879"/>
              </a:lnSpc>
            </a:pPr>
            <a:r>
              <a:rPr lang="en-US" sz="2400">
                <a:solidFill>
                  <a:srgbClr val="000000"/>
                </a:solidFill>
                <a:latin typeface="Poppins"/>
                <a:ea typeface="Poppins"/>
                <a:cs typeface="Poppins"/>
                <a:sym typeface="Poppins"/>
              </a:rPr>
              <a:t>Este diagrama de secuencia muestra cómo la app GUYP captura una imagen de una planta, la envía al backend para su análisis mediante Google Vision API y un Modelo DL, y finalmente muestra el diagnóstico al usuario, almacenando resultados en caché</a:t>
            </a:r>
          </a:p>
          <a:p>
            <a:pPr algn="l">
              <a:lnSpc>
                <a:spcPts val="2879"/>
              </a:lnSpc>
            </a:pPr>
            <a:r>
              <a:rPr lang="en-US" sz="2400">
                <a:solidFill>
                  <a:srgbClr val="000000"/>
                </a:solidFill>
                <a:latin typeface="Poppins"/>
                <a:ea typeface="Poppins"/>
                <a:cs typeface="Poppins"/>
                <a:sym typeface="Poppins"/>
              </a:rPr>
              <a:t> </a:t>
            </a:r>
          </a:p>
          <a:p>
            <a:pPr algn="l">
              <a:lnSpc>
                <a:spcPts val="2879"/>
              </a:lnSpc>
            </a:pPr>
            <a:r>
              <a:rPr lang="en-US" sz="2400">
                <a:solidFill>
                  <a:srgbClr val="000000"/>
                </a:solidFill>
                <a:latin typeface="Poppins"/>
                <a:ea typeface="Poppins"/>
                <a:cs typeface="Poppins"/>
                <a:sym typeface="Poppins"/>
              </a:rPr>
              <a:t>Modela un flujo técnico donde el backend coordina dos servicios especializados: Google Vision API para análisis básico y un Modelo DL para diagnóstico avanzado, implementando el patrón Cache-Aside para almacenar resultados intermedios, los procesos son sincronos, primero manda la imagen a google vision y su resultado se manda al modelo DL junto con la imagen de la planta</a:t>
            </a:r>
          </a:p>
          <a:p>
            <a:pPr algn="l">
              <a:lnSpc>
                <a:spcPts val="2879"/>
              </a:lnSpc>
            </a:pPr>
            <a:endParaRPr lang="en-US" sz="2400">
              <a:solidFill>
                <a:srgbClr val="000000"/>
              </a:solidFill>
              <a:latin typeface="Poppins"/>
              <a:ea typeface="Poppins"/>
              <a:cs typeface="Poppins"/>
              <a:sym typeface="Poppins"/>
            </a:endParaRPr>
          </a:p>
          <a:p>
            <a:pPr algn="l">
              <a:lnSpc>
                <a:spcPts val="2879"/>
              </a:lnSpc>
              <a:spcBef>
                <a:spcPct val="0"/>
              </a:spcBef>
            </a:pPr>
            <a:r>
              <a:rPr lang="en-US" sz="2400">
                <a:solidFill>
                  <a:srgbClr val="000000"/>
                </a:solidFill>
                <a:latin typeface="Poppins"/>
                <a:ea typeface="Poppins"/>
                <a:cs typeface="Poppins"/>
                <a:sym typeface="Poppins"/>
              </a:rPr>
              <a:t>El segundo diagrama describe cómo GUYP obtiene la ubicación del usuario, consulta condiciones climáticas mediante una API Ambiental, compara los datos con valores ideales, genera un reporte (guardado en MongoDB) y lo muestra al usuario.</a:t>
            </a:r>
          </a:p>
          <a:p>
            <a:pPr algn="l">
              <a:lnSpc>
                <a:spcPts val="2879"/>
              </a:lnSpc>
              <a:spcBef>
                <a:spcPct val="0"/>
              </a:spcBef>
            </a:pPr>
            <a:endParaRPr lang="en-US" sz="2400">
              <a:solidFill>
                <a:srgbClr val="000000"/>
              </a:solidFill>
              <a:latin typeface="Poppins"/>
              <a:ea typeface="Poppins"/>
              <a:cs typeface="Poppins"/>
              <a:sym typeface="Poppins"/>
            </a:endParaRPr>
          </a:p>
          <a:p>
            <a:pPr algn="l">
              <a:lnSpc>
                <a:spcPts val="2879"/>
              </a:lnSpc>
              <a:spcBef>
                <a:spcPct val="0"/>
              </a:spcBef>
            </a:pPr>
            <a:endParaRPr lang="en-US" sz="2400">
              <a:solidFill>
                <a:srgbClr val="00000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id="7" name="Freeform 7"/>
          <p:cNvSpPr/>
          <p:nvPr/>
        </p:nvSpPr>
        <p:spPr>
          <a:xfrm>
            <a:off x="1028700" y="3224995"/>
            <a:ext cx="11301259" cy="6074427"/>
          </a:xfrm>
          <a:custGeom>
            <a:avLst/>
            <a:gdLst/>
            <a:ahLst/>
            <a:cxnLst/>
            <a:rect l="l" t="t" r="r" b="b"/>
            <a:pathLst>
              <a:path w="11301259" h="6074427">
                <a:moveTo>
                  <a:pt x="0" y="0"/>
                </a:moveTo>
                <a:lnTo>
                  <a:pt x="11301259" y="0"/>
                </a:lnTo>
                <a:lnTo>
                  <a:pt x="11301259" y="6074427"/>
                </a:lnTo>
                <a:lnTo>
                  <a:pt x="0" y="6074427"/>
                </a:lnTo>
                <a:lnTo>
                  <a:pt x="0" y="0"/>
                </a:lnTo>
                <a:close/>
              </a:path>
            </a:pathLst>
          </a:custGeom>
          <a:blipFill>
            <a:blip r:embed="rId3"/>
            <a:stretch>
              <a:fillRect/>
            </a:stretch>
          </a:blipFill>
        </p:spPr>
      </p:sp>
      <p:sp>
        <p:nvSpPr>
          <p:cNvPr id="8" name="TextBox 8"/>
          <p:cNvSpPr txBox="1"/>
          <p:nvPr/>
        </p:nvSpPr>
        <p:spPr>
          <a:xfrm>
            <a:off x="1028700" y="2405845"/>
            <a:ext cx="2282130" cy="514350"/>
          </a:xfrm>
          <a:prstGeom prst="rect">
            <a:avLst/>
          </a:prstGeom>
        </p:spPr>
        <p:txBody>
          <a:bodyPr lIns="0" tIns="0" rIns="0" bIns="0" rtlCol="0" anchor="t">
            <a:spAutoFit/>
          </a:bodyPr>
          <a:lstStyle/>
          <a:p>
            <a:pPr algn="ctr">
              <a:lnSpc>
                <a:spcPts val="3840"/>
              </a:lnSpc>
              <a:spcBef>
                <a:spcPct val="0"/>
              </a:spcBef>
            </a:pPr>
            <a:r>
              <a:rPr lang="en-US" sz="3200">
                <a:solidFill>
                  <a:srgbClr val="000000"/>
                </a:solidFill>
                <a:latin typeface="Poppins"/>
                <a:ea typeface="Poppins"/>
                <a:cs typeface="Poppins"/>
                <a:sym typeface="Poppins"/>
              </a:rPr>
              <a:t>1 diagrama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id="7" name="Freeform 7"/>
          <p:cNvSpPr/>
          <p:nvPr/>
        </p:nvSpPr>
        <p:spPr>
          <a:xfrm>
            <a:off x="1226478" y="2839400"/>
            <a:ext cx="10114851" cy="7055109"/>
          </a:xfrm>
          <a:custGeom>
            <a:avLst/>
            <a:gdLst/>
            <a:ahLst/>
            <a:cxnLst/>
            <a:rect l="l" t="t" r="r" b="b"/>
            <a:pathLst>
              <a:path w="10114851" h="7055109">
                <a:moveTo>
                  <a:pt x="0" y="0"/>
                </a:moveTo>
                <a:lnTo>
                  <a:pt x="10114852" y="0"/>
                </a:lnTo>
                <a:lnTo>
                  <a:pt x="10114852" y="7055109"/>
                </a:lnTo>
                <a:lnTo>
                  <a:pt x="0" y="7055109"/>
                </a:lnTo>
                <a:lnTo>
                  <a:pt x="0" y="0"/>
                </a:lnTo>
                <a:close/>
              </a:path>
            </a:pathLst>
          </a:custGeom>
          <a:blipFill>
            <a:blip r:embed="rId3"/>
            <a:stretch>
              <a:fillRect/>
            </a:stretch>
          </a:blipFill>
        </p:spPr>
      </p:sp>
      <p:sp>
        <p:nvSpPr>
          <p:cNvPr id="8" name="TextBox 8"/>
          <p:cNvSpPr txBox="1"/>
          <p:nvPr/>
        </p:nvSpPr>
        <p:spPr>
          <a:xfrm>
            <a:off x="1344218" y="2213333"/>
            <a:ext cx="2385715" cy="514350"/>
          </a:xfrm>
          <a:prstGeom prst="rect">
            <a:avLst/>
          </a:prstGeom>
        </p:spPr>
        <p:txBody>
          <a:bodyPr lIns="0" tIns="0" rIns="0" bIns="0" rtlCol="0" anchor="t">
            <a:spAutoFit/>
          </a:bodyPr>
          <a:lstStyle/>
          <a:p>
            <a:pPr algn="ctr">
              <a:lnSpc>
                <a:spcPts val="3840"/>
              </a:lnSpc>
              <a:spcBef>
                <a:spcPct val="0"/>
              </a:spcBef>
            </a:pPr>
            <a:r>
              <a:rPr lang="en-US" sz="3200">
                <a:solidFill>
                  <a:srgbClr val="000000"/>
                </a:solidFill>
                <a:latin typeface="Poppins"/>
                <a:ea typeface="Poppins"/>
                <a:cs typeface="Poppins"/>
                <a:sym typeface="Poppins"/>
              </a:rPr>
              <a:t>2 diagrama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id="8" name="TextBox 8"/>
          <p:cNvSpPr txBox="1"/>
          <p:nvPr/>
        </p:nvSpPr>
        <p:spPr>
          <a:xfrm>
            <a:off x="1375428" y="1858729"/>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a:ea typeface="Poppins Bold"/>
                <a:cs typeface="Poppins Bold"/>
                <a:sym typeface="Poppins Bold"/>
              </a:rPr>
              <a:t>Catálogo de Elementos y relaciones</a:t>
            </a:r>
          </a:p>
        </p:txBody>
      </p:sp>
      <p:pic>
        <p:nvPicPr>
          <p:cNvPr id="12" name="Imagen 11">
            <a:extLst>
              <a:ext uri="{FF2B5EF4-FFF2-40B4-BE49-F238E27FC236}">
                <a16:creationId xmlns:a16="http://schemas.microsoft.com/office/drawing/2014/main" id="{4BCE755A-EEDF-4FEA-83BB-19F99BFC88D2}"/>
              </a:ext>
            </a:extLst>
          </p:cNvPr>
          <p:cNvPicPr>
            <a:picLocks noChangeAspect="1"/>
          </p:cNvPicPr>
          <p:nvPr/>
        </p:nvPicPr>
        <p:blipFill>
          <a:blip r:embed="rId3"/>
          <a:stretch>
            <a:fillRect/>
          </a:stretch>
        </p:blipFill>
        <p:spPr>
          <a:xfrm>
            <a:off x="1140514" y="2857500"/>
            <a:ext cx="11916747" cy="61539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id="7" name="Freeform 7"/>
          <p:cNvSpPr/>
          <p:nvPr/>
        </p:nvSpPr>
        <p:spPr>
          <a:xfrm>
            <a:off x="1028700" y="4297936"/>
            <a:ext cx="10552315" cy="5381681"/>
          </a:xfrm>
          <a:custGeom>
            <a:avLst/>
            <a:gdLst/>
            <a:ahLst/>
            <a:cxnLst/>
            <a:rect l="l" t="t" r="r" b="b"/>
            <a:pathLst>
              <a:path w="10552315" h="5381681">
                <a:moveTo>
                  <a:pt x="0" y="0"/>
                </a:moveTo>
                <a:lnTo>
                  <a:pt x="10552315" y="0"/>
                </a:lnTo>
                <a:lnTo>
                  <a:pt x="10552315" y="5381680"/>
                </a:lnTo>
                <a:lnTo>
                  <a:pt x="0" y="5381680"/>
                </a:lnTo>
                <a:lnTo>
                  <a:pt x="0" y="0"/>
                </a:lnTo>
                <a:close/>
              </a:path>
            </a:pathLst>
          </a:custGeom>
          <a:blipFill>
            <a:blip r:embed="rId3"/>
            <a:stretch>
              <a:fillRect/>
            </a:stretch>
          </a:blipFill>
        </p:spPr>
      </p:sp>
      <p:sp>
        <p:nvSpPr>
          <p:cNvPr id="8" name="TextBox 8"/>
          <p:cNvSpPr txBox="1"/>
          <p:nvPr/>
        </p:nvSpPr>
        <p:spPr>
          <a:xfrm>
            <a:off x="970204" y="1952965"/>
            <a:ext cx="16289096" cy="514350"/>
          </a:xfrm>
          <a:prstGeom prst="rect">
            <a:avLst/>
          </a:prstGeom>
        </p:spPr>
        <p:txBody>
          <a:bodyPr lIns="0" tIns="0" rIns="0" bIns="0" rtlCol="0" anchor="t">
            <a:spAutoFit/>
          </a:bodyPr>
          <a:lstStyle/>
          <a:p>
            <a:pPr algn="l">
              <a:lnSpc>
                <a:spcPts val="3840"/>
              </a:lnSpc>
              <a:spcBef>
                <a:spcPct val="0"/>
              </a:spcBef>
            </a:pPr>
            <a:r>
              <a:rPr lang="en-US" sz="3200">
                <a:solidFill>
                  <a:srgbClr val="000000"/>
                </a:solidFill>
                <a:latin typeface="Poppins"/>
                <a:ea typeface="Poppins"/>
                <a:cs typeface="Poppins"/>
                <a:sym typeface="Poppins"/>
              </a:rPr>
              <a:t>2 Escenario -&gt; Seguimiento histórico </a:t>
            </a:r>
          </a:p>
        </p:txBody>
      </p:sp>
      <p:sp>
        <p:nvSpPr>
          <p:cNvPr id="9" name="TextBox 9"/>
          <p:cNvSpPr txBox="1"/>
          <p:nvPr/>
        </p:nvSpPr>
        <p:spPr>
          <a:xfrm>
            <a:off x="999452" y="2638765"/>
            <a:ext cx="16289096" cy="1466850"/>
          </a:xfrm>
          <a:prstGeom prst="rect">
            <a:avLst/>
          </a:prstGeom>
        </p:spPr>
        <p:txBody>
          <a:bodyPr lIns="0" tIns="0" rIns="0" bIns="0" rtlCol="0" anchor="t">
            <a:spAutoFit/>
          </a:bodyPr>
          <a:lstStyle/>
          <a:p>
            <a:pPr algn="l">
              <a:lnSpc>
                <a:spcPts val="2879"/>
              </a:lnSpc>
              <a:spcBef>
                <a:spcPct val="0"/>
              </a:spcBef>
            </a:pPr>
            <a:r>
              <a:rPr lang="en-US" sz="2400">
                <a:solidFill>
                  <a:srgbClr val="000000"/>
                </a:solidFill>
                <a:latin typeface="Poppins"/>
                <a:ea typeface="Poppins"/>
                <a:cs typeface="Poppins"/>
                <a:sym typeface="Poppins"/>
              </a:rPr>
              <a:t>Este diagrama muestra cómo la aplicación consulta y muestra el historial de una planta. El proceso comienza cuando el usuario selecciona una planta en GUYP, enviando su ID al Backend. El Backend busca esta información en MongoDB, que devuelve los registros históricos como diagnósticos anteriores y fechas. Luego, el Backend organiza estos datos y los envía de vuelta a GUYP, donde se muestran al usuario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id="8" name="TextBox 8"/>
          <p:cNvSpPr txBox="1"/>
          <p:nvPr/>
        </p:nvSpPr>
        <p:spPr>
          <a:xfrm>
            <a:off x="1028700" y="2308017"/>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a:ea typeface="Poppins Bold"/>
                <a:cs typeface="Poppins Bold"/>
                <a:sym typeface="Poppins Bold"/>
              </a:rPr>
              <a:t>Catálogo de Elementos y relaciones</a:t>
            </a:r>
          </a:p>
        </p:txBody>
      </p:sp>
      <p:pic>
        <p:nvPicPr>
          <p:cNvPr id="10" name="Imagen 9">
            <a:extLst>
              <a:ext uri="{FF2B5EF4-FFF2-40B4-BE49-F238E27FC236}">
                <a16:creationId xmlns:a16="http://schemas.microsoft.com/office/drawing/2014/main" id="{C99A4AC1-C179-4725-9CB6-9047C0FCC7D5}"/>
              </a:ext>
            </a:extLst>
          </p:cNvPr>
          <p:cNvPicPr>
            <a:picLocks noChangeAspect="1"/>
          </p:cNvPicPr>
          <p:nvPr/>
        </p:nvPicPr>
        <p:blipFill>
          <a:blip r:embed="rId3"/>
          <a:stretch>
            <a:fillRect/>
          </a:stretch>
        </p:blipFill>
        <p:spPr>
          <a:xfrm>
            <a:off x="1219200" y="3162300"/>
            <a:ext cx="12536650" cy="58967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34744" y="121476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363991" y="190681"/>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fisica</a:t>
              </a:r>
            </a:p>
          </p:txBody>
        </p:sp>
      </p:grpSp>
      <p:sp>
        <p:nvSpPr>
          <p:cNvPr id="7" name="TextBox 7"/>
          <p:cNvSpPr txBox="1"/>
          <p:nvPr/>
        </p:nvSpPr>
        <p:spPr>
          <a:xfrm>
            <a:off x="934744" y="2750498"/>
            <a:ext cx="16490913" cy="5810250"/>
          </a:xfrm>
          <a:prstGeom prst="rect">
            <a:avLst/>
          </a:prstGeom>
        </p:spPr>
        <p:txBody>
          <a:bodyPr lIns="0" tIns="0" rIns="0" bIns="0" rtlCol="0" anchor="t">
            <a:spAutoFit/>
          </a:bodyPr>
          <a:lstStyle/>
          <a:p>
            <a:pPr algn="l">
              <a:lnSpc>
                <a:spcPts val="2879"/>
              </a:lnSpc>
              <a:spcBef>
                <a:spcPct val="0"/>
              </a:spcBef>
            </a:pPr>
            <a:r>
              <a:rPr lang="en-US" sz="2400">
                <a:solidFill>
                  <a:srgbClr val="000000"/>
                </a:solidFill>
                <a:latin typeface="Poppins"/>
                <a:ea typeface="Poppins"/>
                <a:cs typeface="Poppins"/>
                <a:sym typeface="Poppins"/>
              </a:rPr>
              <a:t>La vista física describe la distribución del sistema en el hardware. Muestra cómo los componentes del software se despliegan en nodos físicos, como servidores o dispositivos, y cómo se comunican entre ellos, esta se graficará mediante un diagrama de despliegue </a:t>
            </a:r>
          </a:p>
          <a:p>
            <a:pPr algn="l">
              <a:lnSpc>
                <a:spcPts val="2879"/>
              </a:lnSpc>
              <a:spcBef>
                <a:spcPct val="0"/>
              </a:spcBef>
            </a:pPr>
            <a:endParaRPr lang="en-US" sz="2400">
              <a:solidFill>
                <a:srgbClr val="000000"/>
              </a:solidFill>
              <a:latin typeface="Poppins"/>
              <a:ea typeface="Poppins"/>
              <a:cs typeface="Poppins"/>
              <a:sym typeface="Poppins"/>
            </a:endParaRPr>
          </a:p>
          <a:p>
            <a:pPr algn="l">
              <a:lnSpc>
                <a:spcPts val="2879"/>
              </a:lnSpc>
              <a:spcBef>
                <a:spcPct val="0"/>
              </a:spcBef>
            </a:pPr>
            <a:r>
              <a:rPr lang="en-US" sz="2400">
                <a:solidFill>
                  <a:srgbClr val="000000"/>
                </a:solidFill>
                <a:latin typeface="Poppins"/>
                <a:ea typeface="Poppins"/>
                <a:cs typeface="Poppins"/>
                <a:sym typeface="Poppins"/>
              </a:rPr>
              <a:t>Este diagrama muestra cómo está organizada una arquitectura con JMeter para medir su escalabilidad. El orquestador utiliza un circuit breaker para asegurar la disponibilidad del sistema, mientras que Nginx actúa como balanceador de carga para mejorar el rendimiento. La seguridad se maneja mediante el uso de tokens.</a:t>
            </a:r>
          </a:p>
          <a:p>
            <a:pPr algn="l">
              <a:lnSpc>
                <a:spcPts val="2879"/>
              </a:lnSpc>
              <a:spcBef>
                <a:spcPct val="0"/>
              </a:spcBef>
            </a:pPr>
            <a:endParaRPr lang="en-US" sz="2400">
              <a:solidFill>
                <a:srgbClr val="000000"/>
              </a:solidFill>
              <a:latin typeface="Poppins"/>
              <a:ea typeface="Poppins"/>
              <a:cs typeface="Poppins"/>
              <a:sym typeface="Poppins"/>
            </a:endParaRPr>
          </a:p>
          <a:p>
            <a:pPr algn="l">
              <a:lnSpc>
                <a:spcPts val="2879"/>
              </a:lnSpc>
              <a:spcBef>
                <a:spcPct val="0"/>
              </a:spcBef>
            </a:pPr>
            <a:r>
              <a:rPr lang="en-US" sz="2400">
                <a:solidFill>
                  <a:srgbClr val="000000"/>
                </a:solidFill>
                <a:latin typeface="Poppins"/>
                <a:ea typeface="Poppins"/>
                <a:cs typeface="Poppins"/>
                <a:sym typeface="Poppins"/>
              </a:rPr>
              <a:t>Todos los módulos como los que se encargan de la captura de cámara o de conectarse a APIs meteorológicas, así como la base de datos MongoDB, están preparados para funcionar en contenedores Docker. Esto permite desplegar todo el sistema de forma ágil y resistente en la nube. En resumen, la estructura está pensada para rendir bien, mantenerse segura y adaptarse fácilmente cuando aumenta la carga.</a:t>
            </a:r>
          </a:p>
          <a:p>
            <a:pPr algn="l">
              <a:lnSpc>
                <a:spcPts val="2879"/>
              </a:lnSpc>
              <a:spcBef>
                <a:spcPct val="0"/>
              </a:spcBef>
            </a:pPr>
            <a:endParaRPr lang="en-US" sz="2400">
              <a:solidFill>
                <a:srgbClr val="000000"/>
              </a:solidFill>
              <a:latin typeface="Poppins"/>
              <a:ea typeface="Poppins"/>
              <a:cs typeface="Poppins"/>
              <a:sym typeface="Poppins"/>
            </a:endParaRPr>
          </a:p>
          <a:p>
            <a:pPr algn="l">
              <a:lnSpc>
                <a:spcPts val="2879"/>
              </a:lnSpc>
              <a:spcBef>
                <a:spcPct val="0"/>
              </a:spcBef>
            </a:pPr>
            <a:endParaRPr lang="en-US" sz="2400">
              <a:solidFill>
                <a:srgbClr val="000000"/>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34744" y="121476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363991" y="190681"/>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fisica</a:t>
              </a:r>
            </a:p>
          </p:txBody>
        </p:sp>
      </p:grpSp>
      <p:sp>
        <p:nvSpPr>
          <p:cNvPr id="7" name="Freeform 7"/>
          <p:cNvSpPr/>
          <p:nvPr/>
        </p:nvSpPr>
        <p:spPr>
          <a:xfrm>
            <a:off x="934744" y="2205173"/>
            <a:ext cx="14314825" cy="7443709"/>
          </a:xfrm>
          <a:custGeom>
            <a:avLst/>
            <a:gdLst/>
            <a:ahLst/>
            <a:cxnLst/>
            <a:rect l="l" t="t" r="r" b="b"/>
            <a:pathLst>
              <a:path w="14314825" h="7443709">
                <a:moveTo>
                  <a:pt x="0" y="0"/>
                </a:moveTo>
                <a:lnTo>
                  <a:pt x="14314825" y="0"/>
                </a:lnTo>
                <a:lnTo>
                  <a:pt x="14314825" y="7443709"/>
                </a:lnTo>
                <a:lnTo>
                  <a:pt x="0" y="7443709"/>
                </a:lnTo>
                <a:lnTo>
                  <a:pt x="0" y="0"/>
                </a:lnTo>
                <a:close/>
              </a:path>
            </a:pathLst>
          </a:custGeom>
          <a:blipFill>
            <a:blip r:embed="rId3"/>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34744" y="1153126"/>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17035" y="220467"/>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fisica</a:t>
              </a:r>
            </a:p>
          </p:txBody>
        </p:sp>
      </p:grpSp>
      <p:sp>
        <p:nvSpPr>
          <p:cNvPr id="7" name="TextBox 7"/>
          <p:cNvSpPr txBox="1"/>
          <p:nvPr/>
        </p:nvSpPr>
        <p:spPr>
          <a:xfrm>
            <a:off x="802333" y="224005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a:ea typeface="Poppins Bold"/>
                <a:cs typeface="Poppins Bold"/>
                <a:sym typeface="Poppins Bold"/>
              </a:rPr>
              <a:t>Catalogo de Elementos y relaciones</a:t>
            </a:r>
          </a:p>
        </p:txBody>
      </p:sp>
      <p:pic>
        <p:nvPicPr>
          <p:cNvPr id="10" name="Imagen 9">
            <a:extLst>
              <a:ext uri="{FF2B5EF4-FFF2-40B4-BE49-F238E27FC236}">
                <a16:creationId xmlns:a16="http://schemas.microsoft.com/office/drawing/2014/main" id="{8CF2499D-6245-4698-8CF4-329C2A175773}"/>
              </a:ext>
            </a:extLst>
          </p:cNvPr>
          <p:cNvPicPr>
            <a:picLocks noChangeAspect="1"/>
          </p:cNvPicPr>
          <p:nvPr/>
        </p:nvPicPr>
        <p:blipFill>
          <a:blip r:embed="rId3"/>
          <a:stretch>
            <a:fillRect/>
          </a:stretch>
        </p:blipFill>
        <p:spPr>
          <a:xfrm>
            <a:off x="901529" y="3086100"/>
            <a:ext cx="15988987" cy="55048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341097" y="-20449"/>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+1: Escenarios</a:t>
              </a:r>
            </a:p>
          </p:txBody>
        </p:sp>
      </p:grpSp>
      <p:sp>
        <p:nvSpPr>
          <p:cNvPr id="7" name="TextBox 7"/>
          <p:cNvSpPr txBox="1"/>
          <p:nvPr/>
        </p:nvSpPr>
        <p:spPr>
          <a:xfrm>
            <a:off x="1140514" y="1963585"/>
            <a:ext cx="15495413" cy="1104930"/>
          </a:xfrm>
          <a:prstGeom prst="rect">
            <a:avLst/>
          </a:prstGeom>
        </p:spPr>
        <p:txBody>
          <a:bodyPr lIns="0" tIns="0" rIns="0" bIns="0" rtlCol="0" anchor="t">
            <a:spAutoFit/>
          </a:bodyPr>
          <a:lstStyle/>
          <a:p>
            <a:pPr algn="l">
              <a:lnSpc>
                <a:spcPts val="2879"/>
              </a:lnSpc>
              <a:spcBef>
                <a:spcPct val="0"/>
              </a:spcBef>
            </a:pPr>
            <a:r>
              <a:rPr lang="en-US" sz="2400">
                <a:solidFill>
                  <a:srgbClr val="000000"/>
                </a:solidFill>
                <a:latin typeface="Poppins"/>
                <a:ea typeface="Poppins"/>
                <a:cs typeface="Poppins"/>
                <a:sym typeface="Poppins"/>
              </a:rPr>
              <a:t>Representa cómo el sistema se comporta en la práctica desde la perspectiva del usuario y otros actores. Su función principal es validar y motivar las otras cuatro vistas (lógica, desarrollo, proceso y física) mediante escenarios concretos de interacción, se enfoca en mostrar los casos de uso</a:t>
            </a:r>
          </a:p>
        </p:txBody>
      </p:sp>
      <p:sp>
        <p:nvSpPr>
          <p:cNvPr id="8" name="TextBox 8"/>
          <p:cNvSpPr txBox="1"/>
          <p:nvPr/>
        </p:nvSpPr>
        <p:spPr>
          <a:xfrm>
            <a:off x="1159072" y="3744791"/>
            <a:ext cx="8325087" cy="514391"/>
          </a:xfrm>
          <a:prstGeom prst="rect">
            <a:avLst/>
          </a:prstGeom>
        </p:spPr>
        <p:txBody>
          <a:bodyPr lIns="0" tIns="0" rIns="0" bIns="0" rtlCol="0" anchor="t">
            <a:spAutoFit/>
          </a:bodyPr>
          <a:lstStyle/>
          <a:p>
            <a:pPr algn="l">
              <a:lnSpc>
                <a:spcPts val="3839"/>
              </a:lnSpc>
              <a:spcBef>
                <a:spcPct val="0"/>
              </a:spcBef>
            </a:pPr>
            <a:r>
              <a:rPr lang="en-US" sz="3200">
                <a:solidFill>
                  <a:srgbClr val="000000"/>
                </a:solidFill>
                <a:latin typeface="Poppins"/>
                <a:ea typeface="Poppins"/>
                <a:cs typeface="Poppins"/>
                <a:sym typeface="Poppins"/>
              </a:rPr>
              <a:t>1 Escenario -&gt; Análisis de la planta </a:t>
            </a:r>
          </a:p>
        </p:txBody>
      </p:sp>
      <p:sp>
        <p:nvSpPr>
          <p:cNvPr id="9" name="TextBox 9"/>
          <p:cNvSpPr txBox="1"/>
          <p:nvPr/>
        </p:nvSpPr>
        <p:spPr>
          <a:xfrm>
            <a:off x="1159072" y="4784572"/>
            <a:ext cx="16038523" cy="1466880"/>
          </a:xfrm>
          <a:prstGeom prst="rect">
            <a:avLst/>
          </a:prstGeom>
        </p:spPr>
        <p:txBody>
          <a:bodyPr lIns="0" tIns="0" rIns="0" bIns="0" rtlCol="0" anchor="t">
            <a:spAutoFit/>
          </a:bodyPr>
          <a:lstStyle/>
          <a:p>
            <a:pPr algn="l">
              <a:lnSpc>
                <a:spcPts val="2879"/>
              </a:lnSpc>
              <a:spcBef>
                <a:spcPct val="0"/>
              </a:spcBef>
            </a:pPr>
            <a:r>
              <a:rPr lang="en-US" sz="2400">
                <a:solidFill>
                  <a:srgbClr val="000000"/>
                </a:solidFill>
                <a:latin typeface="Poppins"/>
                <a:ea typeface="Poppins"/>
                <a:cs typeface="Poppins"/>
                <a:sym typeface="Poppins"/>
              </a:rPr>
              <a:t>Un escenario es una secuencia específica de interacciones entre actores y el sistema para lograr un objetivo concreto, el diagnostico de la planta que incluye el análisis de la planta (API+ modeloDL) y la geolocalización para obtener el reporte final del diagnostico de la planta forman un flujo unico e ininterrumpido siendo nuestro primer escenario representado por un diagrama de casos de uso</a:t>
            </a:r>
          </a:p>
        </p:txBody>
      </p:sp>
      <p:sp>
        <p:nvSpPr>
          <p:cNvPr id="10" name="TextBox 10"/>
          <p:cNvSpPr txBox="1"/>
          <p:nvPr/>
        </p:nvSpPr>
        <p:spPr>
          <a:xfrm>
            <a:off x="1159072" y="6934381"/>
            <a:ext cx="14164717" cy="1828800"/>
          </a:xfrm>
          <a:prstGeom prst="rect">
            <a:avLst/>
          </a:prstGeom>
        </p:spPr>
        <p:txBody>
          <a:bodyPr lIns="0" tIns="0" rIns="0" bIns="0" rtlCol="0" anchor="t">
            <a:spAutoFit/>
          </a:bodyPr>
          <a:lstStyle/>
          <a:p>
            <a:pPr algn="l">
              <a:lnSpc>
                <a:spcPts val="2879"/>
              </a:lnSpc>
              <a:spcBef>
                <a:spcPct val="0"/>
              </a:spcBef>
            </a:pPr>
            <a:r>
              <a:rPr lang="en-US" sz="2400">
                <a:solidFill>
                  <a:srgbClr val="000000"/>
                </a:solidFill>
                <a:latin typeface="Poppins"/>
                <a:ea typeface="Poppins"/>
                <a:cs typeface="Poppins"/>
                <a:sym typeface="Poppins"/>
              </a:rPr>
              <a:t>El caso de uso central es el de realizar analisis de planta que es del que se derivan todos los demas, con casos de uso que incluyen obligatoriamente otros casos de uso, o algunos que extienden su funcionalidad como opcional, esto lo vemos en generar reporte, el usuario tiene la opcion de visualizarlo o no hacerlo, todo esto da como resultado un diagrama que muestra la interacción entre el usuario y el sistema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40000" y="1455600"/>
            <a:ext cx="11556016" cy="544830"/>
            <a:chOff x="0" y="0"/>
            <a:chExt cx="15408021" cy="726440"/>
          </a:xfrm>
        </p:grpSpPr>
        <p:sp>
          <p:nvSpPr>
            <p:cNvPr id="3" name="Freeform 3"/>
            <p:cNvSpPr/>
            <p:nvPr/>
          </p:nvSpPr>
          <p:spPr>
            <a:xfrm>
              <a:off x="0" y="0"/>
              <a:ext cx="15408021" cy="726440"/>
            </a:xfrm>
            <a:custGeom>
              <a:avLst/>
              <a:gdLst/>
              <a:ahLst/>
              <a:cxnLst/>
              <a:rect l="l" t="t" r="r" b="b"/>
              <a:pathLst>
                <a:path w="15408021" h="726440">
                  <a:moveTo>
                    <a:pt x="0" y="363220"/>
                  </a:moveTo>
                  <a:cubicBezTo>
                    <a:pt x="0" y="162560"/>
                    <a:pt x="162560" y="0"/>
                    <a:pt x="363220" y="0"/>
                  </a:cubicBezTo>
                  <a:lnTo>
                    <a:pt x="15044801" y="0"/>
                  </a:lnTo>
                  <a:cubicBezTo>
                    <a:pt x="15245335" y="0"/>
                    <a:pt x="15408021" y="162560"/>
                    <a:pt x="15408021" y="363220"/>
                  </a:cubicBezTo>
                  <a:cubicBezTo>
                    <a:pt x="15408021" y="563880"/>
                    <a:pt x="15245462" y="726440"/>
                    <a:pt x="15044801" y="726440"/>
                  </a:cubicBezTo>
                  <a:lnTo>
                    <a:pt x="363220" y="726440"/>
                  </a:lnTo>
                  <a:cubicBezTo>
                    <a:pt x="162560" y="726440"/>
                    <a:pt x="0" y="563753"/>
                    <a:pt x="0" y="363220"/>
                  </a:cubicBezTo>
                  <a:close/>
                </a:path>
              </a:pathLst>
            </a:custGeom>
            <a:solidFill>
              <a:srgbClr val="C7F9CC"/>
            </a:solidFill>
          </p:spPr>
        </p:sp>
      </p:grpSp>
      <p:sp>
        <p:nvSpPr>
          <p:cNvPr id="4" name="Freeform 4"/>
          <p:cNvSpPr/>
          <p:nvPr/>
        </p:nvSpPr>
        <p:spPr>
          <a:xfrm>
            <a:off x="14126109" y="-3573451"/>
            <a:ext cx="9693219" cy="8458026"/>
          </a:xfrm>
          <a:custGeom>
            <a:avLst/>
            <a:gdLst/>
            <a:ahLst/>
            <a:cxnLst/>
            <a:rect l="l" t="t" r="r" b="b"/>
            <a:pathLst>
              <a:path w="9693219" h="8458026">
                <a:moveTo>
                  <a:pt x="0" y="0"/>
                </a:moveTo>
                <a:lnTo>
                  <a:pt x="9693219" y="0"/>
                </a:lnTo>
                <a:lnTo>
                  <a:pt x="9693219" y="8458026"/>
                </a:lnTo>
                <a:lnTo>
                  <a:pt x="0" y="8458026"/>
                </a:lnTo>
                <a:lnTo>
                  <a:pt x="0" y="0"/>
                </a:lnTo>
                <a:close/>
              </a:path>
            </a:pathLst>
          </a:custGeom>
          <a:blipFill>
            <a:blip r:embed="rId3">
              <a:extLst>
                <a:ext uri="{96DAC541-7B7A-43D3-8B79-37D633B846F1}">
                  <asvg:svgBlip xmlns:asvg="http://schemas.microsoft.com/office/drawing/2016/SVG/main" r:embed="rId4"/>
                </a:ext>
              </a:extLst>
            </a:blip>
            <a:stretch>
              <a:fillRect l="-15" r="-15"/>
            </a:stretch>
          </a:blipFill>
        </p:spPr>
      </p:sp>
      <p:sp>
        <p:nvSpPr>
          <p:cNvPr id="5" name="Freeform 5"/>
          <p:cNvSpPr/>
          <p:nvPr/>
        </p:nvSpPr>
        <p:spPr>
          <a:xfrm>
            <a:off x="-4819443" y="5445865"/>
            <a:ext cx="9727918" cy="10040635"/>
          </a:xfrm>
          <a:custGeom>
            <a:avLst/>
            <a:gdLst/>
            <a:ahLst/>
            <a:cxnLst/>
            <a:rect l="l" t="t" r="r" b="b"/>
            <a:pathLst>
              <a:path w="9727918" h="10040635">
                <a:moveTo>
                  <a:pt x="0" y="0"/>
                </a:moveTo>
                <a:lnTo>
                  <a:pt x="9727918" y="0"/>
                </a:lnTo>
                <a:lnTo>
                  <a:pt x="9727918" y="10040635"/>
                </a:lnTo>
                <a:lnTo>
                  <a:pt x="0" y="10040635"/>
                </a:lnTo>
                <a:lnTo>
                  <a:pt x="0" y="0"/>
                </a:lnTo>
                <a:close/>
              </a:path>
            </a:pathLst>
          </a:custGeom>
          <a:blipFill>
            <a:blip r:embed="rId5">
              <a:extLst>
                <a:ext uri="{96DAC541-7B7A-43D3-8B79-37D633B846F1}">
                  <asvg:svgBlip xmlns:asvg="http://schemas.microsoft.com/office/drawing/2016/SVG/main" r:embed="rId6"/>
                </a:ext>
              </a:extLst>
            </a:blip>
            <a:stretch>
              <a:fillRect t="-6" b="-6"/>
            </a:stretch>
          </a:blipFill>
        </p:spPr>
      </p:sp>
      <p:grpSp>
        <p:nvGrpSpPr>
          <p:cNvPr id="6" name="Group 6"/>
          <p:cNvGrpSpPr/>
          <p:nvPr/>
        </p:nvGrpSpPr>
        <p:grpSpPr>
          <a:xfrm>
            <a:off x="11567692" y="3325615"/>
            <a:ext cx="6620470" cy="764231"/>
            <a:chOff x="0" y="0"/>
            <a:chExt cx="8827293" cy="1018975"/>
          </a:xfrm>
        </p:grpSpPr>
        <p:sp>
          <p:nvSpPr>
            <p:cNvPr id="7" name="Freeform 7"/>
            <p:cNvSpPr/>
            <p:nvPr/>
          </p:nvSpPr>
          <p:spPr>
            <a:xfrm>
              <a:off x="0" y="0"/>
              <a:ext cx="8827293" cy="1018975"/>
            </a:xfrm>
            <a:custGeom>
              <a:avLst/>
              <a:gdLst/>
              <a:ahLst/>
              <a:cxnLst/>
              <a:rect l="l" t="t" r="r" b="b"/>
              <a:pathLst>
                <a:path w="8827293" h="1018975">
                  <a:moveTo>
                    <a:pt x="0" y="0"/>
                  </a:moveTo>
                  <a:lnTo>
                    <a:pt x="8827293" y="0"/>
                  </a:lnTo>
                  <a:lnTo>
                    <a:pt x="8827293" y="1018975"/>
                  </a:lnTo>
                  <a:lnTo>
                    <a:pt x="0" y="1018975"/>
                  </a:lnTo>
                  <a:close/>
                </a:path>
              </a:pathLst>
            </a:custGeom>
            <a:solidFill>
              <a:srgbClr val="000000">
                <a:alpha val="0"/>
              </a:srgbClr>
            </a:solidFill>
          </p:spPr>
        </p:sp>
        <p:sp>
          <p:nvSpPr>
            <p:cNvPr id="8" name="TextBox 8"/>
            <p:cNvSpPr txBox="1"/>
            <p:nvPr/>
          </p:nvSpPr>
          <p:spPr>
            <a:xfrm>
              <a:off x="0" y="-28575"/>
              <a:ext cx="8827293" cy="1047550"/>
            </a:xfrm>
            <a:prstGeom prst="rect">
              <a:avLst/>
            </a:prstGeom>
          </p:spPr>
          <p:txBody>
            <a:bodyPr lIns="0" tIns="0" rIns="0" bIns="0" rtlCol="0" anchor="t"/>
            <a:lstStyle/>
            <a:p>
              <a:pPr algn="l">
                <a:lnSpc>
                  <a:spcPts val="3358"/>
                </a:lnSpc>
              </a:pPr>
              <a:r>
                <a:rPr lang="en-US" sz="2799">
                  <a:solidFill>
                    <a:srgbClr val="263238"/>
                  </a:solidFill>
                  <a:latin typeface="Poppins"/>
                  <a:ea typeface="Poppins"/>
                  <a:cs typeface="Poppins"/>
                  <a:sym typeface="Poppins"/>
                </a:rPr>
                <a:t>Vista logica</a:t>
              </a:r>
            </a:p>
          </p:txBody>
        </p:sp>
      </p:grpSp>
      <p:grpSp>
        <p:nvGrpSpPr>
          <p:cNvPr id="9" name="Group 9"/>
          <p:cNvGrpSpPr/>
          <p:nvPr/>
        </p:nvGrpSpPr>
        <p:grpSpPr>
          <a:xfrm>
            <a:off x="1440000" y="732338"/>
            <a:ext cx="15408000" cy="1268062"/>
            <a:chOff x="0" y="0"/>
            <a:chExt cx="20544000" cy="1690750"/>
          </a:xfrm>
        </p:grpSpPr>
        <p:sp>
          <p:nvSpPr>
            <p:cNvPr id="10" name="Freeform 10"/>
            <p:cNvSpPr/>
            <p:nvPr/>
          </p:nvSpPr>
          <p:spPr>
            <a:xfrm>
              <a:off x="0" y="0"/>
              <a:ext cx="20544000" cy="1690750"/>
            </a:xfrm>
            <a:custGeom>
              <a:avLst/>
              <a:gdLst/>
              <a:ahLst/>
              <a:cxnLst/>
              <a:rect l="l" t="t" r="r" b="b"/>
              <a:pathLst>
                <a:path w="20544000" h="1690750">
                  <a:moveTo>
                    <a:pt x="0" y="0"/>
                  </a:moveTo>
                  <a:lnTo>
                    <a:pt x="20544000" y="0"/>
                  </a:lnTo>
                  <a:lnTo>
                    <a:pt x="20544000" y="1690750"/>
                  </a:lnTo>
                  <a:lnTo>
                    <a:pt x="0" y="1690750"/>
                  </a:lnTo>
                  <a:close/>
                </a:path>
              </a:pathLst>
            </a:custGeom>
            <a:solidFill>
              <a:srgbClr val="000000">
                <a:alpha val="0"/>
              </a:srgbClr>
            </a:solidFill>
          </p:spPr>
        </p:sp>
        <p:sp>
          <p:nvSpPr>
            <p:cNvPr id="11" name="TextBox 11"/>
            <p:cNvSpPr txBox="1"/>
            <p:nvPr/>
          </p:nvSpPr>
          <p:spPr>
            <a:xfrm>
              <a:off x="0" y="-57150"/>
              <a:ext cx="20544000" cy="1747900"/>
            </a:xfrm>
            <a:prstGeom prst="rect">
              <a:avLst/>
            </a:prstGeom>
          </p:spPr>
          <p:txBody>
            <a:bodyPr lIns="0" tIns="0" rIns="0" bIns="0" rtlCol="0" anchor="t"/>
            <a:lstStyle/>
            <a:p>
              <a:pPr algn="l">
                <a:lnSpc>
                  <a:spcPts val="7680"/>
                </a:lnSpc>
              </a:pPr>
              <a:r>
                <a:rPr lang="en-US" sz="6400">
                  <a:solidFill>
                    <a:srgbClr val="263238"/>
                  </a:solidFill>
                  <a:latin typeface="Poppins"/>
                  <a:ea typeface="Poppins"/>
                  <a:cs typeface="Poppins"/>
                  <a:sym typeface="Poppins"/>
                </a:rPr>
                <a:t>Table of Contents</a:t>
              </a:r>
            </a:p>
          </p:txBody>
        </p:sp>
      </p:grpSp>
      <p:grpSp>
        <p:nvGrpSpPr>
          <p:cNvPr id="12" name="Group 12"/>
          <p:cNvGrpSpPr/>
          <p:nvPr/>
        </p:nvGrpSpPr>
        <p:grpSpPr>
          <a:xfrm>
            <a:off x="3519750" y="3256046"/>
            <a:ext cx="5365200" cy="764231"/>
            <a:chOff x="0" y="0"/>
            <a:chExt cx="7153600" cy="1018975"/>
          </a:xfrm>
        </p:grpSpPr>
        <p:sp>
          <p:nvSpPr>
            <p:cNvPr id="13" name="Freeform 13"/>
            <p:cNvSpPr/>
            <p:nvPr/>
          </p:nvSpPr>
          <p:spPr>
            <a:xfrm>
              <a:off x="0" y="0"/>
              <a:ext cx="7153600" cy="1018975"/>
            </a:xfrm>
            <a:custGeom>
              <a:avLst/>
              <a:gdLst/>
              <a:ahLst/>
              <a:cxnLst/>
              <a:rect l="l" t="t" r="r" b="b"/>
              <a:pathLst>
                <a:path w="7153600" h="1018975">
                  <a:moveTo>
                    <a:pt x="0" y="0"/>
                  </a:moveTo>
                  <a:lnTo>
                    <a:pt x="7153600" y="0"/>
                  </a:lnTo>
                  <a:lnTo>
                    <a:pt x="7153600" y="1018975"/>
                  </a:lnTo>
                  <a:lnTo>
                    <a:pt x="0" y="1018975"/>
                  </a:lnTo>
                  <a:close/>
                </a:path>
              </a:pathLst>
            </a:custGeom>
            <a:solidFill>
              <a:srgbClr val="000000">
                <a:alpha val="0"/>
              </a:srgbClr>
            </a:solidFill>
          </p:spPr>
        </p:sp>
        <p:sp>
          <p:nvSpPr>
            <p:cNvPr id="14" name="TextBox 14"/>
            <p:cNvSpPr txBox="1"/>
            <p:nvPr/>
          </p:nvSpPr>
          <p:spPr>
            <a:xfrm>
              <a:off x="0" y="-28575"/>
              <a:ext cx="7153600" cy="1047550"/>
            </a:xfrm>
            <a:prstGeom prst="rect">
              <a:avLst/>
            </a:prstGeom>
          </p:spPr>
          <p:txBody>
            <a:bodyPr lIns="0" tIns="0" rIns="0" bIns="0" rtlCol="0" anchor="t"/>
            <a:lstStyle/>
            <a:p>
              <a:pPr algn="l">
                <a:lnSpc>
                  <a:spcPts val="3358"/>
                </a:lnSpc>
              </a:pPr>
              <a:r>
                <a:rPr lang="en-US" sz="2799">
                  <a:solidFill>
                    <a:srgbClr val="263238"/>
                  </a:solidFill>
                  <a:latin typeface="Poppins"/>
                  <a:ea typeface="Poppins"/>
                  <a:cs typeface="Poppins"/>
                  <a:sym typeface="Poppins"/>
                </a:rPr>
                <a:t>Arquitectura 4+1 vistas</a:t>
              </a:r>
            </a:p>
          </p:txBody>
        </p:sp>
      </p:grpSp>
      <p:sp>
        <p:nvSpPr>
          <p:cNvPr id="15" name="Freeform 15"/>
          <p:cNvSpPr/>
          <p:nvPr/>
        </p:nvSpPr>
        <p:spPr>
          <a:xfrm>
            <a:off x="1440000" y="2917325"/>
            <a:ext cx="1967294" cy="1967294"/>
          </a:xfrm>
          <a:custGeom>
            <a:avLst/>
            <a:gdLst/>
            <a:ahLst/>
            <a:cxnLst/>
            <a:rect l="l" t="t" r="r" b="b"/>
            <a:pathLst>
              <a:path w="1967294" h="1967294">
                <a:moveTo>
                  <a:pt x="0" y="0"/>
                </a:moveTo>
                <a:lnTo>
                  <a:pt x="1967294" y="0"/>
                </a:lnTo>
                <a:lnTo>
                  <a:pt x="1967294" y="1967294"/>
                </a:lnTo>
                <a:lnTo>
                  <a:pt x="0" y="19672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6" name="Group 16"/>
          <p:cNvGrpSpPr/>
          <p:nvPr/>
        </p:nvGrpSpPr>
        <p:grpSpPr>
          <a:xfrm>
            <a:off x="1537711" y="3124806"/>
            <a:ext cx="1771800" cy="1480838"/>
            <a:chOff x="0" y="0"/>
            <a:chExt cx="2362400" cy="1974450"/>
          </a:xfrm>
        </p:grpSpPr>
        <p:sp>
          <p:nvSpPr>
            <p:cNvPr id="17" name="Freeform 17"/>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18" name="TextBox 18"/>
            <p:cNvSpPr txBox="1"/>
            <p:nvPr/>
          </p:nvSpPr>
          <p:spPr>
            <a:xfrm>
              <a:off x="0" y="-95250"/>
              <a:ext cx="2362400" cy="2069700"/>
            </a:xfrm>
            <a:prstGeom prst="rect">
              <a:avLst/>
            </a:prstGeom>
          </p:spPr>
          <p:txBody>
            <a:bodyPr lIns="0" tIns="0" rIns="0" bIns="0" rtlCol="0" anchor="ctr"/>
            <a:lstStyle/>
            <a:p>
              <a:pPr algn="ctr">
                <a:lnSpc>
                  <a:spcPts val="11518"/>
                </a:lnSpc>
              </a:pPr>
              <a:r>
                <a:rPr lang="en-US" sz="9600">
                  <a:solidFill>
                    <a:srgbClr val="80ED99"/>
                  </a:solidFill>
                  <a:latin typeface="Poppins"/>
                  <a:ea typeface="Poppins"/>
                  <a:cs typeface="Poppins"/>
                  <a:sym typeface="Poppins"/>
                </a:rPr>
                <a:t>1</a:t>
              </a:r>
            </a:p>
          </p:txBody>
        </p:sp>
      </p:grpSp>
      <p:sp>
        <p:nvSpPr>
          <p:cNvPr id="19" name="Freeform 19"/>
          <p:cNvSpPr/>
          <p:nvPr/>
        </p:nvSpPr>
        <p:spPr>
          <a:xfrm>
            <a:off x="1440000" y="5142625"/>
            <a:ext cx="1967294" cy="1967293"/>
          </a:xfrm>
          <a:custGeom>
            <a:avLst/>
            <a:gdLst/>
            <a:ahLst/>
            <a:cxnLst/>
            <a:rect l="l" t="t" r="r" b="b"/>
            <a:pathLst>
              <a:path w="1967294" h="1967293">
                <a:moveTo>
                  <a:pt x="0" y="0"/>
                </a:moveTo>
                <a:lnTo>
                  <a:pt x="1967294" y="0"/>
                </a:lnTo>
                <a:lnTo>
                  <a:pt x="1967294"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20" name="Group 20"/>
          <p:cNvGrpSpPr/>
          <p:nvPr/>
        </p:nvGrpSpPr>
        <p:grpSpPr>
          <a:xfrm>
            <a:off x="1537725" y="5350106"/>
            <a:ext cx="1771800" cy="1480838"/>
            <a:chOff x="0" y="0"/>
            <a:chExt cx="2362400" cy="1974450"/>
          </a:xfrm>
        </p:grpSpPr>
        <p:sp>
          <p:nvSpPr>
            <p:cNvPr id="21" name="Freeform 21"/>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22" name="TextBox 22"/>
            <p:cNvSpPr txBox="1"/>
            <p:nvPr/>
          </p:nvSpPr>
          <p:spPr>
            <a:xfrm>
              <a:off x="0" y="-95250"/>
              <a:ext cx="2362400" cy="2069700"/>
            </a:xfrm>
            <a:prstGeom prst="rect">
              <a:avLst/>
            </a:prstGeom>
          </p:spPr>
          <p:txBody>
            <a:bodyPr lIns="0" tIns="0" rIns="0" bIns="0" rtlCol="0" anchor="ctr"/>
            <a:lstStyle/>
            <a:p>
              <a:pPr algn="ctr">
                <a:lnSpc>
                  <a:spcPts val="11518"/>
                </a:lnSpc>
              </a:pPr>
              <a:r>
                <a:rPr lang="en-US" sz="9600">
                  <a:solidFill>
                    <a:srgbClr val="80ED99"/>
                  </a:solidFill>
                  <a:latin typeface="Poppins"/>
                  <a:ea typeface="Poppins"/>
                  <a:cs typeface="Poppins"/>
                  <a:sym typeface="Poppins"/>
                </a:rPr>
                <a:t>3</a:t>
              </a:r>
            </a:p>
          </p:txBody>
        </p:sp>
      </p:grpSp>
      <p:grpSp>
        <p:nvGrpSpPr>
          <p:cNvPr id="23" name="Group 23"/>
          <p:cNvGrpSpPr/>
          <p:nvPr/>
        </p:nvGrpSpPr>
        <p:grpSpPr>
          <a:xfrm>
            <a:off x="3529253" y="5659163"/>
            <a:ext cx="7263413" cy="764231"/>
            <a:chOff x="0" y="0"/>
            <a:chExt cx="9684551" cy="1018975"/>
          </a:xfrm>
        </p:grpSpPr>
        <p:sp>
          <p:nvSpPr>
            <p:cNvPr id="24" name="Freeform 24"/>
            <p:cNvSpPr/>
            <p:nvPr/>
          </p:nvSpPr>
          <p:spPr>
            <a:xfrm>
              <a:off x="0" y="0"/>
              <a:ext cx="9684551" cy="1018975"/>
            </a:xfrm>
            <a:custGeom>
              <a:avLst/>
              <a:gdLst/>
              <a:ahLst/>
              <a:cxnLst/>
              <a:rect l="l" t="t" r="r" b="b"/>
              <a:pathLst>
                <a:path w="9684551" h="1018975">
                  <a:moveTo>
                    <a:pt x="0" y="0"/>
                  </a:moveTo>
                  <a:lnTo>
                    <a:pt x="9684551" y="0"/>
                  </a:lnTo>
                  <a:lnTo>
                    <a:pt x="9684551" y="1018975"/>
                  </a:lnTo>
                  <a:lnTo>
                    <a:pt x="0" y="1018975"/>
                  </a:lnTo>
                  <a:close/>
                </a:path>
              </a:pathLst>
            </a:custGeom>
            <a:solidFill>
              <a:srgbClr val="000000">
                <a:alpha val="0"/>
              </a:srgbClr>
            </a:solidFill>
          </p:spPr>
        </p:sp>
        <p:sp>
          <p:nvSpPr>
            <p:cNvPr id="25" name="TextBox 25"/>
            <p:cNvSpPr txBox="1"/>
            <p:nvPr/>
          </p:nvSpPr>
          <p:spPr>
            <a:xfrm>
              <a:off x="0" y="-28575"/>
              <a:ext cx="9684551" cy="1047550"/>
            </a:xfrm>
            <a:prstGeom prst="rect">
              <a:avLst/>
            </a:prstGeom>
          </p:spPr>
          <p:txBody>
            <a:bodyPr lIns="0" tIns="0" rIns="0" bIns="0" rtlCol="0" anchor="t"/>
            <a:lstStyle/>
            <a:p>
              <a:pPr algn="l">
                <a:lnSpc>
                  <a:spcPts val="3358"/>
                </a:lnSpc>
              </a:pPr>
              <a:r>
                <a:rPr lang="en-US" sz="2799">
                  <a:solidFill>
                    <a:srgbClr val="263238"/>
                  </a:solidFill>
                  <a:latin typeface="Poppins"/>
                  <a:ea typeface="Poppins"/>
                  <a:cs typeface="Poppins"/>
                  <a:sym typeface="Poppins"/>
                </a:rPr>
                <a:t>Vista componentes</a:t>
              </a:r>
            </a:p>
          </p:txBody>
        </p:sp>
      </p:grpSp>
      <p:sp>
        <p:nvSpPr>
          <p:cNvPr id="26" name="Freeform 26"/>
          <p:cNvSpPr/>
          <p:nvPr/>
        </p:nvSpPr>
        <p:spPr>
          <a:xfrm>
            <a:off x="9396093" y="5071605"/>
            <a:ext cx="1967294" cy="1967294"/>
          </a:xfrm>
          <a:custGeom>
            <a:avLst/>
            <a:gdLst/>
            <a:ahLst/>
            <a:cxnLst/>
            <a:rect l="l" t="t" r="r" b="b"/>
            <a:pathLst>
              <a:path w="1967294" h="1967294">
                <a:moveTo>
                  <a:pt x="0" y="0"/>
                </a:moveTo>
                <a:lnTo>
                  <a:pt x="1967293" y="0"/>
                </a:lnTo>
                <a:lnTo>
                  <a:pt x="1967293"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27" name="Group 27"/>
          <p:cNvGrpSpPr/>
          <p:nvPr/>
        </p:nvGrpSpPr>
        <p:grpSpPr>
          <a:xfrm>
            <a:off x="9493818" y="5279086"/>
            <a:ext cx="1771800" cy="1480838"/>
            <a:chOff x="0" y="0"/>
            <a:chExt cx="2362400" cy="1974450"/>
          </a:xfrm>
        </p:grpSpPr>
        <p:sp>
          <p:nvSpPr>
            <p:cNvPr id="28" name="Freeform 28"/>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29" name="TextBox 29"/>
            <p:cNvSpPr txBox="1"/>
            <p:nvPr/>
          </p:nvSpPr>
          <p:spPr>
            <a:xfrm>
              <a:off x="0" y="-95250"/>
              <a:ext cx="2362400" cy="2069700"/>
            </a:xfrm>
            <a:prstGeom prst="rect">
              <a:avLst/>
            </a:prstGeom>
          </p:spPr>
          <p:txBody>
            <a:bodyPr lIns="0" tIns="0" rIns="0" bIns="0" rtlCol="0" anchor="ctr"/>
            <a:lstStyle/>
            <a:p>
              <a:pPr algn="ctr">
                <a:lnSpc>
                  <a:spcPts val="11518"/>
                </a:lnSpc>
              </a:pPr>
              <a:r>
                <a:rPr lang="en-US" sz="9600">
                  <a:solidFill>
                    <a:srgbClr val="80ED99"/>
                  </a:solidFill>
                  <a:latin typeface="Poppins"/>
                  <a:ea typeface="Poppins"/>
                  <a:cs typeface="Poppins"/>
                  <a:sym typeface="Poppins"/>
                </a:rPr>
                <a:t>4</a:t>
              </a:r>
            </a:p>
          </p:txBody>
        </p:sp>
      </p:grpSp>
      <p:grpSp>
        <p:nvGrpSpPr>
          <p:cNvPr id="30" name="Group 30"/>
          <p:cNvGrpSpPr/>
          <p:nvPr/>
        </p:nvGrpSpPr>
        <p:grpSpPr>
          <a:xfrm>
            <a:off x="11563368" y="5563572"/>
            <a:ext cx="5365200" cy="764231"/>
            <a:chOff x="0" y="0"/>
            <a:chExt cx="7153600" cy="1018975"/>
          </a:xfrm>
        </p:grpSpPr>
        <p:sp>
          <p:nvSpPr>
            <p:cNvPr id="31" name="Freeform 31"/>
            <p:cNvSpPr/>
            <p:nvPr/>
          </p:nvSpPr>
          <p:spPr>
            <a:xfrm>
              <a:off x="0" y="0"/>
              <a:ext cx="7153600" cy="1018975"/>
            </a:xfrm>
            <a:custGeom>
              <a:avLst/>
              <a:gdLst/>
              <a:ahLst/>
              <a:cxnLst/>
              <a:rect l="l" t="t" r="r" b="b"/>
              <a:pathLst>
                <a:path w="7153600" h="1018975">
                  <a:moveTo>
                    <a:pt x="0" y="0"/>
                  </a:moveTo>
                  <a:lnTo>
                    <a:pt x="7153600" y="0"/>
                  </a:lnTo>
                  <a:lnTo>
                    <a:pt x="7153600" y="1018975"/>
                  </a:lnTo>
                  <a:lnTo>
                    <a:pt x="0" y="1018975"/>
                  </a:lnTo>
                  <a:close/>
                </a:path>
              </a:pathLst>
            </a:custGeom>
            <a:solidFill>
              <a:srgbClr val="000000">
                <a:alpha val="0"/>
              </a:srgbClr>
            </a:solidFill>
          </p:spPr>
        </p:sp>
        <p:sp>
          <p:nvSpPr>
            <p:cNvPr id="32" name="TextBox 32"/>
            <p:cNvSpPr txBox="1"/>
            <p:nvPr/>
          </p:nvSpPr>
          <p:spPr>
            <a:xfrm>
              <a:off x="0" y="-28575"/>
              <a:ext cx="7153600" cy="1047550"/>
            </a:xfrm>
            <a:prstGeom prst="rect">
              <a:avLst/>
            </a:prstGeom>
          </p:spPr>
          <p:txBody>
            <a:bodyPr lIns="0" tIns="0" rIns="0" bIns="0" rtlCol="0" anchor="t"/>
            <a:lstStyle/>
            <a:p>
              <a:pPr algn="l">
                <a:lnSpc>
                  <a:spcPts val="3358"/>
                </a:lnSpc>
              </a:pPr>
              <a:r>
                <a:rPr lang="en-US" sz="2799">
                  <a:solidFill>
                    <a:srgbClr val="263238"/>
                  </a:solidFill>
                  <a:latin typeface="Poppins"/>
                  <a:ea typeface="Poppins"/>
                  <a:cs typeface="Poppins"/>
                  <a:sym typeface="Poppins"/>
                </a:rPr>
                <a:t>Vista de procesos</a:t>
              </a:r>
            </a:p>
          </p:txBody>
        </p:sp>
      </p:grpSp>
      <p:sp>
        <p:nvSpPr>
          <p:cNvPr id="33" name="Freeform 33"/>
          <p:cNvSpPr/>
          <p:nvPr/>
        </p:nvSpPr>
        <p:spPr>
          <a:xfrm>
            <a:off x="9396093" y="2809076"/>
            <a:ext cx="1967294" cy="1967294"/>
          </a:xfrm>
          <a:custGeom>
            <a:avLst/>
            <a:gdLst/>
            <a:ahLst/>
            <a:cxnLst/>
            <a:rect l="l" t="t" r="r" b="b"/>
            <a:pathLst>
              <a:path w="1967294" h="1967294">
                <a:moveTo>
                  <a:pt x="0" y="0"/>
                </a:moveTo>
                <a:lnTo>
                  <a:pt x="1967293" y="0"/>
                </a:lnTo>
                <a:lnTo>
                  <a:pt x="1967293" y="1967294"/>
                </a:lnTo>
                <a:lnTo>
                  <a:pt x="0" y="19672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34" name="Group 34"/>
          <p:cNvGrpSpPr/>
          <p:nvPr/>
        </p:nvGrpSpPr>
        <p:grpSpPr>
          <a:xfrm>
            <a:off x="9493804" y="3016558"/>
            <a:ext cx="1771800" cy="1480838"/>
            <a:chOff x="0" y="0"/>
            <a:chExt cx="2362400" cy="1974450"/>
          </a:xfrm>
        </p:grpSpPr>
        <p:sp>
          <p:nvSpPr>
            <p:cNvPr id="35" name="Freeform 35"/>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36" name="TextBox 36"/>
            <p:cNvSpPr txBox="1"/>
            <p:nvPr/>
          </p:nvSpPr>
          <p:spPr>
            <a:xfrm>
              <a:off x="0" y="-95250"/>
              <a:ext cx="2362400" cy="2069700"/>
            </a:xfrm>
            <a:prstGeom prst="rect">
              <a:avLst/>
            </a:prstGeom>
          </p:spPr>
          <p:txBody>
            <a:bodyPr lIns="0" tIns="0" rIns="0" bIns="0" rtlCol="0" anchor="ctr"/>
            <a:lstStyle/>
            <a:p>
              <a:pPr algn="ctr">
                <a:lnSpc>
                  <a:spcPts val="11518"/>
                </a:lnSpc>
              </a:pPr>
              <a:r>
                <a:rPr lang="en-US" sz="9600">
                  <a:solidFill>
                    <a:srgbClr val="80ED99"/>
                  </a:solidFill>
                  <a:latin typeface="Poppins"/>
                  <a:ea typeface="Poppins"/>
                  <a:cs typeface="Poppins"/>
                  <a:sym typeface="Poppins"/>
                </a:rPr>
                <a:t>2</a:t>
              </a:r>
            </a:p>
          </p:txBody>
        </p:sp>
      </p:grpSp>
      <p:sp>
        <p:nvSpPr>
          <p:cNvPr id="37" name="Freeform 37"/>
          <p:cNvSpPr/>
          <p:nvPr/>
        </p:nvSpPr>
        <p:spPr>
          <a:xfrm>
            <a:off x="1440000" y="7367925"/>
            <a:ext cx="1967294" cy="1967293"/>
          </a:xfrm>
          <a:custGeom>
            <a:avLst/>
            <a:gdLst/>
            <a:ahLst/>
            <a:cxnLst/>
            <a:rect l="l" t="t" r="r" b="b"/>
            <a:pathLst>
              <a:path w="1967294" h="1967293">
                <a:moveTo>
                  <a:pt x="0" y="0"/>
                </a:moveTo>
                <a:lnTo>
                  <a:pt x="1967294" y="0"/>
                </a:lnTo>
                <a:lnTo>
                  <a:pt x="1967294"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38" name="Group 38"/>
          <p:cNvGrpSpPr/>
          <p:nvPr/>
        </p:nvGrpSpPr>
        <p:grpSpPr>
          <a:xfrm>
            <a:off x="1537725" y="7039313"/>
            <a:ext cx="1771800" cy="3915117"/>
            <a:chOff x="0" y="0"/>
            <a:chExt cx="2362400" cy="5220157"/>
          </a:xfrm>
        </p:grpSpPr>
        <p:sp>
          <p:nvSpPr>
            <p:cNvPr id="39" name="Freeform 39"/>
            <p:cNvSpPr/>
            <p:nvPr/>
          </p:nvSpPr>
          <p:spPr>
            <a:xfrm>
              <a:off x="0" y="0"/>
              <a:ext cx="2362400" cy="5220157"/>
            </a:xfrm>
            <a:custGeom>
              <a:avLst/>
              <a:gdLst/>
              <a:ahLst/>
              <a:cxnLst/>
              <a:rect l="l" t="t" r="r" b="b"/>
              <a:pathLst>
                <a:path w="2362400" h="5220157">
                  <a:moveTo>
                    <a:pt x="0" y="0"/>
                  </a:moveTo>
                  <a:lnTo>
                    <a:pt x="2362400" y="0"/>
                  </a:lnTo>
                  <a:lnTo>
                    <a:pt x="2362400" y="5220157"/>
                  </a:lnTo>
                  <a:lnTo>
                    <a:pt x="0" y="5220157"/>
                  </a:lnTo>
                  <a:close/>
                </a:path>
              </a:pathLst>
            </a:custGeom>
            <a:solidFill>
              <a:srgbClr val="000000">
                <a:alpha val="0"/>
              </a:srgbClr>
            </a:solidFill>
          </p:spPr>
        </p:sp>
        <p:sp>
          <p:nvSpPr>
            <p:cNvPr id="40" name="TextBox 40"/>
            <p:cNvSpPr txBox="1"/>
            <p:nvPr/>
          </p:nvSpPr>
          <p:spPr>
            <a:xfrm>
              <a:off x="0" y="-95250"/>
              <a:ext cx="2362400" cy="5315407"/>
            </a:xfrm>
            <a:prstGeom prst="rect">
              <a:avLst/>
            </a:prstGeom>
          </p:spPr>
          <p:txBody>
            <a:bodyPr lIns="0" tIns="0" rIns="0" bIns="0" rtlCol="0" anchor="ctr"/>
            <a:lstStyle/>
            <a:p>
              <a:pPr algn="ctr">
                <a:lnSpc>
                  <a:spcPts val="11518"/>
                </a:lnSpc>
              </a:pPr>
              <a:r>
                <a:rPr lang="en-US" sz="9600">
                  <a:solidFill>
                    <a:srgbClr val="80ED99"/>
                  </a:solidFill>
                  <a:latin typeface="Poppins"/>
                  <a:ea typeface="Poppins"/>
                  <a:cs typeface="Poppins"/>
                  <a:sym typeface="Poppins"/>
                </a:rPr>
                <a:t>5</a:t>
              </a:r>
            </a:p>
            <a:p>
              <a:pPr algn="ctr">
                <a:lnSpc>
                  <a:spcPts val="11518"/>
                </a:lnSpc>
              </a:pPr>
              <a:endParaRPr lang="en-US" sz="9600">
                <a:solidFill>
                  <a:srgbClr val="80ED99"/>
                </a:solidFill>
                <a:latin typeface="Poppins"/>
                <a:ea typeface="Poppins"/>
                <a:cs typeface="Poppins"/>
                <a:sym typeface="Poppins"/>
              </a:endParaRPr>
            </a:p>
          </p:txBody>
        </p:sp>
      </p:grpSp>
      <p:grpSp>
        <p:nvGrpSpPr>
          <p:cNvPr id="41" name="Group 41"/>
          <p:cNvGrpSpPr/>
          <p:nvPr/>
        </p:nvGrpSpPr>
        <p:grpSpPr>
          <a:xfrm>
            <a:off x="3611599" y="7956358"/>
            <a:ext cx="6620470" cy="764231"/>
            <a:chOff x="0" y="0"/>
            <a:chExt cx="8827293" cy="1018975"/>
          </a:xfrm>
        </p:grpSpPr>
        <p:sp>
          <p:nvSpPr>
            <p:cNvPr id="42" name="Freeform 42"/>
            <p:cNvSpPr/>
            <p:nvPr/>
          </p:nvSpPr>
          <p:spPr>
            <a:xfrm>
              <a:off x="0" y="0"/>
              <a:ext cx="8827293" cy="1018975"/>
            </a:xfrm>
            <a:custGeom>
              <a:avLst/>
              <a:gdLst/>
              <a:ahLst/>
              <a:cxnLst/>
              <a:rect l="l" t="t" r="r" b="b"/>
              <a:pathLst>
                <a:path w="8827293" h="1018975">
                  <a:moveTo>
                    <a:pt x="0" y="0"/>
                  </a:moveTo>
                  <a:lnTo>
                    <a:pt x="8827293" y="0"/>
                  </a:lnTo>
                  <a:lnTo>
                    <a:pt x="8827293" y="1018975"/>
                  </a:lnTo>
                  <a:lnTo>
                    <a:pt x="0" y="1018975"/>
                  </a:lnTo>
                  <a:close/>
                </a:path>
              </a:pathLst>
            </a:custGeom>
            <a:solidFill>
              <a:srgbClr val="000000">
                <a:alpha val="0"/>
              </a:srgbClr>
            </a:solidFill>
          </p:spPr>
        </p:sp>
        <p:sp>
          <p:nvSpPr>
            <p:cNvPr id="43" name="TextBox 43"/>
            <p:cNvSpPr txBox="1"/>
            <p:nvPr/>
          </p:nvSpPr>
          <p:spPr>
            <a:xfrm>
              <a:off x="0" y="-28575"/>
              <a:ext cx="8827293" cy="1047550"/>
            </a:xfrm>
            <a:prstGeom prst="rect">
              <a:avLst/>
            </a:prstGeom>
          </p:spPr>
          <p:txBody>
            <a:bodyPr lIns="0" tIns="0" rIns="0" bIns="0" rtlCol="0" anchor="t"/>
            <a:lstStyle/>
            <a:p>
              <a:pPr algn="l">
                <a:lnSpc>
                  <a:spcPts val="3358"/>
                </a:lnSpc>
              </a:pPr>
              <a:r>
                <a:rPr lang="en-US" sz="2799">
                  <a:solidFill>
                    <a:srgbClr val="263238"/>
                  </a:solidFill>
                  <a:latin typeface="Poppins"/>
                  <a:ea typeface="Poppins"/>
                  <a:cs typeface="Poppins"/>
                  <a:sym typeface="Poppins"/>
                </a:rPr>
                <a:t>Vista fisica</a:t>
              </a:r>
            </a:p>
          </p:txBody>
        </p:sp>
      </p:grpSp>
      <p:grpSp>
        <p:nvGrpSpPr>
          <p:cNvPr id="44" name="Group 44"/>
          <p:cNvGrpSpPr/>
          <p:nvPr/>
        </p:nvGrpSpPr>
        <p:grpSpPr>
          <a:xfrm>
            <a:off x="9493804" y="7109918"/>
            <a:ext cx="1771800" cy="3915117"/>
            <a:chOff x="0" y="0"/>
            <a:chExt cx="2362400" cy="5220157"/>
          </a:xfrm>
        </p:grpSpPr>
        <p:sp>
          <p:nvSpPr>
            <p:cNvPr id="45" name="Freeform 45"/>
            <p:cNvSpPr/>
            <p:nvPr/>
          </p:nvSpPr>
          <p:spPr>
            <a:xfrm>
              <a:off x="0" y="0"/>
              <a:ext cx="2362400" cy="5220157"/>
            </a:xfrm>
            <a:custGeom>
              <a:avLst/>
              <a:gdLst/>
              <a:ahLst/>
              <a:cxnLst/>
              <a:rect l="l" t="t" r="r" b="b"/>
              <a:pathLst>
                <a:path w="2362400" h="5220157">
                  <a:moveTo>
                    <a:pt x="0" y="0"/>
                  </a:moveTo>
                  <a:lnTo>
                    <a:pt x="2362400" y="0"/>
                  </a:lnTo>
                  <a:lnTo>
                    <a:pt x="2362400" y="5220157"/>
                  </a:lnTo>
                  <a:lnTo>
                    <a:pt x="0" y="5220157"/>
                  </a:lnTo>
                  <a:close/>
                </a:path>
              </a:pathLst>
            </a:custGeom>
            <a:solidFill>
              <a:srgbClr val="000000">
                <a:alpha val="0"/>
              </a:srgbClr>
            </a:solidFill>
          </p:spPr>
        </p:sp>
        <p:sp>
          <p:nvSpPr>
            <p:cNvPr id="46" name="TextBox 46"/>
            <p:cNvSpPr txBox="1"/>
            <p:nvPr/>
          </p:nvSpPr>
          <p:spPr>
            <a:xfrm>
              <a:off x="0" y="-95250"/>
              <a:ext cx="2362400" cy="5315407"/>
            </a:xfrm>
            <a:prstGeom prst="rect">
              <a:avLst/>
            </a:prstGeom>
          </p:spPr>
          <p:txBody>
            <a:bodyPr lIns="0" tIns="0" rIns="0" bIns="0" rtlCol="0" anchor="ctr"/>
            <a:lstStyle/>
            <a:p>
              <a:pPr algn="ctr">
                <a:lnSpc>
                  <a:spcPts val="11518"/>
                </a:lnSpc>
              </a:pPr>
              <a:r>
                <a:rPr lang="en-US" sz="9600">
                  <a:solidFill>
                    <a:srgbClr val="80ED99"/>
                  </a:solidFill>
                  <a:latin typeface="Poppins"/>
                  <a:ea typeface="Poppins"/>
                  <a:cs typeface="Poppins"/>
                  <a:sym typeface="Poppins"/>
                </a:rPr>
                <a:t>6</a:t>
              </a:r>
            </a:p>
            <a:p>
              <a:pPr algn="ctr">
                <a:lnSpc>
                  <a:spcPts val="11518"/>
                </a:lnSpc>
              </a:pPr>
              <a:endParaRPr lang="en-US" sz="9600">
                <a:solidFill>
                  <a:srgbClr val="80ED99"/>
                </a:solidFill>
                <a:latin typeface="Poppins"/>
                <a:ea typeface="Poppins"/>
                <a:cs typeface="Poppins"/>
                <a:sym typeface="Poppins"/>
              </a:endParaRPr>
            </a:p>
          </p:txBody>
        </p:sp>
      </p:grpSp>
      <p:sp>
        <p:nvSpPr>
          <p:cNvPr id="47" name="Freeform 47"/>
          <p:cNvSpPr/>
          <p:nvPr/>
        </p:nvSpPr>
        <p:spPr>
          <a:xfrm>
            <a:off x="9493818" y="7367925"/>
            <a:ext cx="1967293" cy="1967293"/>
          </a:xfrm>
          <a:custGeom>
            <a:avLst/>
            <a:gdLst/>
            <a:ahLst/>
            <a:cxnLst/>
            <a:rect l="l" t="t" r="r" b="b"/>
            <a:pathLst>
              <a:path w="1967293" h="1967293">
                <a:moveTo>
                  <a:pt x="0" y="0"/>
                </a:moveTo>
                <a:lnTo>
                  <a:pt x="1967294" y="0"/>
                </a:lnTo>
                <a:lnTo>
                  <a:pt x="1967294"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48" name="Group 48"/>
          <p:cNvGrpSpPr/>
          <p:nvPr/>
        </p:nvGrpSpPr>
        <p:grpSpPr>
          <a:xfrm>
            <a:off x="11667530" y="7969456"/>
            <a:ext cx="6620470" cy="764231"/>
            <a:chOff x="0" y="0"/>
            <a:chExt cx="8827293" cy="1018975"/>
          </a:xfrm>
        </p:grpSpPr>
        <p:sp>
          <p:nvSpPr>
            <p:cNvPr id="49" name="Freeform 49"/>
            <p:cNvSpPr/>
            <p:nvPr/>
          </p:nvSpPr>
          <p:spPr>
            <a:xfrm>
              <a:off x="0" y="0"/>
              <a:ext cx="8827293" cy="1018975"/>
            </a:xfrm>
            <a:custGeom>
              <a:avLst/>
              <a:gdLst/>
              <a:ahLst/>
              <a:cxnLst/>
              <a:rect l="l" t="t" r="r" b="b"/>
              <a:pathLst>
                <a:path w="8827293" h="1018975">
                  <a:moveTo>
                    <a:pt x="0" y="0"/>
                  </a:moveTo>
                  <a:lnTo>
                    <a:pt x="8827293" y="0"/>
                  </a:lnTo>
                  <a:lnTo>
                    <a:pt x="8827293" y="1018975"/>
                  </a:lnTo>
                  <a:lnTo>
                    <a:pt x="0" y="1018975"/>
                  </a:lnTo>
                  <a:close/>
                </a:path>
              </a:pathLst>
            </a:custGeom>
            <a:solidFill>
              <a:srgbClr val="000000">
                <a:alpha val="0"/>
              </a:srgbClr>
            </a:solidFill>
          </p:spPr>
        </p:sp>
        <p:sp>
          <p:nvSpPr>
            <p:cNvPr id="50" name="TextBox 50"/>
            <p:cNvSpPr txBox="1"/>
            <p:nvPr/>
          </p:nvSpPr>
          <p:spPr>
            <a:xfrm>
              <a:off x="0" y="-28575"/>
              <a:ext cx="8827293" cy="1047550"/>
            </a:xfrm>
            <a:prstGeom prst="rect">
              <a:avLst/>
            </a:prstGeom>
          </p:spPr>
          <p:txBody>
            <a:bodyPr lIns="0" tIns="0" rIns="0" bIns="0" rtlCol="0" anchor="t"/>
            <a:lstStyle/>
            <a:p>
              <a:pPr algn="l">
                <a:lnSpc>
                  <a:spcPts val="3358"/>
                </a:lnSpc>
              </a:pPr>
              <a:r>
                <a:rPr lang="en-US" sz="2799">
                  <a:solidFill>
                    <a:srgbClr val="263238"/>
                  </a:solidFill>
                  <a:latin typeface="Poppins"/>
                  <a:ea typeface="Poppins"/>
                  <a:cs typeface="Poppins"/>
                  <a:sym typeface="Poppins"/>
                </a:rPr>
                <a:t>Escenarios</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341097" y="-20449"/>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+1: Escenarios</a:t>
              </a:r>
            </a:p>
          </p:txBody>
        </p:sp>
      </p:grpSp>
      <p:sp>
        <p:nvSpPr>
          <p:cNvPr id="7" name="Freeform 7"/>
          <p:cNvSpPr/>
          <p:nvPr/>
        </p:nvSpPr>
        <p:spPr>
          <a:xfrm>
            <a:off x="1657679" y="2209304"/>
            <a:ext cx="12161119" cy="6290792"/>
          </a:xfrm>
          <a:custGeom>
            <a:avLst/>
            <a:gdLst/>
            <a:ahLst/>
            <a:cxnLst/>
            <a:rect l="l" t="t" r="r" b="b"/>
            <a:pathLst>
              <a:path w="12161119" h="6290792">
                <a:moveTo>
                  <a:pt x="0" y="0"/>
                </a:moveTo>
                <a:lnTo>
                  <a:pt x="12161119" y="0"/>
                </a:lnTo>
                <a:lnTo>
                  <a:pt x="12161119" y="6290792"/>
                </a:lnTo>
                <a:lnTo>
                  <a:pt x="0" y="6290792"/>
                </a:lnTo>
                <a:lnTo>
                  <a:pt x="0" y="0"/>
                </a:lnTo>
                <a:close/>
              </a:path>
            </a:pathLst>
          </a:custGeom>
          <a:blipFill>
            <a:blip r:embed="rId3"/>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9460" y="92160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269460" y="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+1: Escenarios</a:t>
              </a:r>
            </a:p>
          </p:txBody>
        </p:sp>
      </p:grpSp>
      <p:sp>
        <p:nvSpPr>
          <p:cNvPr id="8" name="TextBox 8"/>
          <p:cNvSpPr txBox="1"/>
          <p:nvPr/>
        </p:nvSpPr>
        <p:spPr>
          <a:xfrm>
            <a:off x="1762267" y="2019586"/>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a:ea typeface="Poppins Bold"/>
                <a:cs typeface="Poppins Bold"/>
                <a:sym typeface="Poppins Bold"/>
              </a:rPr>
              <a:t>Catálogo de Elementos y relaciones</a:t>
            </a:r>
          </a:p>
        </p:txBody>
      </p:sp>
      <p:pic>
        <p:nvPicPr>
          <p:cNvPr id="10" name="Imagen 9">
            <a:extLst>
              <a:ext uri="{FF2B5EF4-FFF2-40B4-BE49-F238E27FC236}">
                <a16:creationId xmlns:a16="http://schemas.microsoft.com/office/drawing/2014/main" id="{458DC853-7F2B-4EDF-B723-733FC874C408}"/>
              </a:ext>
            </a:extLst>
          </p:cNvPr>
          <p:cNvPicPr>
            <a:picLocks noChangeAspect="1"/>
          </p:cNvPicPr>
          <p:nvPr/>
        </p:nvPicPr>
        <p:blipFill>
          <a:blip r:embed="rId3"/>
          <a:stretch>
            <a:fillRect/>
          </a:stretch>
        </p:blipFill>
        <p:spPr>
          <a:xfrm>
            <a:off x="1905000" y="2857500"/>
            <a:ext cx="10435466" cy="62679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+1: Escenarios</a:t>
              </a:r>
            </a:p>
          </p:txBody>
        </p:sp>
      </p:grpSp>
      <p:sp>
        <p:nvSpPr>
          <p:cNvPr id="7" name="TextBox 7"/>
          <p:cNvSpPr txBox="1"/>
          <p:nvPr/>
        </p:nvSpPr>
        <p:spPr>
          <a:xfrm>
            <a:off x="942736" y="2653220"/>
            <a:ext cx="10116009" cy="514391"/>
          </a:xfrm>
          <a:prstGeom prst="rect">
            <a:avLst/>
          </a:prstGeom>
        </p:spPr>
        <p:txBody>
          <a:bodyPr lIns="0" tIns="0" rIns="0" bIns="0" rtlCol="0" anchor="t">
            <a:spAutoFit/>
          </a:bodyPr>
          <a:lstStyle/>
          <a:p>
            <a:pPr algn="l">
              <a:lnSpc>
                <a:spcPts val="3839"/>
              </a:lnSpc>
              <a:spcBef>
                <a:spcPct val="0"/>
              </a:spcBef>
            </a:pPr>
            <a:r>
              <a:rPr lang="en-US" sz="3200">
                <a:solidFill>
                  <a:srgbClr val="000000"/>
                </a:solidFill>
                <a:latin typeface="Poppins"/>
                <a:ea typeface="Poppins"/>
                <a:cs typeface="Poppins"/>
                <a:sym typeface="Poppins"/>
              </a:rPr>
              <a:t>2 Escenario -&gt; Seguimiento histórico </a:t>
            </a:r>
          </a:p>
        </p:txBody>
      </p:sp>
      <p:sp>
        <p:nvSpPr>
          <p:cNvPr id="8" name="TextBox 8"/>
          <p:cNvSpPr txBox="1"/>
          <p:nvPr/>
        </p:nvSpPr>
        <p:spPr>
          <a:xfrm>
            <a:off x="1028700" y="3700165"/>
            <a:ext cx="16098024" cy="3340273"/>
          </a:xfrm>
          <a:prstGeom prst="rect">
            <a:avLst/>
          </a:prstGeom>
        </p:spPr>
        <p:txBody>
          <a:bodyPr lIns="0" tIns="0" rIns="0" bIns="0" rtlCol="0" anchor="t">
            <a:spAutoFit/>
          </a:bodyPr>
          <a:lstStyle/>
          <a:p>
            <a:pPr algn="l">
              <a:lnSpc>
                <a:spcPts val="2877"/>
              </a:lnSpc>
              <a:spcBef>
                <a:spcPct val="0"/>
              </a:spcBef>
            </a:pPr>
            <a:r>
              <a:rPr lang="en-US" sz="2400" dirty="0">
                <a:solidFill>
                  <a:srgbClr val="000000"/>
                </a:solidFill>
                <a:latin typeface="Poppins"/>
                <a:ea typeface="Poppins"/>
                <a:cs typeface="Poppins"/>
                <a:sym typeface="Poppins"/>
              </a:rPr>
              <a:t>Se </a:t>
            </a:r>
            <a:r>
              <a:rPr lang="en-US" sz="2400" dirty="0" err="1">
                <a:solidFill>
                  <a:srgbClr val="000000"/>
                </a:solidFill>
                <a:latin typeface="Poppins"/>
                <a:ea typeface="Poppins"/>
                <a:cs typeface="Poppins"/>
                <a:sym typeface="Poppins"/>
              </a:rPr>
              <a:t>identifica</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escenario</a:t>
            </a:r>
            <a:r>
              <a:rPr lang="en-US" sz="2400" dirty="0">
                <a:solidFill>
                  <a:srgbClr val="000000"/>
                </a:solidFill>
                <a:latin typeface="Poppins"/>
                <a:ea typeface="Poppins"/>
                <a:cs typeface="Poppins"/>
                <a:sym typeface="Poppins"/>
              </a:rPr>
              <a:t> de </a:t>
            </a:r>
            <a:r>
              <a:rPr lang="en-US" sz="2400" dirty="0" err="1">
                <a:solidFill>
                  <a:srgbClr val="000000"/>
                </a:solidFill>
                <a:latin typeface="Poppins"/>
                <a:ea typeface="Poppins"/>
                <a:cs typeface="Poppins"/>
                <a:sym typeface="Poppins"/>
              </a:rPr>
              <a:t>seguimiento</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histórico</a:t>
            </a:r>
            <a:r>
              <a:rPr lang="en-US" sz="2400" dirty="0">
                <a:solidFill>
                  <a:srgbClr val="000000"/>
                </a:solidFill>
                <a:latin typeface="Poppins"/>
                <a:ea typeface="Poppins"/>
                <a:cs typeface="Poppins"/>
                <a:sym typeface="Poppins"/>
              </a:rPr>
              <a:t> y se </a:t>
            </a:r>
            <a:r>
              <a:rPr lang="en-US" sz="2400" dirty="0" err="1">
                <a:solidFill>
                  <a:srgbClr val="000000"/>
                </a:solidFill>
                <a:latin typeface="Poppins"/>
                <a:ea typeface="Poppins"/>
                <a:cs typeface="Poppins"/>
                <a:sym typeface="Poppins"/>
              </a:rPr>
              <a:t>modela</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mediante</a:t>
            </a:r>
            <a:r>
              <a:rPr lang="en-US" sz="2400" dirty="0">
                <a:solidFill>
                  <a:srgbClr val="000000"/>
                </a:solidFill>
                <a:latin typeface="Poppins"/>
                <a:ea typeface="Poppins"/>
                <a:cs typeface="Poppins"/>
                <a:sym typeface="Poppins"/>
              </a:rPr>
              <a:t> un </a:t>
            </a:r>
            <a:r>
              <a:rPr lang="en-US" sz="2400" dirty="0" err="1">
                <a:solidFill>
                  <a:srgbClr val="000000"/>
                </a:solidFill>
                <a:latin typeface="Poppins"/>
                <a:ea typeface="Poppins"/>
                <a:cs typeface="Poppins"/>
                <a:sym typeface="Poppins"/>
              </a:rPr>
              <a:t>diagrama</a:t>
            </a:r>
            <a:r>
              <a:rPr lang="en-US" sz="2400" dirty="0">
                <a:solidFill>
                  <a:srgbClr val="000000"/>
                </a:solidFill>
                <a:latin typeface="Poppins"/>
                <a:ea typeface="Poppins"/>
                <a:cs typeface="Poppins"/>
                <a:sym typeface="Poppins"/>
              </a:rPr>
              <a:t> de </a:t>
            </a:r>
            <a:r>
              <a:rPr lang="en-US" sz="2400" dirty="0" err="1">
                <a:solidFill>
                  <a:srgbClr val="000000"/>
                </a:solidFill>
                <a:latin typeface="Poppins"/>
                <a:ea typeface="Poppins"/>
                <a:cs typeface="Poppins"/>
                <a:sym typeface="Poppins"/>
              </a:rPr>
              <a:t>casos</a:t>
            </a:r>
            <a:r>
              <a:rPr lang="en-US" sz="2400" dirty="0">
                <a:solidFill>
                  <a:srgbClr val="000000"/>
                </a:solidFill>
                <a:latin typeface="Poppins"/>
                <a:ea typeface="Poppins"/>
                <a:cs typeface="Poppins"/>
                <a:sym typeface="Poppins"/>
              </a:rPr>
              <a:t> de </a:t>
            </a:r>
            <a:r>
              <a:rPr lang="en-US" sz="2400" dirty="0" err="1">
                <a:solidFill>
                  <a:srgbClr val="000000"/>
                </a:solidFill>
                <a:latin typeface="Poppins"/>
                <a:ea typeface="Poppins"/>
                <a:cs typeface="Poppins"/>
                <a:sym typeface="Poppins"/>
              </a:rPr>
              <a:t>uso</a:t>
            </a:r>
            <a:r>
              <a:rPr lang="en-US" sz="2400" dirty="0">
                <a:solidFill>
                  <a:srgbClr val="000000"/>
                </a:solidFill>
                <a:latin typeface="Poppins"/>
                <a:ea typeface="Poppins"/>
                <a:cs typeface="Poppins"/>
                <a:sym typeface="Poppins"/>
              </a:rPr>
              <a:t> que </a:t>
            </a:r>
            <a:r>
              <a:rPr lang="en-US" sz="2400" dirty="0" err="1">
                <a:solidFill>
                  <a:srgbClr val="000000"/>
                </a:solidFill>
                <a:latin typeface="Poppins"/>
                <a:ea typeface="Poppins"/>
                <a:cs typeface="Poppins"/>
                <a:sym typeface="Poppins"/>
              </a:rPr>
              <a:t>representa</a:t>
            </a:r>
            <a:r>
              <a:rPr lang="en-US" sz="2400" dirty="0">
                <a:solidFill>
                  <a:srgbClr val="000000"/>
                </a:solidFill>
                <a:latin typeface="Poppins"/>
                <a:ea typeface="Poppins"/>
                <a:cs typeface="Poppins"/>
                <a:sym typeface="Poppins"/>
              </a:rPr>
              <a:t> la </a:t>
            </a:r>
            <a:r>
              <a:rPr lang="en-US" sz="2400" dirty="0" err="1">
                <a:solidFill>
                  <a:srgbClr val="000000"/>
                </a:solidFill>
                <a:latin typeface="Poppins"/>
                <a:ea typeface="Poppins"/>
                <a:cs typeface="Poppins"/>
                <a:sym typeface="Poppins"/>
              </a:rPr>
              <a:t>interacción</a:t>
            </a:r>
            <a:r>
              <a:rPr lang="en-US" sz="2400" dirty="0">
                <a:solidFill>
                  <a:srgbClr val="000000"/>
                </a:solidFill>
                <a:latin typeface="Poppins"/>
                <a:ea typeface="Poppins"/>
                <a:cs typeface="Poppins"/>
                <a:sym typeface="Poppins"/>
              </a:rPr>
              <a:t> del </a:t>
            </a:r>
            <a:r>
              <a:rPr lang="en-US" sz="2400" dirty="0" err="1">
                <a:solidFill>
                  <a:srgbClr val="000000"/>
                </a:solidFill>
                <a:latin typeface="Poppins"/>
                <a:ea typeface="Poppins"/>
                <a:cs typeface="Poppins"/>
                <a:sym typeface="Poppins"/>
              </a:rPr>
              <a:t>usuario</a:t>
            </a:r>
            <a:r>
              <a:rPr lang="en-US" sz="2400" dirty="0">
                <a:solidFill>
                  <a:srgbClr val="000000"/>
                </a:solidFill>
                <a:latin typeface="Poppins"/>
                <a:ea typeface="Poppins"/>
                <a:cs typeface="Poppins"/>
                <a:sym typeface="Poppins"/>
              </a:rPr>
              <a:t> con la </a:t>
            </a:r>
            <a:r>
              <a:rPr lang="en-US" sz="2400" dirty="0" err="1">
                <a:solidFill>
                  <a:srgbClr val="000000"/>
                </a:solidFill>
                <a:latin typeface="Poppins"/>
                <a:ea typeface="Poppins"/>
                <a:cs typeface="Poppins"/>
                <a:sym typeface="Poppins"/>
              </a:rPr>
              <a:t>aplicación</a:t>
            </a:r>
            <a:r>
              <a:rPr lang="en-US" sz="2400" dirty="0">
                <a:solidFill>
                  <a:srgbClr val="000000"/>
                </a:solidFill>
                <a:latin typeface="Poppins"/>
                <a:ea typeface="Poppins"/>
                <a:cs typeface="Poppins"/>
                <a:sym typeface="Poppins"/>
              </a:rPr>
              <a:t> al </a:t>
            </a:r>
            <a:r>
              <a:rPr lang="en-US" sz="2400" dirty="0" err="1">
                <a:solidFill>
                  <a:srgbClr val="000000"/>
                </a:solidFill>
                <a:latin typeface="Poppins"/>
                <a:ea typeface="Poppins"/>
                <a:cs typeface="Poppins"/>
                <a:sym typeface="Poppins"/>
              </a:rPr>
              <a:t>solicitar</a:t>
            </a:r>
            <a:r>
              <a:rPr lang="en-US" sz="2400" dirty="0">
                <a:solidFill>
                  <a:srgbClr val="000000"/>
                </a:solidFill>
                <a:latin typeface="Poppins"/>
                <a:ea typeface="Poppins"/>
                <a:cs typeface="Poppins"/>
                <a:sym typeface="Poppins"/>
              </a:rPr>
              <a:t> la </a:t>
            </a:r>
            <a:r>
              <a:rPr lang="en-US" sz="2400" dirty="0" err="1">
                <a:solidFill>
                  <a:srgbClr val="000000"/>
                </a:solidFill>
                <a:latin typeface="Poppins"/>
                <a:ea typeface="Poppins"/>
                <a:cs typeface="Poppins"/>
                <a:sym typeface="Poppins"/>
              </a:rPr>
              <a:t>evolución</a:t>
            </a:r>
            <a:r>
              <a:rPr lang="en-US" sz="2400" dirty="0">
                <a:solidFill>
                  <a:srgbClr val="000000"/>
                </a:solidFill>
                <a:latin typeface="Poppins"/>
                <a:ea typeface="Poppins"/>
                <a:cs typeface="Poppins"/>
                <a:sym typeface="Poppins"/>
              </a:rPr>
              <a:t> de una planta al </a:t>
            </a:r>
            <a:r>
              <a:rPr lang="en-US" sz="2400" dirty="0" err="1">
                <a:solidFill>
                  <a:srgbClr val="000000"/>
                </a:solidFill>
                <a:latin typeface="Poppins"/>
                <a:ea typeface="Poppins"/>
                <a:cs typeface="Poppins"/>
                <a:sym typeface="Poppins"/>
              </a:rPr>
              <a:t>ir</a:t>
            </a:r>
            <a:r>
              <a:rPr lang="en-US" sz="2400" dirty="0">
                <a:solidFill>
                  <a:srgbClr val="000000"/>
                </a:solidFill>
                <a:latin typeface="Poppins"/>
                <a:ea typeface="Poppins"/>
                <a:cs typeface="Poppins"/>
                <a:sym typeface="Poppins"/>
              </a:rPr>
              <a:t> al </a:t>
            </a:r>
            <a:r>
              <a:rPr lang="en-US" sz="2400" dirty="0" err="1">
                <a:solidFill>
                  <a:srgbClr val="000000"/>
                </a:solidFill>
                <a:latin typeface="Poppins"/>
                <a:ea typeface="Poppins"/>
                <a:cs typeface="Poppins"/>
                <a:sym typeface="Poppins"/>
              </a:rPr>
              <a:t>apartado</a:t>
            </a:r>
            <a:r>
              <a:rPr lang="en-US" sz="2400" dirty="0">
                <a:solidFill>
                  <a:srgbClr val="000000"/>
                </a:solidFill>
                <a:latin typeface="Poppins"/>
                <a:ea typeface="Poppins"/>
                <a:cs typeface="Poppins"/>
                <a:sym typeface="Poppins"/>
              </a:rPr>
              <a:t> de “</a:t>
            </a:r>
            <a:r>
              <a:rPr lang="en-US" sz="2400" dirty="0" err="1">
                <a:solidFill>
                  <a:srgbClr val="000000"/>
                </a:solidFill>
                <a:latin typeface="Poppins"/>
                <a:ea typeface="Poppins"/>
                <a:cs typeface="Poppins"/>
                <a:sym typeface="Poppins"/>
              </a:rPr>
              <a:t>historial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en</a:t>
            </a:r>
            <a:r>
              <a:rPr lang="en-US" sz="2400" dirty="0">
                <a:solidFill>
                  <a:srgbClr val="000000"/>
                </a:solidFill>
                <a:latin typeface="Poppins"/>
                <a:ea typeface="Poppins"/>
                <a:cs typeface="Poppins"/>
                <a:sym typeface="Poppins"/>
              </a:rPr>
              <a:t> la </a:t>
            </a:r>
            <a:r>
              <a:rPr lang="en-US" sz="2400" dirty="0" err="1">
                <a:solidFill>
                  <a:srgbClr val="000000"/>
                </a:solidFill>
                <a:latin typeface="Poppins"/>
                <a:ea typeface="Poppins"/>
                <a:cs typeface="Poppins"/>
                <a:sym typeface="Poppins"/>
              </a:rPr>
              <a:t>aplicación</a:t>
            </a:r>
            <a:r>
              <a:rPr lang="en-US" sz="2400" dirty="0">
                <a:solidFill>
                  <a:srgbClr val="000000"/>
                </a:solidFill>
                <a:latin typeface="Poppins"/>
                <a:ea typeface="Poppins"/>
                <a:cs typeface="Poppins"/>
                <a:sym typeface="Poppins"/>
              </a:rPr>
              <a:t> o </a:t>
            </a:r>
            <a:r>
              <a:rPr lang="en-US" sz="2400" dirty="0" err="1">
                <a:solidFill>
                  <a:srgbClr val="000000"/>
                </a:solidFill>
                <a:latin typeface="Poppins"/>
                <a:ea typeface="Poppins"/>
                <a:cs typeface="Poppins"/>
                <a:sym typeface="Poppins"/>
              </a:rPr>
              <a:t>filtrar</a:t>
            </a:r>
            <a:r>
              <a:rPr lang="en-US" sz="2400" dirty="0">
                <a:solidFill>
                  <a:srgbClr val="000000"/>
                </a:solidFill>
                <a:latin typeface="Poppins"/>
                <a:ea typeface="Poppins"/>
                <a:cs typeface="Poppins"/>
                <a:sym typeface="Poppins"/>
              </a:rPr>
              <a:t> los </a:t>
            </a:r>
            <a:r>
              <a:rPr lang="en-US" sz="2400" dirty="0" err="1">
                <a:solidFill>
                  <a:srgbClr val="000000"/>
                </a:solidFill>
                <a:latin typeface="Poppins"/>
                <a:ea typeface="Poppins"/>
                <a:cs typeface="Poppins"/>
                <a:sym typeface="Poppins"/>
              </a:rPr>
              <a:t>análisis</a:t>
            </a:r>
            <a:r>
              <a:rPr lang="en-US" sz="2400" dirty="0">
                <a:solidFill>
                  <a:srgbClr val="000000"/>
                </a:solidFill>
                <a:latin typeface="Poppins"/>
                <a:ea typeface="Poppins"/>
                <a:cs typeface="Poppins"/>
                <a:sym typeface="Poppins"/>
              </a:rPr>
              <a:t> por </a:t>
            </a:r>
            <a:r>
              <a:rPr lang="en-US" sz="2400" dirty="0" err="1">
                <a:solidFill>
                  <a:srgbClr val="000000"/>
                </a:solidFill>
                <a:latin typeface="Poppins"/>
                <a:ea typeface="Poppins"/>
                <a:cs typeface="Poppins"/>
                <a:sym typeface="Poppins"/>
              </a:rPr>
              <a:t>fecha</a:t>
            </a:r>
            <a:r>
              <a:rPr lang="en-US" sz="2400" dirty="0">
                <a:solidFill>
                  <a:srgbClr val="000000"/>
                </a:solidFill>
                <a:latin typeface="Poppins"/>
                <a:ea typeface="Poppins"/>
                <a:cs typeface="Poppins"/>
                <a:sym typeface="Poppins"/>
              </a:rPr>
              <a:t> </a:t>
            </a:r>
          </a:p>
          <a:p>
            <a:pPr algn="l">
              <a:lnSpc>
                <a:spcPts val="2877"/>
              </a:lnSpc>
              <a:spcBef>
                <a:spcPct val="0"/>
              </a:spcBef>
            </a:pPr>
            <a:endParaRPr lang="en-US" sz="2400" dirty="0">
              <a:solidFill>
                <a:srgbClr val="000000"/>
              </a:solidFill>
              <a:latin typeface="Poppins"/>
              <a:ea typeface="Poppins"/>
              <a:cs typeface="Poppins"/>
              <a:sym typeface="Poppins"/>
            </a:endParaRPr>
          </a:p>
          <a:p>
            <a:pPr algn="l">
              <a:lnSpc>
                <a:spcPts val="2879"/>
              </a:lnSpc>
              <a:spcBef>
                <a:spcPct val="0"/>
              </a:spcBef>
            </a:pPr>
            <a:r>
              <a:rPr lang="en-US" sz="2400" dirty="0">
                <a:solidFill>
                  <a:srgbClr val="000000"/>
                </a:solidFill>
                <a:latin typeface="Poppins"/>
                <a:ea typeface="Poppins"/>
                <a:cs typeface="Poppins"/>
                <a:sym typeface="Poppins"/>
              </a:rPr>
              <a:t>El </a:t>
            </a:r>
            <a:r>
              <a:rPr lang="en-US" sz="2400" dirty="0" err="1">
                <a:solidFill>
                  <a:srgbClr val="000000"/>
                </a:solidFill>
                <a:latin typeface="Poppins"/>
                <a:ea typeface="Poppins"/>
                <a:cs typeface="Poppins"/>
                <a:sym typeface="Poppins"/>
              </a:rPr>
              <a:t>caso</a:t>
            </a:r>
            <a:r>
              <a:rPr lang="en-US" sz="2400" dirty="0">
                <a:solidFill>
                  <a:srgbClr val="000000"/>
                </a:solidFill>
                <a:latin typeface="Poppins"/>
                <a:ea typeface="Poppins"/>
                <a:cs typeface="Poppins"/>
                <a:sym typeface="Poppins"/>
              </a:rPr>
              <a:t> de </a:t>
            </a:r>
            <a:r>
              <a:rPr lang="en-US" sz="2400" dirty="0" err="1">
                <a:solidFill>
                  <a:srgbClr val="000000"/>
                </a:solidFill>
                <a:latin typeface="Poppins"/>
                <a:ea typeface="Poppins"/>
                <a:cs typeface="Poppins"/>
                <a:sym typeface="Poppins"/>
              </a:rPr>
              <a:t>uso</a:t>
            </a:r>
            <a:r>
              <a:rPr lang="en-US" sz="2400" dirty="0">
                <a:solidFill>
                  <a:srgbClr val="000000"/>
                </a:solidFill>
                <a:latin typeface="Poppins"/>
                <a:ea typeface="Poppins"/>
                <a:cs typeface="Poppins"/>
                <a:sym typeface="Poppins"/>
              </a:rPr>
              <a:t> central del </a:t>
            </a:r>
            <a:r>
              <a:rPr lang="en-US" sz="2400" dirty="0" err="1">
                <a:solidFill>
                  <a:srgbClr val="000000"/>
                </a:solidFill>
                <a:latin typeface="Poppins"/>
                <a:ea typeface="Poppins"/>
                <a:cs typeface="Poppins"/>
                <a:sym typeface="Poppins"/>
              </a:rPr>
              <a:t>diagrama</a:t>
            </a:r>
            <a:r>
              <a:rPr lang="en-US" sz="2400" dirty="0">
                <a:solidFill>
                  <a:srgbClr val="000000"/>
                </a:solidFill>
                <a:latin typeface="Poppins"/>
                <a:ea typeface="Poppins"/>
                <a:cs typeface="Poppins"/>
                <a:sym typeface="Poppins"/>
              </a:rPr>
              <a:t> es </a:t>
            </a:r>
            <a:r>
              <a:rPr lang="en-US" sz="2400" dirty="0" err="1">
                <a:solidFill>
                  <a:srgbClr val="000000"/>
                </a:solidFill>
                <a:latin typeface="Poppins"/>
                <a:ea typeface="Poppins"/>
                <a:cs typeface="Poppins"/>
                <a:sym typeface="Poppins"/>
              </a:rPr>
              <a:t>cuando</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usuario</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desea</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consultar</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historial</a:t>
            </a:r>
            <a:r>
              <a:rPr lang="en-US" sz="2400" dirty="0">
                <a:solidFill>
                  <a:srgbClr val="000000"/>
                </a:solidFill>
                <a:latin typeface="Poppins"/>
                <a:ea typeface="Poppins"/>
                <a:cs typeface="Poppins"/>
                <a:sym typeface="Poppins"/>
              </a:rPr>
              <a:t> de una </a:t>
            </a:r>
            <a:r>
              <a:rPr lang="en-US" sz="2400" dirty="0" err="1">
                <a:solidFill>
                  <a:srgbClr val="000000"/>
                </a:solidFill>
                <a:latin typeface="Poppins"/>
                <a:ea typeface="Poppins"/>
                <a:cs typeface="Poppins"/>
                <a:sym typeface="Poppins"/>
              </a:rPr>
              <a:t>determinada</a:t>
            </a:r>
            <a:r>
              <a:rPr lang="en-US" sz="2400" dirty="0">
                <a:solidFill>
                  <a:srgbClr val="000000"/>
                </a:solidFill>
                <a:latin typeface="Poppins"/>
                <a:ea typeface="Poppins"/>
                <a:cs typeface="Poppins"/>
                <a:sym typeface="Poppins"/>
              </a:rPr>
              <a:t> planta, </a:t>
            </a:r>
            <a:r>
              <a:rPr lang="en-US" sz="2400" dirty="0" err="1">
                <a:solidFill>
                  <a:srgbClr val="000000"/>
                </a:solidFill>
                <a:latin typeface="Poppins"/>
                <a:ea typeface="Poppins"/>
                <a:cs typeface="Poppins"/>
                <a:sym typeface="Poppins"/>
              </a:rPr>
              <a:t>cuando</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pasamos</a:t>
            </a:r>
            <a:r>
              <a:rPr lang="en-US" sz="2400" dirty="0">
                <a:solidFill>
                  <a:srgbClr val="000000"/>
                </a:solidFill>
                <a:latin typeface="Poppins"/>
                <a:ea typeface="Poppins"/>
                <a:cs typeface="Poppins"/>
                <a:sym typeface="Poppins"/>
              </a:rPr>
              <a:t> por </a:t>
            </a:r>
            <a:r>
              <a:rPr lang="en-US" sz="2400" dirty="0" err="1">
                <a:solidFill>
                  <a:srgbClr val="000000"/>
                </a:solidFill>
                <a:latin typeface="Poppins"/>
                <a:ea typeface="Poppins"/>
                <a:cs typeface="Poppins"/>
                <a:sym typeface="Poppins"/>
              </a:rPr>
              <a:t>este</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caso</a:t>
            </a:r>
            <a:r>
              <a:rPr lang="en-US" sz="2400" dirty="0">
                <a:solidFill>
                  <a:srgbClr val="000000"/>
                </a:solidFill>
                <a:latin typeface="Poppins"/>
                <a:ea typeface="Poppins"/>
                <a:cs typeface="Poppins"/>
                <a:sym typeface="Poppins"/>
              </a:rPr>
              <a:t> de </a:t>
            </a:r>
            <a:r>
              <a:rPr lang="en-US" sz="2400" dirty="0" err="1">
                <a:solidFill>
                  <a:srgbClr val="000000"/>
                </a:solidFill>
                <a:latin typeface="Poppins"/>
                <a:ea typeface="Poppins"/>
                <a:cs typeface="Poppins"/>
                <a:sym typeface="Poppins"/>
              </a:rPr>
              <a:t>uso</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obligatoriamente</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debemos</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seguir</a:t>
            </a:r>
            <a:r>
              <a:rPr lang="en-US" sz="2400" dirty="0">
                <a:solidFill>
                  <a:srgbClr val="000000"/>
                </a:solidFill>
                <a:latin typeface="Poppins"/>
                <a:ea typeface="Poppins"/>
                <a:cs typeface="Poppins"/>
                <a:sym typeface="Poppins"/>
              </a:rPr>
              <a:t> con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de </a:t>
            </a:r>
            <a:r>
              <a:rPr lang="en-US" sz="2400" dirty="0" err="1">
                <a:solidFill>
                  <a:srgbClr val="000000"/>
                </a:solidFill>
                <a:latin typeface="Poppins"/>
                <a:ea typeface="Poppins"/>
                <a:cs typeface="Poppins"/>
                <a:sym typeface="Poppins"/>
              </a:rPr>
              <a:t>seleccionar</a:t>
            </a:r>
            <a:r>
              <a:rPr lang="en-US" sz="2400" dirty="0">
                <a:solidFill>
                  <a:srgbClr val="000000"/>
                </a:solidFill>
                <a:latin typeface="Poppins"/>
                <a:ea typeface="Poppins"/>
                <a:cs typeface="Poppins"/>
                <a:sym typeface="Poppins"/>
              </a:rPr>
              <a:t> planta que </a:t>
            </a:r>
            <a:r>
              <a:rPr lang="en-US" sz="2400" dirty="0" err="1">
                <a:solidFill>
                  <a:srgbClr val="000000"/>
                </a:solidFill>
                <a:latin typeface="Poppins"/>
                <a:ea typeface="Poppins"/>
                <a:cs typeface="Poppins"/>
                <a:sym typeface="Poppins"/>
              </a:rPr>
              <a:t>incluye</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automaticamente</a:t>
            </a:r>
            <a:r>
              <a:rPr lang="en-US" sz="2400" dirty="0">
                <a:solidFill>
                  <a:srgbClr val="000000"/>
                </a:solidFill>
                <a:latin typeface="Poppins"/>
                <a:ea typeface="Poppins"/>
                <a:cs typeface="Poppins"/>
                <a:sym typeface="Poppins"/>
              </a:rPr>
              <a:t> un </a:t>
            </a:r>
            <a:r>
              <a:rPr lang="en-US" sz="2400" dirty="0" err="1">
                <a:solidFill>
                  <a:srgbClr val="000000"/>
                </a:solidFill>
                <a:latin typeface="Poppins"/>
                <a:ea typeface="Poppins"/>
                <a:cs typeface="Poppins"/>
                <a:sym typeface="Poppins"/>
              </a:rPr>
              <a:t>reporte</a:t>
            </a:r>
            <a:r>
              <a:rPr lang="en-US" sz="2400" dirty="0">
                <a:solidFill>
                  <a:srgbClr val="000000"/>
                </a:solidFill>
                <a:latin typeface="Poppins"/>
                <a:ea typeface="Poppins"/>
                <a:cs typeface="Poppins"/>
                <a:sym typeface="Poppins"/>
              </a:rPr>
              <a:t> de la </a:t>
            </a:r>
            <a:r>
              <a:rPr lang="en-US" sz="2400" dirty="0" err="1">
                <a:solidFill>
                  <a:srgbClr val="000000"/>
                </a:solidFill>
                <a:latin typeface="Poppins"/>
                <a:ea typeface="Poppins"/>
                <a:cs typeface="Poppins"/>
                <a:sym typeface="Poppins"/>
              </a:rPr>
              <a:t>evolución</a:t>
            </a:r>
            <a:r>
              <a:rPr lang="en-US" sz="2400" dirty="0">
                <a:solidFill>
                  <a:srgbClr val="000000"/>
                </a:solidFill>
                <a:latin typeface="Poppins"/>
                <a:ea typeface="Poppins"/>
                <a:cs typeface="Poppins"/>
                <a:sym typeface="Poppins"/>
              </a:rPr>
              <a:t> de la planta, y hay una </a:t>
            </a:r>
            <a:r>
              <a:rPr lang="en-US" sz="2400" dirty="0" err="1">
                <a:solidFill>
                  <a:srgbClr val="000000"/>
                </a:solidFill>
                <a:latin typeface="Poppins"/>
                <a:ea typeface="Poppins"/>
                <a:cs typeface="Poppins"/>
                <a:sym typeface="Poppins"/>
              </a:rPr>
              <a:t>opcional</a:t>
            </a:r>
            <a:r>
              <a:rPr lang="en-US" sz="2400" dirty="0">
                <a:solidFill>
                  <a:srgbClr val="000000"/>
                </a:solidFill>
                <a:latin typeface="Poppins"/>
                <a:ea typeface="Poppins"/>
                <a:cs typeface="Poppins"/>
                <a:sym typeface="Poppins"/>
              </a:rPr>
              <a:t> que es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filtrar</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historial</a:t>
            </a:r>
            <a:r>
              <a:rPr lang="en-US" sz="2400" dirty="0">
                <a:solidFill>
                  <a:srgbClr val="000000"/>
                </a:solidFill>
                <a:latin typeface="Poppins"/>
                <a:ea typeface="Poppins"/>
                <a:cs typeface="Poppins"/>
                <a:sym typeface="Poppins"/>
              </a:rPr>
              <a:t> por </a:t>
            </a:r>
            <a:r>
              <a:rPr lang="en-US" sz="2400" dirty="0" err="1">
                <a:solidFill>
                  <a:srgbClr val="000000"/>
                </a:solidFill>
                <a:latin typeface="Poppins"/>
                <a:ea typeface="Poppins"/>
                <a:cs typeface="Poppins"/>
                <a:sym typeface="Poppins"/>
              </a:rPr>
              <a:t>fechas</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todo</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esto</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cubriendo</a:t>
            </a:r>
            <a:r>
              <a:rPr lang="en-US" sz="2400" dirty="0">
                <a:solidFill>
                  <a:srgbClr val="000000"/>
                </a:solidFill>
                <a:latin typeface="Poppins"/>
                <a:ea typeface="Poppins"/>
                <a:cs typeface="Poppins"/>
                <a:sym typeface="Poppins"/>
              </a:rPr>
              <a:t> las </a:t>
            </a:r>
            <a:r>
              <a:rPr lang="en-US" sz="2400" dirty="0" err="1">
                <a:solidFill>
                  <a:srgbClr val="000000"/>
                </a:solidFill>
                <a:latin typeface="Poppins"/>
                <a:ea typeface="Poppins"/>
                <a:cs typeface="Poppins"/>
                <a:sym typeface="Poppins"/>
              </a:rPr>
              <a:t>posibles</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opciones</a:t>
            </a:r>
            <a:r>
              <a:rPr lang="en-US" sz="2400" dirty="0">
                <a:solidFill>
                  <a:srgbClr val="000000"/>
                </a:solidFill>
                <a:latin typeface="Poppins"/>
                <a:ea typeface="Poppins"/>
                <a:cs typeface="Poppins"/>
                <a:sym typeface="Poppins"/>
              </a:rPr>
              <a:t> y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desglose</a:t>
            </a:r>
            <a:r>
              <a:rPr lang="en-US" sz="2400" dirty="0">
                <a:solidFill>
                  <a:srgbClr val="000000"/>
                </a:solidFill>
                <a:latin typeface="Poppins"/>
                <a:ea typeface="Poppins"/>
                <a:cs typeface="Poppins"/>
                <a:sym typeface="Poppins"/>
              </a:rPr>
              <a:t> de la </a:t>
            </a:r>
            <a:r>
              <a:rPr lang="en-US" sz="2400" dirty="0" err="1">
                <a:solidFill>
                  <a:srgbClr val="000000"/>
                </a:solidFill>
                <a:latin typeface="Poppins"/>
                <a:ea typeface="Poppins"/>
                <a:cs typeface="Poppins"/>
                <a:sym typeface="Poppins"/>
              </a:rPr>
              <a:t>interacción</a:t>
            </a:r>
            <a:r>
              <a:rPr lang="en-US" sz="2400" dirty="0">
                <a:solidFill>
                  <a:srgbClr val="000000"/>
                </a:solidFill>
                <a:latin typeface="Poppins"/>
                <a:ea typeface="Poppins"/>
                <a:cs typeface="Poppins"/>
                <a:sym typeface="Poppins"/>
              </a:rPr>
              <a:t> del </a:t>
            </a:r>
            <a:r>
              <a:rPr lang="en-US" sz="2400" dirty="0" err="1">
                <a:solidFill>
                  <a:srgbClr val="000000"/>
                </a:solidFill>
                <a:latin typeface="Poppins"/>
                <a:ea typeface="Poppins"/>
                <a:cs typeface="Poppins"/>
                <a:sym typeface="Poppins"/>
              </a:rPr>
              <a:t>usuario</a:t>
            </a:r>
            <a:r>
              <a:rPr lang="en-US" sz="2400" dirty="0">
                <a:solidFill>
                  <a:srgbClr val="000000"/>
                </a:solidFill>
                <a:latin typeface="Poppins"/>
                <a:ea typeface="Poppins"/>
                <a:cs typeface="Poppins"/>
                <a:sym typeface="Poppins"/>
              </a:rPr>
              <a:t> con </a:t>
            </a:r>
            <a:r>
              <a:rPr lang="en-US" sz="2400" dirty="0" err="1">
                <a:solidFill>
                  <a:srgbClr val="000000"/>
                </a:solidFill>
                <a:latin typeface="Poppins"/>
                <a:ea typeface="Poppins"/>
                <a:cs typeface="Poppins"/>
                <a:sym typeface="Poppins"/>
              </a:rPr>
              <a:t>el</a:t>
            </a:r>
            <a:r>
              <a:rPr lang="en-US" sz="2400" dirty="0">
                <a:solidFill>
                  <a:srgbClr val="000000"/>
                </a:solidFill>
                <a:latin typeface="Poppins"/>
                <a:ea typeface="Poppins"/>
                <a:cs typeface="Poppins"/>
                <a:sym typeface="Poppins"/>
              </a:rPr>
              <a:t> </a:t>
            </a:r>
            <a:r>
              <a:rPr lang="en-US" sz="2400" dirty="0" err="1">
                <a:solidFill>
                  <a:srgbClr val="000000"/>
                </a:solidFill>
                <a:latin typeface="Poppins"/>
                <a:ea typeface="Poppins"/>
                <a:cs typeface="Poppins"/>
                <a:sym typeface="Poppins"/>
              </a:rPr>
              <a:t>sistema</a:t>
            </a:r>
            <a:endParaRPr lang="en-US" sz="2400" dirty="0">
              <a:solidFill>
                <a:srgbClr val="000000"/>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+1: Escenarios</a:t>
              </a:r>
            </a:p>
          </p:txBody>
        </p:sp>
      </p:grpSp>
      <p:sp>
        <p:nvSpPr>
          <p:cNvPr id="7" name="Freeform 7"/>
          <p:cNvSpPr/>
          <p:nvPr/>
        </p:nvSpPr>
        <p:spPr>
          <a:xfrm>
            <a:off x="2672055" y="3372062"/>
            <a:ext cx="11228213" cy="3959499"/>
          </a:xfrm>
          <a:custGeom>
            <a:avLst/>
            <a:gdLst/>
            <a:ahLst/>
            <a:cxnLst/>
            <a:rect l="l" t="t" r="r" b="b"/>
            <a:pathLst>
              <a:path w="11228213" h="3959499">
                <a:moveTo>
                  <a:pt x="0" y="0"/>
                </a:moveTo>
                <a:lnTo>
                  <a:pt x="11228213" y="0"/>
                </a:lnTo>
                <a:lnTo>
                  <a:pt x="11228213" y="3959498"/>
                </a:lnTo>
                <a:lnTo>
                  <a:pt x="0" y="3959498"/>
                </a:lnTo>
                <a:lnTo>
                  <a:pt x="0" y="0"/>
                </a:lnTo>
                <a:close/>
              </a:path>
            </a:pathLst>
          </a:custGeom>
          <a:blipFill>
            <a:blip r:embed="rId3"/>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+1: Escenarios</a:t>
              </a:r>
            </a:p>
          </p:txBody>
        </p:sp>
      </p:grpSp>
      <p:sp>
        <p:nvSpPr>
          <p:cNvPr id="8" name="TextBox 8"/>
          <p:cNvSpPr txBox="1"/>
          <p:nvPr/>
        </p:nvSpPr>
        <p:spPr>
          <a:xfrm>
            <a:off x="1180744" y="262037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a:ea typeface="Poppins Bold"/>
                <a:cs typeface="Poppins Bold"/>
                <a:sym typeface="Poppins Bold"/>
              </a:rPr>
              <a:t>Catálogo de Elementos y relaciones</a:t>
            </a:r>
          </a:p>
        </p:txBody>
      </p:sp>
      <p:pic>
        <p:nvPicPr>
          <p:cNvPr id="10" name="Imagen 9">
            <a:extLst>
              <a:ext uri="{FF2B5EF4-FFF2-40B4-BE49-F238E27FC236}">
                <a16:creationId xmlns:a16="http://schemas.microsoft.com/office/drawing/2014/main" id="{9C94B5E2-2557-4C95-8820-B6911CFCDCA8}"/>
              </a:ext>
            </a:extLst>
          </p:cNvPr>
          <p:cNvPicPr>
            <a:picLocks noChangeAspect="1"/>
          </p:cNvPicPr>
          <p:nvPr/>
        </p:nvPicPr>
        <p:blipFill>
          <a:blip r:embed="rId3"/>
          <a:stretch>
            <a:fillRect/>
          </a:stretch>
        </p:blipFill>
        <p:spPr>
          <a:xfrm>
            <a:off x="1371600" y="3467100"/>
            <a:ext cx="9716856" cy="54300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logica</a:t>
              </a:r>
            </a:p>
          </p:txBody>
        </p:sp>
      </p:grpSp>
      <p:sp>
        <p:nvSpPr>
          <p:cNvPr id="7" name="TextBox 7"/>
          <p:cNvSpPr txBox="1"/>
          <p:nvPr/>
        </p:nvSpPr>
        <p:spPr>
          <a:xfrm>
            <a:off x="1140514" y="3235172"/>
            <a:ext cx="16118786" cy="2962250"/>
          </a:xfrm>
          <a:prstGeom prst="rect">
            <a:avLst/>
          </a:prstGeom>
        </p:spPr>
        <p:txBody>
          <a:bodyPr lIns="0" tIns="0" rIns="0" bIns="0" rtlCol="0" anchor="t">
            <a:spAutoFit/>
          </a:bodyPr>
          <a:lstStyle/>
          <a:p>
            <a:pPr algn="just">
              <a:lnSpc>
                <a:spcPts val="3358"/>
              </a:lnSpc>
              <a:spcBef>
                <a:spcPct val="0"/>
              </a:spcBef>
            </a:pPr>
            <a:r>
              <a:rPr lang="en-US" sz="2799">
                <a:solidFill>
                  <a:srgbClr val="000000"/>
                </a:solidFill>
                <a:latin typeface="Poppins"/>
                <a:ea typeface="Poppins"/>
                <a:cs typeface="Poppins"/>
                <a:sym typeface="Poppins"/>
              </a:rPr>
              <a:t>La vista lógica representa el apartado del sistema y cómo funcionan sus apartados principales. Nos centramos en exponer el apartado interno de la aplicación Grow Up Your Plant. </a:t>
            </a:r>
          </a:p>
          <a:p>
            <a:pPr algn="just">
              <a:lnSpc>
                <a:spcPts val="3358"/>
              </a:lnSpc>
              <a:spcBef>
                <a:spcPct val="0"/>
              </a:spcBef>
            </a:pPr>
            <a:endParaRPr lang="en-US" sz="2799">
              <a:solidFill>
                <a:srgbClr val="000000"/>
              </a:solidFill>
              <a:latin typeface="Poppins"/>
              <a:ea typeface="Poppins"/>
              <a:cs typeface="Poppins"/>
              <a:sym typeface="Poppins"/>
            </a:endParaRPr>
          </a:p>
          <a:p>
            <a:pPr algn="just">
              <a:lnSpc>
                <a:spcPts val="3358"/>
              </a:lnSpc>
              <a:spcBef>
                <a:spcPct val="0"/>
              </a:spcBef>
            </a:pPr>
            <a:r>
              <a:rPr lang="en-US" sz="2799">
                <a:solidFill>
                  <a:srgbClr val="000000"/>
                </a:solidFill>
                <a:latin typeface="Poppins"/>
                <a:ea typeface="Poppins"/>
                <a:cs typeface="Poppins"/>
                <a:sym typeface="Poppins"/>
              </a:rPr>
              <a:t>El sistema está compuesto por módulos moviles y backend que colaboran en la captura de imagen de la planta, para luego ser llevadas a análisis y procesamiento profundo definiendo el estado de la planta y ser visualizado en el apartado móvil.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logica</a:t>
              </a:r>
            </a:p>
          </p:txBody>
        </p:sp>
      </p:grpSp>
      <p:sp>
        <p:nvSpPr>
          <p:cNvPr id="7" name="Freeform 7"/>
          <p:cNvSpPr/>
          <p:nvPr/>
        </p:nvSpPr>
        <p:spPr>
          <a:xfrm>
            <a:off x="2701126" y="2625508"/>
            <a:ext cx="12885747" cy="6297909"/>
          </a:xfrm>
          <a:custGeom>
            <a:avLst/>
            <a:gdLst/>
            <a:ahLst/>
            <a:cxnLst/>
            <a:rect l="l" t="t" r="r" b="b"/>
            <a:pathLst>
              <a:path w="12885747" h="6297909">
                <a:moveTo>
                  <a:pt x="0" y="0"/>
                </a:moveTo>
                <a:lnTo>
                  <a:pt x="12885748" y="0"/>
                </a:lnTo>
                <a:lnTo>
                  <a:pt x="12885748" y="6297909"/>
                </a:lnTo>
                <a:lnTo>
                  <a:pt x="0" y="6297909"/>
                </a:lnTo>
                <a:lnTo>
                  <a:pt x="0" y="0"/>
                </a:lnTo>
                <a:close/>
              </a:path>
            </a:pathLst>
          </a:custGeom>
          <a:blipFill>
            <a:blip r:embed="rId3"/>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logica</a:t>
              </a:r>
            </a:p>
          </p:txBody>
        </p:sp>
      </p:grpSp>
      <p:sp>
        <p:nvSpPr>
          <p:cNvPr id="7" name="TextBox 7"/>
          <p:cNvSpPr txBox="1"/>
          <p:nvPr/>
        </p:nvSpPr>
        <p:spPr>
          <a:xfrm>
            <a:off x="1273407" y="2101616"/>
            <a:ext cx="11418438" cy="1000125"/>
          </a:xfrm>
          <a:prstGeom prst="rect">
            <a:avLst/>
          </a:prstGeom>
        </p:spPr>
        <p:txBody>
          <a:bodyPr lIns="0" tIns="0" rIns="0" bIns="0" rtlCol="0" anchor="t">
            <a:spAutoFit/>
          </a:bodyPr>
          <a:lstStyle/>
          <a:p>
            <a:pPr algn="l">
              <a:lnSpc>
                <a:spcPts val="3840"/>
              </a:lnSpc>
            </a:pPr>
            <a:r>
              <a:rPr lang="en-US" sz="3200" b="1">
                <a:solidFill>
                  <a:srgbClr val="000000"/>
                </a:solidFill>
                <a:latin typeface="Poppins Bold"/>
                <a:ea typeface="Poppins Bold"/>
                <a:cs typeface="Poppins Bold"/>
                <a:sym typeface="Poppins Bold"/>
              </a:rPr>
              <a:t>Catálogo de Elementos y relaciones</a:t>
            </a:r>
          </a:p>
          <a:p>
            <a:pPr algn="l">
              <a:lnSpc>
                <a:spcPts val="3840"/>
              </a:lnSpc>
              <a:spcBef>
                <a:spcPct val="0"/>
              </a:spcBef>
            </a:pPr>
            <a:endParaRPr lang="en-US" sz="3200" b="1">
              <a:solidFill>
                <a:srgbClr val="000000"/>
              </a:solidFill>
              <a:latin typeface="Poppins Bold"/>
              <a:ea typeface="Poppins Bold"/>
              <a:cs typeface="Poppins Bold"/>
              <a:sym typeface="Poppins Bold"/>
            </a:endParaRPr>
          </a:p>
        </p:txBody>
      </p:sp>
      <p:pic>
        <p:nvPicPr>
          <p:cNvPr id="10" name="Imagen 9">
            <a:extLst>
              <a:ext uri="{FF2B5EF4-FFF2-40B4-BE49-F238E27FC236}">
                <a16:creationId xmlns:a16="http://schemas.microsoft.com/office/drawing/2014/main" id="{AC72B7DA-5524-40CE-9881-8F18B618EA0B}"/>
              </a:ext>
            </a:extLst>
          </p:cNvPr>
          <p:cNvPicPr>
            <a:picLocks noChangeAspect="1"/>
          </p:cNvPicPr>
          <p:nvPr/>
        </p:nvPicPr>
        <p:blipFill>
          <a:blip r:embed="rId3"/>
          <a:stretch>
            <a:fillRect/>
          </a:stretch>
        </p:blipFill>
        <p:spPr>
          <a:xfrm>
            <a:off x="1242145" y="3101741"/>
            <a:ext cx="12716905" cy="5866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id="7" name="Freeform 7"/>
          <p:cNvSpPr/>
          <p:nvPr/>
        </p:nvSpPr>
        <p:spPr>
          <a:xfrm>
            <a:off x="13515117" y="-4844728"/>
            <a:ext cx="9927390" cy="10855894"/>
          </a:xfrm>
          <a:custGeom>
            <a:avLst/>
            <a:gdLst/>
            <a:ahLst/>
            <a:cxnLst/>
            <a:rect l="l" t="t" r="r" b="b"/>
            <a:pathLst>
              <a:path w="9927390" h="10855894">
                <a:moveTo>
                  <a:pt x="0" y="0"/>
                </a:moveTo>
                <a:lnTo>
                  <a:pt x="9927390" y="0"/>
                </a:lnTo>
                <a:lnTo>
                  <a:pt x="9927390" y="10855894"/>
                </a:lnTo>
                <a:lnTo>
                  <a:pt x="0" y="10855894"/>
                </a:lnTo>
                <a:lnTo>
                  <a:pt x="0" y="0"/>
                </a:lnTo>
                <a:close/>
              </a:path>
            </a:pathLst>
          </a:custGeom>
          <a:blipFill>
            <a:blip r:embed="rId3">
              <a:extLst>
                <a:ext uri="{96DAC541-7B7A-43D3-8B79-37D633B846F1}">
                  <asvg:svgBlip xmlns:asvg="http://schemas.microsoft.com/office/drawing/2016/SVG/main" r:embed="rId4"/>
                </a:ext>
              </a:extLst>
            </a:blip>
            <a:stretch>
              <a:fillRect l="-24" r="-24"/>
            </a:stretch>
          </a:blipFill>
        </p:spPr>
      </p:sp>
      <p:sp>
        <p:nvSpPr>
          <p:cNvPr id="8" name="TextBox 8"/>
          <p:cNvSpPr txBox="1"/>
          <p:nvPr/>
        </p:nvSpPr>
        <p:spPr>
          <a:xfrm>
            <a:off x="1277752" y="2519073"/>
            <a:ext cx="15873855" cy="1466850"/>
          </a:xfrm>
          <a:prstGeom prst="rect">
            <a:avLst/>
          </a:prstGeom>
        </p:spPr>
        <p:txBody>
          <a:bodyPr lIns="0" tIns="0" rIns="0" bIns="0" rtlCol="0" anchor="t">
            <a:spAutoFit/>
          </a:bodyPr>
          <a:lstStyle/>
          <a:p>
            <a:pPr algn="just">
              <a:lnSpc>
                <a:spcPts val="2879"/>
              </a:lnSpc>
              <a:spcBef>
                <a:spcPct val="0"/>
              </a:spcBef>
            </a:pPr>
            <a:r>
              <a:rPr lang="en-US" sz="2400">
                <a:solidFill>
                  <a:srgbClr val="000000"/>
                </a:solidFill>
                <a:latin typeface="Poppins"/>
                <a:ea typeface="Poppins"/>
                <a:cs typeface="Poppins"/>
                <a:sym typeface="Poppins"/>
              </a:rPr>
              <a:t>Un diagrama de componentes UML muestra cómo se relacionan los componentes entre sí dentro de un sistema más grande. Un componente del sistema es un módulo que forma parte de un sistema de hardware y software más grande. Tiene sus propias entradas y salidas e interfaces específicas con otros componentes del sistema.</a:t>
            </a:r>
          </a:p>
        </p:txBody>
      </p:sp>
      <p:sp>
        <p:nvSpPr>
          <p:cNvPr id="9" name="TextBox 9"/>
          <p:cNvSpPr txBox="1"/>
          <p:nvPr/>
        </p:nvSpPr>
        <p:spPr>
          <a:xfrm>
            <a:off x="1277752" y="4374804"/>
            <a:ext cx="16118786" cy="4724400"/>
          </a:xfrm>
          <a:prstGeom prst="rect">
            <a:avLst/>
          </a:prstGeom>
        </p:spPr>
        <p:txBody>
          <a:bodyPr lIns="0" tIns="0" rIns="0" bIns="0" rtlCol="0" anchor="t">
            <a:spAutoFit/>
          </a:bodyPr>
          <a:lstStyle/>
          <a:p>
            <a:pPr algn="just">
              <a:lnSpc>
                <a:spcPts val="2879"/>
              </a:lnSpc>
            </a:pPr>
            <a:r>
              <a:rPr lang="en-US" sz="2400">
                <a:solidFill>
                  <a:srgbClr val="000000"/>
                </a:solidFill>
                <a:latin typeface="Poppins"/>
                <a:ea typeface="Poppins"/>
                <a:cs typeface="Poppins"/>
                <a:sym typeface="Poppins"/>
              </a:rPr>
              <a:t>El diagrama muestra seis subsistemas que trabajan juntos para el funcionamiento del aplicativo.</a:t>
            </a:r>
          </a:p>
          <a:p>
            <a:pPr algn="just">
              <a:lnSpc>
                <a:spcPts val="2879"/>
              </a:lnSpc>
            </a:pPr>
            <a:r>
              <a:rPr lang="en-US" sz="2400">
                <a:solidFill>
                  <a:srgbClr val="000000"/>
                </a:solidFill>
                <a:latin typeface="Poppins"/>
                <a:ea typeface="Poppins"/>
                <a:cs typeface="Poppins"/>
                <a:sym typeface="Poppins"/>
              </a:rPr>
              <a:t>Todo inicia en el subsistema Flutter, donde se solicita el estado de la planta usando los módulos de Geolocalización, Captura de Cámara y Visualización de Datos. Esta información se envía al Backend mediante una solicitud REST.</a:t>
            </a:r>
          </a:p>
          <a:p>
            <a:pPr algn="just">
              <a:lnSpc>
                <a:spcPts val="2879"/>
              </a:lnSpc>
            </a:pPr>
            <a:endParaRPr lang="en-US" sz="2400">
              <a:solidFill>
                <a:srgbClr val="000000"/>
              </a:solidFill>
              <a:latin typeface="Poppins"/>
              <a:ea typeface="Poppins"/>
              <a:cs typeface="Poppins"/>
              <a:sym typeface="Poppins"/>
            </a:endParaRPr>
          </a:p>
          <a:p>
            <a:pPr algn="just">
              <a:lnSpc>
                <a:spcPts val="2879"/>
              </a:lnSpc>
            </a:pPr>
            <a:r>
              <a:rPr lang="en-US" sz="2400">
                <a:solidFill>
                  <a:srgbClr val="000000"/>
                </a:solidFill>
                <a:latin typeface="Poppins"/>
                <a:ea typeface="Poppins"/>
                <a:cs typeface="Poppins"/>
                <a:sym typeface="Poppins"/>
              </a:rPr>
              <a:t>En el Backend, el Procesador de Imagen analiza la imagen y la envía al subsistema Cloud Vision para identificar condiciones de la planta. Luego, estos datos se procesan en el subsistema de Deep Learning para predecir el estado de la planta.</a:t>
            </a:r>
          </a:p>
          <a:p>
            <a:pPr algn="just">
              <a:lnSpc>
                <a:spcPts val="2879"/>
              </a:lnSpc>
            </a:pPr>
            <a:endParaRPr lang="en-US" sz="2400">
              <a:solidFill>
                <a:srgbClr val="000000"/>
              </a:solidFill>
              <a:latin typeface="Poppins"/>
              <a:ea typeface="Poppins"/>
              <a:cs typeface="Poppins"/>
              <a:sym typeface="Poppins"/>
            </a:endParaRPr>
          </a:p>
          <a:p>
            <a:pPr algn="just">
              <a:lnSpc>
                <a:spcPts val="2879"/>
              </a:lnSpc>
              <a:spcBef>
                <a:spcPct val="0"/>
              </a:spcBef>
            </a:pPr>
            <a:r>
              <a:rPr lang="en-US" sz="2400">
                <a:solidFill>
                  <a:srgbClr val="000000"/>
                </a:solidFill>
                <a:latin typeface="Poppins"/>
                <a:ea typeface="Poppins"/>
                <a:cs typeface="Poppins"/>
                <a:sym typeface="Poppins"/>
              </a:rPr>
              <a:t>Con los resultados, el Backend genera un Reporte de Análisis, que se complementa con datos del clima obtenidos del subsistema Weather. Finalmente, la información se guarda en la base de datos y se muestra nuevamente en Flutter para el usuario.</a:t>
            </a:r>
          </a:p>
          <a:p>
            <a:pPr algn="just">
              <a:lnSpc>
                <a:spcPts val="2879"/>
              </a:lnSpc>
              <a:spcBef>
                <a:spcPct val="0"/>
              </a:spcBef>
            </a:pPr>
            <a:endParaRPr lang="en-US" sz="2400">
              <a:solidFill>
                <a:srgbClr val="000000"/>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id="7" name="Freeform 7"/>
          <p:cNvSpPr/>
          <p:nvPr/>
        </p:nvSpPr>
        <p:spPr>
          <a:xfrm>
            <a:off x="1584184" y="2283516"/>
            <a:ext cx="15119631" cy="7087327"/>
          </a:xfrm>
          <a:custGeom>
            <a:avLst/>
            <a:gdLst/>
            <a:ahLst/>
            <a:cxnLst/>
            <a:rect l="l" t="t" r="r" b="b"/>
            <a:pathLst>
              <a:path w="15119631" h="7087327">
                <a:moveTo>
                  <a:pt x="0" y="0"/>
                </a:moveTo>
                <a:lnTo>
                  <a:pt x="15119632" y="0"/>
                </a:lnTo>
                <a:lnTo>
                  <a:pt x="15119632" y="7087327"/>
                </a:lnTo>
                <a:lnTo>
                  <a:pt x="0" y="7087327"/>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id="7" name="TextBox 7"/>
          <p:cNvSpPr txBox="1"/>
          <p:nvPr/>
        </p:nvSpPr>
        <p:spPr>
          <a:xfrm>
            <a:off x="802333" y="224005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a:ea typeface="Poppins Bold"/>
                <a:cs typeface="Poppins Bold"/>
                <a:sym typeface="Poppins Bold"/>
              </a:rPr>
              <a:t>Catálogo de Elementos y relaciones</a:t>
            </a:r>
          </a:p>
        </p:txBody>
      </p:sp>
      <p:pic>
        <p:nvPicPr>
          <p:cNvPr id="10" name="Imagen 9">
            <a:extLst>
              <a:ext uri="{FF2B5EF4-FFF2-40B4-BE49-F238E27FC236}">
                <a16:creationId xmlns:a16="http://schemas.microsoft.com/office/drawing/2014/main" id="{28574945-65D5-4CE0-9137-D3E53A5091A8}"/>
              </a:ext>
            </a:extLst>
          </p:cNvPr>
          <p:cNvPicPr>
            <a:picLocks noChangeAspect="1"/>
          </p:cNvPicPr>
          <p:nvPr/>
        </p:nvPicPr>
        <p:blipFill>
          <a:blip r:embed="rId3"/>
          <a:stretch>
            <a:fillRect/>
          </a:stretch>
        </p:blipFill>
        <p:spPr>
          <a:xfrm>
            <a:off x="1718226" y="3466866"/>
            <a:ext cx="14851548" cy="33532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id="7" name="TextBox 7"/>
          <p:cNvSpPr txBox="1"/>
          <p:nvPr/>
        </p:nvSpPr>
        <p:spPr>
          <a:xfrm>
            <a:off x="802333" y="224005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a:ea typeface="Poppins Bold"/>
                <a:cs typeface="Poppins Bold"/>
                <a:sym typeface="Poppins Bold"/>
              </a:rPr>
              <a:t>Catálogo de Elementos y relaciones</a:t>
            </a:r>
          </a:p>
        </p:txBody>
      </p:sp>
      <p:pic>
        <p:nvPicPr>
          <p:cNvPr id="10" name="Imagen 9">
            <a:extLst>
              <a:ext uri="{FF2B5EF4-FFF2-40B4-BE49-F238E27FC236}">
                <a16:creationId xmlns:a16="http://schemas.microsoft.com/office/drawing/2014/main" id="{BF1B8A25-5927-4E73-AC01-91B408549704}"/>
              </a:ext>
            </a:extLst>
          </p:cNvPr>
          <p:cNvPicPr>
            <a:picLocks noChangeAspect="1"/>
          </p:cNvPicPr>
          <p:nvPr/>
        </p:nvPicPr>
        <p:blipFill>
          <a:blip r:embed="rId3"/>
          <a:stretch>
            <a:fillRect/>
          </a:stretch>
        </p:blipFill>
        <p:spPr>
          <a:xfrm>
            <a:off x="1371600" y="3314700"/>
            <a:ext cx="13355914" cy="4839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1321</Words>
  <Application>Microsoft Office PowerPoint</Application>
  <PresentationFormat>Personalizado</PresentationFormat>
  <Paragraphs>251</Paragraphs>
  <Slides>24</Slides>
  <Notes>24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Poppins</vt:lpstr>
      <vt:lpstr>Arial</vt:lpstr>
      <vt:lpstr>Calibri</vt:lpstr>
      <vt:lpstr>Poppins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GUYP.views.pptx</dc:title>
  <cp:lastModifiedBy>Laura Castaño</cp:lastModifiedBy>
  <cp:revision>2</cp:revision>
  <dcterms:created xsi:type="dcterms:W3CDTF">2006-08-16T00:00:00Z</dcterms:created>
  <dcterms:modified xsi:type="dcterms:W3CDTF">2025-04-30T21:11:48Z</dcterms:modified>
  <dc:identifier>DAGldTG8wj4</dc:identifier>
</cp:coreProperties>
</file>