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Ahkio" panose="020B0604020202020204" charset="0"/>
      <p:regular r:id="rId20"/>
    </p:embeddedFont>
    <p:embeddedFont>
      <p:font typeface="Ahkio Bold" panose="020B0604020202020204" charset="0"/>
      <p:regular r:id="rId21"/>
    </p:embeddedFont>
    <p:embeddedFont>
      <p:font typeface="Ahkio Heavy" panose="020B0604020202020204" charset="0"/>
      <p:regular r:id="rId22"/>
    </p:embeddedFont>
    <p:embeddedFont>
      <p:font typeface="Ahkio Light" panose="020B0604020202020204" charset="0"/>
      <p:regular r:id="rId23"/>
    </p:embeddedFont>
    <p:embeddedFont>
      <p:font typeface="Ahkio Thin"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9" d="100"/>
          <a:sy n="49" d="100"/>
        </p:scale>
        <p:origin x="1042" y="12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sv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sv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5.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sv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sv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sv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sv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sv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20.sv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sv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sv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sv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sv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sv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042639"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3" name="Freeform 3"/>
          <p:cNvSpPr/>
          <p:nvPr/>
        </p:nvSpPr>
        <p:spPr>
          <a:xfrm>
            <a:off x="8330280" y="0"/>
            <a:ext cx="5245361" cy="5245361"/>
          </a:xfrm>
          <a:custGeom>
            <a:avLst/>
            <a:gdLst/>
            <a:ahLst/>
            <a:cxnLst/>
            <a:rect l="l" t="t" r="r" b="b"/>
            <a:pathLst>
              <a:path w="5245361" h="5245361">
                <a:moveTo>
                  <a:pt x="0" y="0"/>
                </a:moveTo>
                <a:lnTo>
                  <a:pt x="5245362" y="0"/>
                </a:lnTo>
                <a:lnTo>
                  <a:pt x="5245362"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4" name="Freeform 4"/>
          <p:cNvSpPr/>
          <p:nvPr/>
        </p:nvSpPr>
        <p:spPr>
          <a:xfrm>
            <a:off x="3622460"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5" name="Freeform 5"/>
          <p:cNvSpPr/>
          <p:nvPr/>
        </p:nvSpPr>
        <p:spPr>
          <a:xfrm>
            <a:off x="-1085198"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6" name="Freeform 6"/>
          <p:cNvSpPr/>
          <p:nvPr/>
        </p:nvSpPr>
        <p:spPr>
          <a:xfrm>
            <a:off x="13042639"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7" name="Freeform 7"/>
          <p:cNvSpPr/>
          <p:nvPr/>
        </p:nvSpPr>
        <p:spPr>
          <a:xfrm>
            <a:off x="8330280" y="5245361"/>
            <a:ext cx="5245361" cy="5245361"/>
          </a:xfrm>
          <a:custGeom>
            <a:avLst/>
            <a:gdLst/>
            <a:ahLst/>
            <a:cxnLst/>
            <a:rect l="l" t="t" r="r" b="b"/>
            <a:pathLst>
              <a:path w="5245361" h="5245361">
                <a:moveTo>
                  <a:pt x="0" y="0"/>
                </a:moveTo>
                <a:lnTo>
                  <a:pt x="5245362" y="0"/>
                </a:lnTo>
                <a:lnTo>
                  <a:pt x="5245362"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8" name="Freeform 8"/>
          <p:cNvSpPr/>
          <p:nvPr/>
        </p:nvSpPr>
        <p:spPr>
          <a:xfrm>
            <a:off x="3622460"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9" name="Freeform 9"/>
          <p:cNvSpPr/>
          <p:nvPr/>
        </p:nvSpPr>
        <p:spPr>
          <a:xfrm>
            <a:off x="-1085198"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10" name="Freeform 10"/>
          <p:cNvSpPr/>
          <p:nvPr/>
        </p:nvSpPr>
        <p:spPr>
          <a:xfrm>
            <a:off x="-936748" y="8281773"/>
            <a:ext cx="3930896" cy="2637274"/>
          </a:xfrm>
          <a:custGeom>
            <a:avLst/>
            <a:gdLst/>
            <a:ahLst/>
            <a:cxnLst/>
            <a:rect l="l" t="t" r="r" b="b"/>
            <a:pathLst>
              <a:path w="3930896" h="2637274">
                <a:moveTo>
                  <a:pt x="0" y="0"/>
                </a:moveTo>
                <a:lnTo>
                  <a:pt x="3930896" y="0"/>
                </a:lnTo>
                <a:lnTo>
                  <a:pt x="3930896" y="2637274"/>
                </a:lnTo>
                <a:lnTo>
                  <a:pt x="0" y="2637274"/>
                </a:lnTo>
                <a:lnTo>
                  <a:pt x="0" y="0"/>
                </a:lnTo>
                <a:close/>
              </a:path>
            </a:pathLst>
          </a:custGeom>
          <a:blipFill>
            <a:blip r:embed="rId3">
              <a:alphaModFix amt="75000"/>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1" name="Freeform 11"/>
          <p:cNvSpPr/>
          <p:nvPr/>
        </p:nvSpPr>
        <p:spPr>
          <a:xfrm rot="3392913">
            <a:off x="2817882" y="4354372"/>
            <a:ext cx="3220534" cy="2945325"/>
          </a:xfrm>
          <a:custGeom>
            <a:avLst/>
            <a:gdLst/>
            <a:ahLst/>
            <a:cxnLst/>
            <a:rect l="l" t="t" r="r" b="b"/>
            <a:pathLst>
              <a:path w="3220534" h="2945325">
                <a:moveTo>
                  <a:pt x="0" y="0"/>
                </a:moveTo>
                <a:lnTo>
                  <a:pt x="3220534" y="0"/>
                </a:lnTo>
                <a:lnTo>
                  <a:pt x="3220534" y="2945325"/>
                </a:lnTo>
                <a:lnTo>
                  <a:pt x="0" y="29453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O"/>
          </a:p>
        </p:txBody>
      </p:sp>
      <p:sp>
        <p:nvSpPr>
          <p:cNvPr id="12" name="Freeform 12"/>
          <p:cNvSpPr/>
          <p:nvPr/>
        </p:nvSpPr>
        <p:spPr>
          <a:xfrm>
            <a:off x="6237894" y="-10266432"/>
            <a:ext cx="17754990" cy="23250582"/>
          </a:xfrm>
          <a:custGeom>
            <a:avLst/>
            <a:gdLst/>
            <a:ahLst/>
            <a:cxnLst/>
            <a:rect l="l" t="t" r="r" b="b"/>
            <a:pathLst>
              <a:path w="17754990" h="23250582">
                <a:moveTo>
                  <a:pt x="0" y="0"/>
                </a:moveTo>
                <a:lnTo>
                  <a:pt x="17754990" y="0"/>
                </a:lnTo>
                <a:lnTo>
                  <a:pt x="17754990" y="23250582"/>
                </a:lnTo>
                <a:lnTo>
                  <a:pt x="0" y="23250582"/>
                </a:lnTo>
                <a:lnTo>
                  <a:pt x="0" y="0"/>
                </a:lnTo>
                <a:close/>
              </a:path>
            </a:pathLst>
          </a:custGeom>
          <a:blipFill>
            <a:blip r:embed="rId7">
              <a:alphaModFix amt="85000"/>
              <a:extLst>
                <a:ext uri="{96DAC541-7B7A-43D3-8B79-37D633B846F1}">
                  <asvg:svgBlip xmlns:asvg="http://schemas.microsoft.com/office/drawing/2016/SVG/main" r:embed="rId8"/>
                </a:ext>
              </a:extLst>
            </a:blip>
            <a:stretch>
              <a:fillRect/>
            </a:stretch>
          </a:blipFill>
        </p:spPr>
        <p:txBody>
          <a:bodyPr/>
          <a:lstStyle/>
          <a:p>
            <a:endParaRPr lang="es-CO"/>
          </a:p>
        </p:txBody>
      </p:sp>
      <p:sp>
        <p:nvSpPr>
          <p:cNvPr id="13" name="Freeform 13"/>
          <p:cNvSpPr/>
          <p:nvPr/>
        </p:nvSpPr>
        <p:spPr>
          <a:xfrm>
            <a:off x="10245242" y="1992457"/>
            <a:ext cx="9285308" cy="7771769"/>
          </a:xfrm>
          <a:custGeom>
            <a:avLst/>
            <a:gdLst/>
            <a:ahLst/>
            <a:cxnLst/>
            <a:rect l="l" t="t" r="r" b="b"/>
            <a:pathLst>
              <a:path w="9285308" h="7771769">
                <a:moveTo>
                  <a:pt x="0" y="0"/>
                </a:moveTo>
                <a:lnTo>
                  <a:pt x="9285308" y="0"/>
                </a:lnTo>
                <a:lnTo>
                  <a:pt x="9285308" y="7771769"/>
                </a:lnTo>
                <a:lnTo>
                  <a:pt x="0" y="7771769"/>
                </a:lnTo>
                <a:lnTo>
                  <a:pt x="0" y="0"/>
                </a:lnTo>
                <a:close/>
              </a:path>
            </a:pathLst>
          </a:custGeom>
          <a:blipFill>
            <a:blip r:embed="rId9"/>
            <a:stretch>
              <a:fillRect/>
            </a:stretch>
          </a:blipFill>
        </p:spPr>
        <p:txBody>
          <a:bodyPr/>
          <a:lstStyle/>
          <a:p>
            <a:endParaRPr lang="es-CO"/>
          </a:p>
        </p:txBody>
      </p:sp>
      <p:sp>
        <p:nvSpPr>
          <p:cNvPr id="14" name="Freeform 14"/>
          <p:cNvSpPr/>
          <p:nvPr/>
        </p:nvSpPr>
        <p:spPr>
          <a:xfrm rot="-8445830">
            <a:off x="-1170883" y="-472183"/>
            <a:ext cx="2914399" cy="4114800"/>
          </a:xfrm>
          <a:custGeom>
            <a:avLst/>
            <a:gdLst/>
            <a:ahLst/>
            <a:cxnLst/>
            <a:rect l="l" t="t" r="r" b="b"/>
            <a:pathLst>
              <a:path w="2914399" h="4114800">
                <a:moveTo>
                  <a:pt x="0" y="0"/>
                </a:moveTo>
                <a:lnTo>
                  <a:pt x="2914399" y="0"/>
                </a:lnTo>
                <a:lnTo>
                  <a:pt x="2914399" y="4114800"/>
                </a:lnTo>
                <a:lnTo>
                  <a:pt x="0" y="4114800"/>
                </a:lnTo>
                <a:lnTo>
                  <a:pt x="0" y="0"/>
                </a:lnTo>
                <a:close/>
              </a:path>
            </a:pathLst>
          </a:custGeom>
          <a:blipFill>
            <a:blip r:embed="rId10">
              <a:alphaModFix amt="60000"/>
              <a:extLst>
                <a:ext uri="{96DAC541-7B7A-43D3-8B79-37D633B846F1}">
                  <asvg:svgBlip xmlns:asvg="http://schemas.microsoft.com/office/drawing/2016/SVG/main" r:embed="rId11"/>
                </a:ext>
              </a:extLst>
            </a:blip>
            <a:stretch>
              <a:fillRect/>
            </a:stretch>
          </a:blipFill>
        </p:spPr>
        <p:txBody>
          <a:bodyPr/>
          <a:lstStyle/>
          <a:p>
            <a:endParaRPr lang="es-CO"/>
          </a:p>
        </p:txBody>
      </p:sp>
      <p:sp>
        <p:nvSpPr>
          <p:cNvPr id="15" name="Freeform 15"/>
          <p:cNvSpPr/>
          <p:nvPr/>
        </p:nvSpPr>
        <p:spPr>
          <a:xfrm rot="1767514">
            <a:off x="11713647" y="1495516"/>
            <a:ext cx="3500923" cy="2521029"/>
          </a:xfrm>
          <a:custGeom>
            <a:avLst/>
            <a:gdLst/>
            <a:ahLst/>
            <a:cxnLst/>
            <a:rect l="l" t="t" r="r" b="b"/>
            <a:pathLst>
              <a:path w="3500923" h="2521029">
                <a:moveTo>
                  <a:pt x="0" y="0"/>
                </a:moveTo>
                <a:lnTo>
                  <a:pt x="3500923" y="0"/>
                </a:lnTo>
                <a:lnTo>
                  <a:pt x="3500923" y="2521029"/>
                </a:lnTo>
                <a:lnTo>
                  <a:pt x="0" y="2521029"/>
                </a:lnTo>
                <a:lnTo>
                  <a:pt x="0" y="0"/>
                </a:lnTo>
                <a:close/>
              </a:path>
            </a:pathLst>
          </a:custGeom>
          <a:blipFill>
            <a:blip r:embed="rId12"/>
            <a:stretch>
              <a:fillRect l="-312213" t="-277735" r="-33718" b="-35105"/>
            </a:stretch>
          </a:blipFill>
        </p:spPr>
        <p:txBody>
          <a:bodyPr/>
          <a:lstStyle/>
          <a:p>
            <a:endParaRPr lang="es-CO"/>
          </a:p>
        </p:txBody>
      </p:sp>
      <p:sp>
        <p:nvSpPr>
          <p:cNvPr id="16" name="Freeform 16"/>
          <p:cNvSpPr/>
          <p:nvPr/>
        </p:nvSpPr>
        <p:spPr>
          <a:xfrm rot="-3897123">
            <a:off x="9950884" y="3196226"/>
            <a:ext cx="3500923" cy="2521029"/>
          </a:xfrm>
          <a:custGeom>
            <a:avLst/>
            <a:gdLst/>
            <a:ahLst/>
            <a:cxnLst/>
            <a:rect l="l" t="t" r="r" b="b"/>
            <a:pathLst>
              <a:path w="3500923" h="2521029">
                <a:moveTo>
                  <a:pt x="0" y="0"/>
                </a:moveTo>
                <a:lnTo>
                  <a:pt x="3500923" y="0"/>
                </a:lnTo>
                <a:lnTo>
                  <a:pt x="3500923" y="2521028"/>
                </a:lnTo>
                <a:lnTo>
                  <a:pt x="0" y="2521028"/>
                </a:lnTo>
                <a:lnTo>
                  <a:pt x="0" y="0"/>
                </a:lnTo>
                <a:close/>
              </a:path>
            </a:pathLst>
          </a:custGeom>
          <a:blipFill>
            <a:blip r:embed="rId12"/>
            <a:stretch>
              <a:fillRect l="-312213" t="-277735" r="-33718" b="-35105"/>
            </a:stretch>
          </a:blipFill>
        </p:spPr>
        <p:txBody>
          <a:bodyPr/>
          <a:lstStyle/>
          <a:p>
            <a:endParaRPr lang="es-CO"/>
          </a:p>
        </p:txBody>
      </p:sp>
      <p:sp>
        <p:nvSpPr>
          <p:cNvPr id="17" name="TextBox 17"/>
          <p:cNvSpPr txBox="1"/>
          <p:nvPr/>
        </p:nvSpPr>
        <p:spPr>
          <a:xfrm>
            <a:off x="153544" y="9659451"/>
            <a:ext cx="9789975" cy="573099"/>
          </a:xfrm>
          <a:prstGeom prst="rect">
            <a:avLst/>
          </a:prstGeom>
        </p:spPr>
        <p:txBody>
          <a:bodyPr lIns="0" tIns="0" rIns="0" bIns="0" rtlCol="0" anchor="t">
            <a:spAutoFit/>
          </a:bodyPr>
          <a:lstStyle/>
          <a:p>
            <a:pPr algn="l">
              <a:lnSpc>
                <a:spcPts val="4690"/>
              </a:lnSpc>
            </a:pPr>
            <a:r>
              <a:rPr lang="en-US" sz="3105" spc="145">
                <a:solidFill>
                  <a:srgbClr val="000000"/>
                </a:solidFill>
                <a:latin typeface="Ahkio"/>
                <a:ea typeface="Ahkio"/>
                <a:cs typeface="Ahkio"/>
                <a:sym typeface="Ahkio"/>
              </a:rPr>
              <a:t>David Alejandro Medina Ruiz       91769</a:t>
            </a:r>
          </a:p>
        </p:txBody>
      </p:sp>
      <p:sp>
        <p:nvSpPr>
          <p:cNvPr id="18" name="TextBox 18"/>
          <p:cNvSpPr txBox="1"/>
          <p:nvPr/>
        </p:nvSpPr>
        <p:spPr>
          <a:xfrm>
            <a:off x="1115705" y="2026919"/>
            <a:ext cx="6715958" cy="2071882"/>
          </a:xfrm>
          <a:prstGeom prst="rect">
            <a:avLst/>
          </a:prstGeom>
        </p:spPr>
        <p:txBody>
          <a:bodyPr lIns="0" tIns="0" rIns="0" bIns="0" rtlCol="0" anchor="t">
            <a:spAutoFit/>
          </a:bodyPr>
          <a:lstStyle/>
          <a:p>
            <a:pPr algn="ctr">
              <a:lnSpc>
                <a:spcPts val="16526"/>
              </a:lnSpc>
            </a:pPr>
            <a:r>
              <a:rPr lang="en-US" sz="11804" b="1">
                <a:solidFill>
                  <a:srgbClr val="000000"/>
                </a:solidFill>
                <a:latin typeface="Ahkio Heavy"/>
                <a:ea typeface="Ahkio Heavy"/>
                <a:cs typeface="Ahkio Heavy"/>
                <a:sym typeface="Ahkio Heavy"/>
              </a:rPr>
              <a:t>ColonScan</a:t>
            </a:r>
          </a:p>
        </p:txBody>
      </p:sp>
      <p:sp>
        <p:nvSpPr>
          <p:cNvPr id="19" name="Freeform 19"/>
          <p:cNvSpPr/>
          <p:nvPr/>
        </p:nvSpPr>
        <p:spPr>
          <a:xfrm rot="1699787">
            <a:off x="2909048" y="4354372"/>
            <a:ext cx="3220534" cy="2945325"/>
          </a:xfrm>
          <a:custGeom>
            <a:avLst/>
            <a:gdLst/>
            <a:ahLst/>
            <a:cxnLst/>
            <a:rect l="l" t="t" r="r" b="b"/>
            <a:pathLst>
              <a:path w="3220534" h="2945325">
                <a:moveTo>
                  <a:pt x="0" y="0"/>
                </a:moveTo>
                <a:lnTo>
                  <a:pt x="3220535" y="0"/>
                </a:lnTo>
                <a:lnTo>
                  <a:pt x="3220535" y="2945325"/>
                </a:lnTo>
                <a:lnTo>
                  <a:pt x="0" y="29453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O"/>
          </a:p>
        </p:txBody>
      </p:sp>
      <p:sp>
        <p:nvSpPr>
          <p:cNvPr id="20" name="TextBox 20"/>
          <p:cNvSpPr txBox="1"/>
          <p:nvPr/>
        </p:nvSpPr>
        <p:spPr>
          <a:xfrm>
            <a:off x="2008642" y="4676342"/>
            <a:ext cx="4930085" cy="957731"/>
          </a:xfrm>
          <a:prstGeom prst="rect">
            <a:avLst/>
          </a:prstGeom>
        </p:spPr>
        <p:txBody>
          <a:bodyPr lIns="0" tIns="0" rIns="0" bIns="0" rtlCol="0" anchor="t">
            <a:spAutoFit/>
          </a:bodyPr>
          <a:lstStyle/>
          <a:p>
            <a:pPr algn="ctr">
              <a:lnSpc>
                <a:spcPts val="7583"/>
              </a:lnSpc>
            </a:pPr>
            <a:r>
              <a:rPr lang="en-US" sz="5416">
                <a:solidFill>
                  <a:srgbClr val="000000"/>
                </a:solidFill>
                <a:latin typeface="Ahkio"/>
                <a:ea typeface="Ahkio"/>
                <a:cs typeface="Ahkio"/>
                <a:sym typeface="Ahkio"/>
              </a:rPr>
              <a:t>Modelo de Vista</a:t>
            </a:r>
          </a:p>
        </p:txBody>
      </p:sp>
      <p:sp>
        <p:nvSpPr>
          <p:cNvPr id="21" name="TextBox 21"/>
          <p:cNvSpPr txBox="1"/>
          <p:nvPr/>
        </p:nvSpPr>
        <p:spPr>
          <a:xfrm>
            <a:off x="2008642" y="5172090"/>
            <a:ext cx="4930085" cy="1663322"/>
          </a:xfrm>
          <a:prstGeom prst="rect">
            <a:avLst/>
          </a:prstGeom>
        </p:spPr>
        <p:txBody>
          <a:bodyPr lIns="0" tIns="0" rIns="0" bIns="0" rtlCol="0" anchor="t">
            <a:spAutoFit/>
          </a:bodyPr>
          <a:lstStyle/>
          <a:p>
            <a:pPr algn="ctr">
              <a:lnSpc>
                <a:spcPts val="13322"/>
              </a:lnSpc>
            </a:pPr>
            <a:r>
              <a:rPr lang="en-US" sz="9516">
                <a:solidFill>
                  <a:srgbClr val="000000"/>
                </a:solidFill>
                <a:latin typeface="Ahkio"/>
                <a:ea typeface="Ahkio"/>
                <a:cs typeface="Ahkio"/>
                <a:sym typeface="Ahkio"/>
              </a:rPr>
              <a:t>4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042639"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3" name="Freeform 3"/>
          <p:cNvSpPr/>
          <p:nvPr/>
        </p:nvSpPr>
        <p:spPr>
          <a:xfrm>
            <a:off x="8330280" y="0"/>
            <a:ext cx="5245361" cy="5245361"/>
          </a:xfrm>
          <a:custGeom>
            <a:avLst/>
            <a:gdLst/>
            <a:ahLst/>
            <a:cxnLst/>
            <a:rect l="l" t="t" r="r" b="b"/>
            <a:pathLst>
              <a:path w="5245361" h="5245361">
                <a:moveTo>
                  <a:pt x="0" y="0"/>
                </a:moveTo>
                <a:lnTo>
                  <a:pt x="5245362" y="0"/>
                </a:lnTo>
                <a:lnTo>
                  <a:pt x="5245362"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4" name="Freeform 4"/>
          <p:cNvSpPr/>
          <p:nvPr/>
        </p:nvSpPr>
        <p:spPr>
          <a:xfrm>
            <a:off x="3622460"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5" name="Freeform 5"/>
          <p:cNvSpPr/>
          <p:nvPr/>
        </p:nvSpPr>
        <p:spPr>
          <a:xfrm>
            <a:off x="-1085198"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6" name="Freeform 6"/>
          <p:cNvSpPr/>
          <p:nvPr/>
        </p:nvSpPr>
        <p:spPr>
          <a:xfrm>
            <a:off x="13042639"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7" name="Freeform 7"/>
          <p:cNvSpPr/>
          <p:nvPr/>
        </p:nvSpPr>
        <p:spPr>
          <a:xfrm>
            <a:off x="8330280" y="5245361"/>
            <a:ext cx="5245361" cy="5245361"/>
          </a:xfrm>
          <a:custGeom>
            <a:avLst/>
            <a:gdLst/>
            <a:ahLst/>
            <a:cxnLst/>
            <a:rect l="l" t="t" r="r" b="b"/>
            <a:pathLst>
              <a:path w="5245361" h="5245361">
                <a:moveTo>
                  <a:pt x="0" y="0"/>
                </a:moveTo>
                <a:lnTo>
                  <a:pt x="5245362" y="0"/>
                </a:lnTo>
                <a:lnTo>
                  <a:pt x="5245362"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8" name="Freeform 8"/>
          <p:cNvSpPr/>
          <p:nvPr/>
        </p:nvSpPr>
        <p:spPr>
          <a:xfrm>
            <a:off x="3622460"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9" name="Freeform 9"/>
          <p:cNvSpPr/>
          <p:nvPr/>
        </p:nvSpPr>
        <p:spPr>
          <a:xfrm>
            <a:off x="-1085198"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10" name="Freeform 10"/>
          <p:cNvSpPr/>
          <p:nvPr/>
        </p:nvSpPr>
        <p:spPr>
          <a:xfrm>
            <a:off x="-1739598" y="-309148"/>
            <a:ext cx="4481465" cy="4114800"/>
          </a:xfrm>
          <a:custGeom>
            <a:avLst/>
            <a:gdLst/>
            <a:ahLst/>
            <a:cxnLst/>
            <a:rect l="l" t="t" r="r" b="b"/>
            <a:pathLst>
              <a:path w="4481465" h="4114800">
                <a:moveTo>
                  <a:pt x="0" y="0"/>
                </a:moveTo>
                <a:lnTo>
                  <a:pt x="4481465" y="0"/>
                </a:lnTo>
                <a:lnTo>
                  <a:pt x="448146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1" name="Freeform 11"/>
          <p:cNvSpPr/>
          <p:nvPr/>
        </p:nvSpPr>
        <p:spPr>
          <a:xfrm>
            <a:off x="16207918" y="8188407"/>
            <a:ext cx="3930896" cy="2637274"/>
          </a:xfrm>
          <a:custGeom>
            <a:avLst/>
            <a:gdLst/>
            <a:ahLst/>
            <a:cxnLst/>
            <a:rect l="l" t="t" r="r" b="b"/>
            <a:pathLst>
              <a:path w="3930896" h="2637274">
                <a:moveTo>
                  <a:pt x="0" y="0"/>
                </a:moveTo>
                <a:lnTo>
                  <a:pt x="3930896" y="0"/>
                </a:lnTo>
                <a:lnTo>
                  <a:pt x="3930896" y="2637274"/>
                </a:lnTo>
                <a:lnTo>
                  <a:pt x="0" y="26372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O"/>
          </a:p>
        </p:txBody>
      </p:sp>
      <p:sp>
        <p:nvSpPr>
          <p:cNvPr id="12" name="TextBox 12"/>
          <p:cNvSpPr txBox="1"/>
          <p:nvPr/>
        </p:nvSpPr>
        <p:spPr>
          <a:xfrm>
            <a:off x="2237766" y="2406295"/>
            <a:ext cx="13812469" cy="6676060"/>
          </a:xfrm>
          <a:prstGeom prst="rect">
            <a:avLst/>
          </a:prstGeom>
        </p:spPr>
        <p:txBody>
          <a:bodyPr lIns="0" tIns="0" rIns="0" bIns="0" rtlCol="0" anchor="t">
            <a:spAutoFit/>
          </a:bodyPr>
          <a:lstStyle/>
          <a:p>
            <a:pPr algn="l">
              <a:lnSpc>
                <a:spcPts val="4086"/>
              </a:lnSpc>
            </a:pPr>
            <a:r>
              <a:rPr lang="en-US" sz="2705" spc="127">
                <a:solidFill>
                  <a:srgbClr val="000000"/>
                </a:solidFill>
                <a:latin typeface="Ahkio Thin"/>
                <a:ea typeface="Ahkio Thin"/>
                <a:cs typeface="Ahkio Thin"/>
                <a:sym typeface="Ahkio Thin"/>
              </a:rPr>
              <a:t>El</a:t>
            </a:r>
            <a:r>
              <a:rPr lang="en-US" sz="2705" b="1" spc="127">
                <a:solidFill>
                  <a:srgbClr val="000000"/>
                </a:solidFill>
                <a:latin typeface="Ahkio Bold"/>
                <a:ea typeface="Ahkio Bold"/>
                <a:cs typeface="Ahkio Bold"/>
                <a:sym typeface="Ahkio Bold"/>
              </a:rPr>
              <a:t> diagrama 2</a:t>
            </a:r>
            <a:r>
              <a:rPr lang="en-US" sz="2705" spc="127">
                <a:solidFill>
                  <a:srgbClr val="000000"/>
                </a:solidFill>
                <a:latin typeface="Ahkio Thin"/>
                <a:ea typeface="Ahkio Thin"/>
                <a:cs typeface="Ahkio Thin"/>
                <a:sym typeface="Ahkio Thin"/>
              </a:rPr>
              <a:t>, el flujo comienza cuando el médico solicita el análisis de una imagen desde la interfaz Frontend, generando una petición que es enviada a la API RESTful. Esta API recupera las imágenes CTC previamente almacenadas en la base de datos y las envía al módulo de preprocesamiento, donde son sometidas a operaciones de </a:t>
            </a:r>
            <a:r>
              <a:rPr lang="en-US" sz="2705" b="1" spc="127">
                <a:solidFill>
                  <a:srgbClr val="000000"/>
                </a:solidFill>
                <a:latin typeface="Ahkio Bold"/>
                <a:ea typeface="Ahkio Bold"/>
                <a:cs typeface="Ahkio Bold"/>
                <a:sym typeface="Ahkio Bold"/>
              </a:rPr>
              <a:t>normalización, segmentación y preparación</a:t>
            </a:r>
            <a:r>
              <a:rPr lang="en-US" sz="2705" spc="127">
                <a:solidFill>
                  <a:srgbClr val="000000"/>
                </a:solidFill>
                <a:latin typeface="Ahkio Thin"/>
                <a:ea typeface="Ahkio Thin"/>
                <a:cs typeface="Ahkio Thin"/>
                <a:sym typeface="Ahkio Thin"/>
              </a:rPr>
              <a:t> para optimizar su calidad antes del análisis. Las imágenes procesadas son entonces transmitidas al módulo del modelo de IA, donde la red neuronal convolucional (CNN) ejecuta algoritmos de aprendizaje profundo para analizar las características indicativas de posibles lesiones cancerosas. </a:t>
            </a:r>
          </a:p>
          <a:p>
            <a:pPr algn="l">
              <a:lnSpc>
                <a:spcPts val="4086"/>
              </a:lnSpc>
            </a:pPr>
            <a:endParaRPr lang="en-US" sz="2705" spc="127">
              <a:solidFill>
                <a:srgbClr val="000000"/>
              </a:solidFill>
              <a:latin typeface="Ahkio Thin"/>
              <a:ea typeface="Ahkio Thin"/>
              <a:cs typeface="Ahkio Thin"/>
              <a:sym typeface="Ahkio Thin"/>
            </a:endParaRPr>
          </a:p>
          <a:p>
            <a:pPr algn="l">
              <a:lnSpc>
                <a:spcPts val="4086"/>
              </a:lnSpc>
            </a:pPr>
            <a:r>
              <a:rPr lang="en-US" sz="2705" spc="127">
                <a:solidFill>
                  <a:srgbClr val="000000"/>
                </a:solidFill>
                <a:latin typeface="Ahkio Thin"/>
                <a:ea typeface="Ahkio Thin"/>
                <a:cs typeface="Ahkio Thin"/>
                <a:sym typeface="Ahkio Thin"/>
              </a:rPr>
              <a:t>Los resultados del análisis son almacenados en la base de datos para referencias futuras, mientras simultáneamente los datos de predicción son enviados de vuelta a través de la API RESTful hacia el Frontend, donde son transformados en una visualización diagnóstica comprensible que muestra al médico las áreas sospechosas identificadas y la probabilidad de presencia de cáncer colorrectal, facilitando así la toma de decisiones clínicas.</a:t>
            </a:r>
          </a:p>
        </p:txBody>
      </p:sp>
      <p:sp>
        <p:nvSpPr>
          <p:cNvPr id="13" name="TextBox 13"/>
          <p:cNvSpPr txBox="1"/>
          <p:nvPr/>
        </p:nvSpPr>
        <p:spPr>
          <a:xfrm>
            <a:off x="3681134" y="348665"/>
            <a:ext cx="10925732" cy="1663593"/>
          </a:xfrm>
          <a:prstGeom prst="rect">
            <a:avLst/>
          </a:prstGeom>
        </p:spPr>
        <p:txBody>
          <a:bodyPr lIns="0" tIns="0" rIns="0" bIns="0" rtlCol="0" anchor="t">
            <a:spAutoFit/>
          </a:bodyPr>
          <a:lstStyle/>
          <a:p>
            <a:pPr algn="ctr">
              <a:lnSpc>
                <a:spcPts val="13307"/>
              </a:lnSpc>
            </a:pPr>
            <a:r>
              <a:rPr lang="en-US" sz="9505">
                <a:solidFill>
                  <a:srgbClr val="000000"/>
                </a:solidFill>
                <a:latin typeface="Ahkio"/>
                <a:ea typeface="Ahkio"/>
                <a:cs typeface="Ahkio"/>
                <a:sym typeface="Ahkio"/>
              </a:rPr>
              <a:t>VISTA DE PROCESOS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042639"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3" name="Freeform 3"/>
          <p:cNvSpPr/>
          <p:nvPr/>
        </p:nvSpPr>
        <p:spPr>
          <a:xfrm>
            <a:off x="8330280" y="0"/>
            <a:ext cx="5245361" cy="5245361"/>
          </a:xfrm>
          <a:custGeom>
            <a:avLst/>
            <a:gdLst/>
            <a:ahLst/>
            <a:cxnLst/>
            <a:rect l="l" t="t" r="r" b="b"/>
            <a:pathLst>
              <a:path w="5245361" h="5245361">
                <a:moveTo>
                  <a:pt x="0" y="0"/>
                </a:moveTo>
                <a:lnTo>
                  <a:pt x="5245362" y="0"/>
                </a:lnTo>
                <a:lnTo>
                  <a:pt x="5245362"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4" name="Freeform 4"/>
          <p:cNvSpPr/>
          <p:nvPr/>
        </p:nvSpPr>
        <p:spPr>
          <a:xfrm>
            <a:off x="3622460"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5" name="Freeform 5"/>
          <p:cNvSpPr/>
          <p:nvPr/>
        </p:nvSpPr>
        <p:spPr>
          <a:xfrm>
            <a:off x="-1085198"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6" name="Freeform 6"/>
          <p:cNvSpPr/>
          <p:nvPr/>
        </p:nvSpPr>
        <p:spPr>
          <a:xfrm>
            <a:off x="13042639"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7" name="Freeform 7"/>
          <p:cNvSpPr/>
          <p:nvPr/>
        </p:nvSpPr>
        <p:spPr>
          <a:xfrm>
            <a:off x="8330280" y="5245361"/>
            <a:ext cx="5245361" cy="5245361"/>
          </a:xfrm>
          <a:custGeom>
            <a:avLst/>
            <a:gdLst/>
            <a:ahLst/>
            <a:cxnLst/>
            <a:rect l="l" t="t" r="r" b="b"/>
            <a:pathLst>
              <a:path w="5245361" h="5245361">
                <a:moveTo>
                  <a:pt x="0" y="0"/>
                </a:moveTo>
                <a:lnTo>
                  <a:pt x="5245362" y="0"/>
                </a:lnTo>
                <a:lnTo>
                  <a:pt x="5245362"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8" name="Freeform 8"/>
          <p:cNvSpPr/>
          <p:nvPr/>
        </p:nvSpPr>
        <p:spPr>
          <a:xfrm>
            <a:off x="3622460"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9" name="Freeform 9"/>
          <p:cNvSpPr/>
          <p:nvPr/>
        </p:nvSpPr>
        <p:spPr>
          <a:xfrm>
            <a:off x="-1085198"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10" name="Freeform 10"/>
          <p:cNvSpPr/>
          <p:nvPr/>
        </p:nvSpPr>
        <p:spPr>
          <a:xfrm>
            <a:off x="-1739598" y="-309148"/>
            <a:ext cx="4481465" cy="4114800"/>
          </a:xfrm>
          <a:custGeom>
            <a:avLst/>
            <a:gdLst/>
            <a:ahLst/>
            <a:cxnLst/>
            <a:rect l="l" t="t" r="r" b="b"/>
            <a:pathLst>
              <a:path w="4481465" h="4114800">
                <a:moveTo>
                  <a:pt x="0" y="0"/>
                </a:moveTo>
                <a:lnTo>
                  <a:pt x="4481465" y="0"/>
                </a:lnTo>
                <a:lnTo>
                  <a:pt x="448146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1" name="Freeform 11"/>
          <p:cNvSpPr/>
          <p:nvPr/>
        </p:nvSpPr>
        <p:spPr>
          <a:xfrm>
            <a:off x="16207918" y="8188407"/>
            <a:ext cx="3930896" cy="2637274"/>
          </a:xfrm>
          <a:custGeom>
            <a:avLst/>
            <a:gdLst/>
            <a:ahLst/>
            <a:cxnLst/>
            <a:rect l="l" t="t" r="r" b="b"/>
            <a:pathLst>
              <a:path w="3930896" h="2637274">
                <a:moveTo>
                  <a:pt x="0" y="0"/>
                </a:moveTo>
                <a:lnTo>
                  <a:pt x="3930896" y="0"/>
                </a:lnTo>
                <a:lnTo>
                  <a:pt x="3930896" y="2637274"/>
                </a:lnTo>
                <a:lnTo>
                  <a:pt x="0" y="26372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O"/>
          </a:p>
        </p:txBody>
      </p:sp>
      <p:sp>
        <p:nvSpPr>
          <p:cNvPr id="12" name="Freeform 12"/>
          <p:cNvSpPr/>
          <p:nvPr/>
        </p:nvSpPr>
        <p:spPr>
          <a:xfrm>
            <a:off x="4020001" y="2756406"/>
            <a:ext cx="9695639" cy="7530594"/>
          </a:xfrm>
          <a:custGeom>
            <a:avLst/>
            <a:gdLst/>
            <a:ahLst/>
            <a:cxnLst/>
            <a:rect l="l" t="t" r="r" b="b"/>
            <a:pathLst>
              <a:path w="9695639" h="7530594">
                <a:moveTo>
                  <a:pt x="0" y="0"/>
                </a:moveTo>
                <a:lnTo>
                  <a:pt x="9695640" y="0"/>
                </a:lnTo>
                <a:lnTo>
                  <a:pt x="9695640" y="7530594"/>
                </a:lnTo>
                <a:lnTo>
                  <a:pt x="0" y="7530594"/>
                </a:lnTo>
                <a:lnTo>
                  <a:pt x="0" y="0"/>
                </a:lnTo>
                <a:close/>
              </a:path>
            </a:pathLst>
          </a:custGeom>
          <a:blipFill>
            <a:blip r:embed="rId7"/>
            <a:stretch>
              <a:fillRect/>
            </a:stretch>
          </a:blipFill>
        </p:spPr>
        <p:txBody>
          <a:bodyPr/>
          <a:lstStyle/>
          <a:p>
            <a:endParaRPr lang="es-CO"/>
          </a:p>
        </p:txBody>
      </p:sp>
      <p:sp>
        <p:nvSpPr>
          <p:cNvPr id="13" name="TextBox 13"/>
          <p:cNvSpPr txBox="1"/>
          <p:nvPr/>
        </p:nvSpPr>
        <p:spPr>
          <a:xfrm>
            <a:off x="3681134" y="348665"/>
            <a:ext cx="10925732" cy="1663593"/>
          </a:xfrm>
          <a:prstGeom prst="rect">
            <a:avLst/>
          </a:prstGeom>
        </p:spPr>
        <p:txBody>
          <a:bodyPr lIns="0" tIns="0" rIns="0" bIns="0" rtlCol="0" anchor="t">
            <a:spAutoFit/>
          </a:bodyPr>
          <a:lstStyle/>
          <a:p>
            <a:pPr algn="ctr">
              <a:lnSpc>
                <a:spcPts val="13307"/>
              </a:lnSpc>
            </a:pPr>
            <a:r>
              <a:rPr lang="en-US" sz="9505">
                <a:solidFill>
                  <a:srgbClr val="000000"/>
                </a:solidFill>
                <a:latin typeface="Ahkio"/>
                <a:ea typeface="Ahkio"/>
                <a:cs typeface="Ahkio"/>
                <a:sym typeface="Ahkio"/>
              </a:rPr>
              <a:t>VISTA DE PROCESOS</a:t>
            </a:r>
          </a:p>
        </p:txBody>
      </p:sp>
      <p:sp>
        <p:nvSpPr>
          <p:cNvPr id="14" name="TextBox 14"/>
          <p:cNvSpPr txBox="1"/>
          <p:nvPr/>
        </p:nvSpPr>
        <p:spPr>
          <a:xfrm>
            <a:off x="2217344" y="1975754"/>
            <a:ext cx="13022656" cy="588431"/>
          </a:xfrm>
          <a:prstGeom prst="rect">
            <a:avLst/>
          </a:prstGeom>
        </p:spPr>
        <p:txBody>
          <a:bodyPr wrap="square" lIns="0" tIns="0" rIns="0" bIns="0" rtlCol="0" anchor="t">
            <a:spAutoFit/>
          </a:bodyPr>
          <a:lstStyle/>
          <a:p>
            <a:pPr algn="l">
              <a:lnSpc>
                <a:spcPts val="5143"/>
              </a:lnSpc>
            </a:pPr>
            <a:r>
              <a:rPr lang="en-US" sz="3405" b="1" spc="160" dirty="0">
                <a:solidFill>
                  <a:srgbClr val="000000"/>
                </a:solidFill>
                <a:latin typeface="Ahkio Bold"/>
                <a:ea typeface="Ahkio Bold"/>
                <a:cs typeface="Ahkio Bold"/>
                <a:sym typeface="Ahkio Bold"/>
              </a:rPr>
              <a:t>3.</a:t>
            </a:r>
            <a:r>
              <a:rPr lang="en-US" sz="3405" spc="160" dirty="0">
                <a:solidFill>
                  <a:srgbClr val="000000"/>
                </a:solidFill>
                <a:latin typeface="Ahkio Thin"/>
                <a:ea typeface="Ahkio Thin"/>
                <a:cs typeface="Ahkio Thin"/>
                <a:sym typeface="Ahkio Thin"/>
              </a:rPr>
              <a:t> Consulta de </a:t>
            </a:r>
            <a:r>
              <a:rPr lang="en-US" sz="3405" spc="160" dirty="0" err="1">
                <a:solidFill>
                  <a:srgbClr val="000000"/>
                </a:solidFill>
                <a:latin typeface="Ahkio Thin"/>
                <a:ea typeface="Ahkio Thin"/>
                <a:cs typeface="Ahkio Thin"/>
                <a:sym typeface="Ahkio Thin"/>
              </a:rPr>
              <a:t>datos</a:t>
            </a:r>
            <a:r>
              <a:rPr lang="en-US" sz="3405" spc="160" dirty="0">
                <a:solidFill>
                  <a:srgbClr val="000000"/>
                </a:solidFill>
                <a:latin typeface="Ahkio Thin"/>
                <a:ea typeface="Ahkio Thin"/>
                <a:cs typeface="Ahkio Thin"/>
                <a:sym typeface="Ahkio Thin"/>
              </a:rPr>
              <a:t> </a:t>
            </a:r>
            <a:r>
              <a:rPr lang="en-US" sz="3405" spc="160" dirty="0" err="1">
                <a:solidFill>
                  <a:srgbClr val="000000"/>
                </a:solidFill>
                <a:latin typeface="Ahkio Thin"/>
                <a:ea typeface="Ahkio Thin"/>
                <a:cs typeface="Ahkio Thin"/>
                <a:sym typeface="Ahkio Thin"/>
              </a:rPr>
              <a:t>históricos</a:t>
            </a:r>
            <a:r>
              <a:rPr lang="en-US" sz="3405" spc="160" dirty="0">
                <a:solidFill>
                  <a:srgbClr val="000000"/>
                </a:solidFill>
                <a:latin typeface="Ahkio Thin"/>
                <a:ea typeface="Ahkio Thin"/>
                <a:cs typeface="Ahkio Thin"/>
                <a:sym typeface="Ahkio Thin"/>
              </a:rPr>
              <a:t> y </a:t>
            </a:r>
            <a:r>
              <a:rPr lang="en-US" sz="3405" spc="160" dirty="0" err="1">
                <a:solidFill>
                  <a:srgbClr val="000000"/>
                </a:solidFill>
                <a:latin typeface="Ahkio Thin"/>
                <a:ea typeface="Ahkio Thin"/>
                <a:cs typeface="Ahkio Thin"/>
                <a:sym typeface="Ahkio Thin"/>
              </a:rPr>
              <a:t>generación</a:t>
            </a:r>
            <a:r>
              <a:rPr lang="en-US" sz="3405" spc="160" dirty="0">
                <a:solidFill>
                  <a:srgbClr val="000000"/>
                </a:solidFill>
                <a:latin typeface="Ahkio Thin"/>
                <a:ea typeface="Ahkio Thin"/>
                <a:cs typeface="Ahkio Thin"/>
                <a:sym typeface="Ahkio Thin"/>
              </a:rPr>
              <a:t> de </a:t>
            </a:r>
            <a:r>
              <a:rPr lang="en-US" sz="3405" spc="160" dirty="0" err="1">
                <a:solidFill>
                  <a:srgbClr val="000000"/>
                </a:solidFill>
                <a:latin typeface="Ahkio Thin"/>
                <a:ea typeface="Ahkio Thin"/>
                <a:cs typeface="Ahkio Thin"/>
                <a:sym typeface="Ahkio Thin"/>
              </a:rPr>
              <a:t>informes</a:t>
            </a:r>
            <a:endParaRPr lang="en-US" sz="3405" spc="160" dirty="0">
              <a:solidFill>
                <a:srgbClr val="000000"/>
              </a:solidFill>
              <a:latin typeface="Ahkio Thin"/>
              <a:ea typeface="Ahkio Thin"/>
              <a:cs typeface="Ahkio Thin"/>
              <a:sym typeface="Ahkio Th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042639"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3" name="Freeform 3"/>
          <p:cNvSpPr/>
          <p:nvPr/>
        </p:nvSpPr>
        <p:spPr>
          <a:xfrm>
            <a:off x="8330280" y="0"/>
            <a:ext cx="5245361" cy="5245361"/>
          </a:xfrm>
          <a:custGeom>
            <a:avLst/>
            <a:gdLst/>
            <a:ahLst/>
            <a:cxnLst/>
            <a:rect l="l" t="t" r="r" b="b"/>
            <a:pathLst>
              <a:path w="5245361" h="5245361">
                <a:moveTo>
                  <a:pt x="0" y="0"/>
                </a:moveTo>
                <a:lnTo>
                  <a:pt x="5245362" y="0"/>
                </a:lnTo>
                <a:lnTo>
                  <a:pt x="5245362"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4" name="Freeform 4"/>
          <p:cNvSpPr/>
          <p:nvPr/>
        </p:nvSpPr>
        <p:spPr>
          <a:xfrm>
            <a:off x="3622460"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5" name="Freeform 5"/>
          <p:cNvSpPr/>
          <p:nvPr/>
        </p:nvSpPr>
        <p:spPr>
          <a:xfrm>
            <a:off x="-1085198"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6" name="Freeform 6"/>
          <p:cNvSpPr/>
          <p:nvPr/>
        </p:nvSpPr>
        <p:spPr>
          <a:xfrm>
            <a:off x="13042639"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7" name="Freeform 7"/>
          <p:cNvSpPr/>
          <p:nvPr/>
        </p:nvSpPr>
        <p:spPr>
          <a:xfrm>
            <a:off x="8330280" y="5245361"/>
            <a:ext cx="5245361" cy="5245361"/>
          </a:xfrm>
          <a:custGeom>
            <a:avLst/>
            <a:gdLst/>
            <a:ahLst/>
            <a:cxnLst/>
            <a:rect l="l" t="t" r="r" b="b"/>
            <a:pathLst>
              <a:path w="5245361" h="5245361">
                <a:moveTo>
                  <a:pt x="0" y="0"/>
                </a:moveTo>
                <a:lnTo>
                  <a:pt x="5245362" y="0"/>
                </a:lnTo>
                <a:lnTo>
                  <a:pt x="5245362"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8" name="Freeform 8"/>
          <p:cNvSpPr/>
          <p:nvPr/>
        </p:nvSpPr>
        <p:spPr>
          <a:xfrm>
            <a:off x="3622460"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9" name="Freeform 9"/>
          <p:cNvSpPr/>
          <p:nvPr/>
        </p:nvSpPr>
        <p:spPr>
          <a:xfrm>
            <a:off x="-1085198"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10" name="Freeform 10"/>
          <p:cNvSpPr/>
          <p:nvPr/>
        </p:nvSpPr>
        <p:spPr>
          <a:xfrm>
            <a:off x="-1739598" y="-309148"/>
            <a:ext cx="4481465" cy="4114800"/>
          </a:xfrm>
          <a:custGeom>
            <a:avLst/>
            <a:gdLst/>
            <a:ahLst/>
            <a:cxnLst/>
            <a:rect l="l" t="t" r="r" b="b"/>
            <a:pathLst>
              <a:path w="4481465" h="4114800">
                <a:moveTo>
                  <a:pt x="0" y="0"/>
                </a:moveTo>
                <a:lnTo>
                  <a:pt x="4481465" y="0"/>
                </a:lnTo>
                <a:lnTo>
                  <a:pt x="448146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1" name="Freeform 11"/>
          <p:cNvSpPr/>
          <p:nvPr/>
        </p:nvSpPr>
        <p:spPr>
          <a:xfrm>
            <a:off x="16207918" y="8188407"/>
            <a:ext cx="3930896" cy="2637274"/>
          </a:xfrm>
          <a:custGeom>
            <a:avLst/>
            <a:gdLst/>
            <a:ahLst/>
            <a:cxnLst/>
            <a:rect l="l" t="t" r="r" b="b"/>
            <a:pathLst>
              <a:path w="3930896" h="2637274">
                <a:moveTo>
                  <a:pt x="0" y="0"/>
                </a:moveTo>
                <a:lnTo>
                  <a:pt x="3930896" y="0"/>
                </a:lnTo>
                <a:lnTo>
                  <a:pt x="3930896" y="2637274"/>
                </a:lnTo>
                <a:lnTo>
                  <a:pt x="0" y="26372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O"/>
          </a:p>
        </p:txBody>
      </p:sp>
      <p:sp>
        <p:nvSpPr>
          <p:cNvPr id="12" name="TextBox 12"/>
          <p:cNvSpPr txBox="1"/>
          <p:nvPr/>
        </p:nvSpPr>
        <p:spPr>
          <a:xfrm>
            <a:off x="1818665" y="2360923"/>
            <a:ext cx="14650669" cy="7307321"/>
          </a:xfrm>
          <a:prstGeom prst="rect">
            <a:avLst/>
          </a:prstGeom>
        </p:spPr>
        <p:txBody>
          <a:bodyPr wrap="square" lIns="0" tIns="0" rIns="0" bIns="0" rtlCol="0" anchor="t">
            <a:spAutoFit/>
          </a:bodyPr>
          <a:lstStyle/>
          <a:p>
            <a:pPr algn="l">
              <a:lnSpc>
                <a:spcPts val="4086"/>
              </a:lnSpc>
            </a:pPr>
            <a:r>
              <a:rPr lang="en-US" sz="2705" spc="127" dirty="0">
                <a:solidFill>
                  <a:srgbClr val="000000"/>
                </a:solidFill>
                <a:latin typeface="Ahkio Thin"/>
                <a:ea typeface="Ahkio Thin"/>
                <a:cs typeface="Ahkio Thin"/>
                <a:sym typeface="Ahkio Thin"/>
              </a:rPr>
              <a:t>En </a:t>
            </a:r>
            <a:r>
              <a:rPr lang="en-US" sz="2705" spc="127" dirty="0" err="1">
                <a:solidFill>
                  <a:srgbClr val="000000"/>
                </a:solidFill>
                <a:latin typeface="Ahkio Thin"/>
                <a:ea typeface="Ahkio Thin"/>
                <a:cs typeface="Ahkio Thin"/>
                <a:sym typeface="Ahkio Thin"/>
              </a:rPr>
              <a:t>el</a:t>
            </a:r>
            <a:r>
              <a:rPr lang="en-US" sz="2705" b="1" spc="127" dirty="0">
                <a:solidFill>
                  <a:srgbClr val="000000"/>
                </a:solidFill>
                <a:latin typeface="Ahkio Bold"/>
                <a:ea typeface="Ahkio Bold"/>
                <a:cs typeface="Ahkio Bold"/>
                <a:sym typeface="Ahkio Bold"/>
              </a:rPr>
              <a:t> </a:t>
            </a:r>
            <a:r>
              <a:rPr lang="en-US" sz="2705" b="1" spc="127" dirty="0" err="1">
                <a:solidFill>
                  <a:srgbClr val="000000"/>
                </a:solidFill>
                <a:latin typeface="Ahkio Bold"/>
                <a:ea typeface="Ahkio Bold"/>
                <a:cs typeface="Ahkio Bold"/>
                <a:sym typeface="Ahkio Bold"/>
              </a:rPr>
              <a:t>diagrama</a:t>
            </a:r>
            <a:r>
              <a:rPr lang="en-US" sz="2705" b="1" spc="127" dirty="0">
                <a:solidFill>
                  <a:srgbClr val="000000"/>
                </a:solidFill>
                <a:latin typeface="Ahkio Bold"/>
                <a:ea typeface="Ahkio Bold"/>
                <a:cs typeface="Ahkio Bold"/>
                <a:sym typeface="Ahkio Bold"/>
              </a:rPr>
              <a:t> 3</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proceso</a:t>
            </a:r>
            <a:r>
              <a:rPr lang="en-US" sz="2705" spc="127" dirty="0">
                <a:solidFill>
                  <a:srgbClr val="000000"/>
                </a:solidFill>
                <a:latin typeface="Ahkio Thin"/>
                <a:ea typeface="Ahkio Thin"/>
                <a:cs typeface="Ahkio Thin"/>
                <a:sym typeface="Ahkio Thin"/>
              </a:rPr>
              <a:t> de consulta </a:t>
            </a:r>
            <a:r>
              <a:rPr lang="en-US" sz="2705" spc="127" dirty="0" err="1">
                <a:solidFill>
                  <a:srgbClr val="000000"/>
                </a:solidFill>
                <a:latin typeface="Ahkio Thin"/>
                <a:ea typeface="Ahkio Thin"/>
                <a:cs typeface="Ahkio Thin"/>
                <a:sym typeface="Ahkio Thin"/>
              </a:rPr>
              <a:t>histórica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inicia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cuando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médico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solicita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acceso</a:t>
            </a:r>
            <a:r>
              <a:rPr lang="en-US" sz="2705" spc="127" dirty="0">
                <a:solidFill>
                  <a:srgbClr val="000000"/>
                </a:solidFill>
                <a:latin typeface="Ahkio Thin"/>
                <a:ea typeface="Ahkio Thin"/>
                <a:cs typeface="Ahkio Thin"/>
                <a:sym typeface="Ahkio Thin"/>
              </a:rPr>
              <a:t> al </a:t>
            </a:r>
            <a:r>
              <a:rPr lang="en-US" sz="2705" spc="127" dirty="0" err="1">
                <a:solidFill>
                  <a:srgbClr val="000000"/>
                </a:solidFill>
                <a:latin typeface="Ahkio Thin"/>
                <a:ea typeface="Ahkio Thin"/>
                <a:cs typeface="Ahkio Thin"/>
                <a:sym typeface="Ahkio Thin"/>
              </a:rPr>
              <a:t>historial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diagnóstico</a:t>
            </a:r>
            <a:r>
              <a:rPr lang="en-US" sz="2705" spc="127" dirty="0">
                <a:solidFill>
                  <a:srgbClr val="000000"/>
                </a:solidFill>
                <a:latin typeface="Ahkio Thin"/>
                <a:ea typeface="Ahkio Thin"/>
                <a:cs typeface="Ahkio Thin"/>
                <a:sym typeface="Ahkio Thin"/>
              </a:rPr>
              <a:t> de un </a:t>
            </a:r>
            <a:r>
              <a:rPr lang="en-US" sz="2705" spc="127" dirty="0" err="1">
                <a:solidFill>
                  <a:srgbClr val="000000"/>
                </a:solidFill>
                <a:latin typeface="Ahkio Thin"/>
                <a:ea typeface="Ahkio Thin"/>
                <a:cs typeface="Ahkio Thin"/>
                <a:sym typeface="Ahkio Thin"/>
              </a:rPr>
              <a:t>paciente</a:t>
            </a:r>
            <a:r>
              <a:rPr lang="en-US" sz="2705" spc="127" dirty="0">
                <a:solidFill>
                  <a:srgbClr val="000000"/>
                </a:solidFill>
                <a:latin typeface="Ahkio Thin"/>
                <a:ea typeface="Ahkio Thin"/>
                <a:cs typeface="Ahkio Thin"/>
                <a:sym typeface="Ahkio Thin"/>
              </a:rPr>
              <a:t> a </a:t>
            </a:r>
            <a:r>
              <a:rPr lang="en-US" sz="2705" spc="127" dirty="0" err="1">
                <a:solidFill>
                  <a:srgbClr val="000000"/>
                </a:solidFill>
                <a:latin typeface="Ahkio Thin"/>
                <a:ea typeface="Ahkio Thin"/>
                <a:cs typeface="Ahkio Thin"/>
                <a:sym typeface="Ahkio Thin"/>
              </a:rPr>
              <a:t>través</a:t>
            </a:r>
            <a:r>
              <a:rPr lang="en-US" sz="2705" spc="127" dirty="0">
                <a:solidFill>
                  <a:srgbClr val="000000"/>
                </a:solidFill>
                <a:latin typeface="Ahkio Thin"/>
                <a:ea typeface="Ahkio Thin"/>
                <a:cs typeface="Ahkio Thin"/>
                <a:sym typeface="Ahkio Thin"/>
              </a:rPr>
              <a:t> de la </a:t>
            </a:r>
            <a:r>
              <a:rPr lang="en-US" sz="2705" spc="127" dirty="0" err="1">
                <a:solidFill>
                  <a:srgbClr val="000000"/>
                </a:solidFill>
                <a:latin typeface="Ahkio Thin"/>
                <a:ea typeface="Ahkio Thin"/>
                <a:cs typeface="Ahkio Thin"/>
                <a:sym typeface="Ahkio Thin"/>
              </a:rPr>
              <a:t>interfaz</a:t>
            </a:r>
            <a:r>
              <a:rPr lang="en-US" sz="2705" spc="127" dirty="0">
                <a:solidFill>
                  <a:srgbClr val="000000"/>
                </a:solidFill>
                <a:latin typeface="Ahkio Thin"/>
                <a:ea typeface="Ahkio Thin"/>
                <a:cs typeface="Ahkio Thin"/>
                <a:sym typeface="Ahkio Thin"/>
              </a:rPr>
              <a:t> Frontend, </a:t>
            </a:r>
            <a:r>
              <a:rPr lang="en-US" sz="2705" spc="127" dirty="0" err="1">
                <a:solidFill>
                  <a:srgbClr val="000000"/>
                </a:solidFill>
                <a:latin typeface="Ahkio Thin"/>
                <a:ea typeface="Ahkio Thin"/>
                <a:cs typeface="Ahkio Thin"/>
                <a:sym typeface="Ahkio Thin"/>
              </a:rPr>
              <a:t>por</a:t>
            </a:r>
            <a:r>
              <a:rPr lang="en-US" sz="2705" spc="127" dirty="0">
                <a:solidFill>
                  <a:srgbClr val="000000"/>
                </a:solidFill>
                <a:latin typeface="Ahkio Thin"/>
                <a:ea typeface="Ahkio Thin"/>
                <a:cs typeface="Ahkio Thin"/>
                <a:sym typeface="Ahkio Thin"/>
              </a:rPr>
              <a:t> lo </a:t>
            </a:r>
            <a:r>
              <a:rPr lang="en-US" sz="2705" spc="127" dirty="0" err="1">
                <a:solidFill>
                  <a:srgbClr val="000000"/>
                </a:solidFill>
                <a:latin typeface="Ahkio Thin"/>
                <a:ea typeface="Ahkio Thin"/>
                <a:cs typeface="Ahkio Thin"/>
                <a:sym typeface="Ahkio Thin"/>
              </a:rPr>
              <a:t>cual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desencadena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una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verificación</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permisos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por</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módulo</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autenticación</a:t>
            </a:r>
            <a:r>
              <a:rPr lang="en-US" sz="2705" spc="127" dirty="0">
                <a:solidFill>
                  <a:srgbClr val="000000"/>
                </a:solidFill>
                <a:latin typeface="Ahkio Thin"/>
                <a:ea typeface="Ahkio Thin"/>
                <a:cs typeface="Ahkio Thin"/>
                <a:sym typeface="Ahkio Thin"/>
              </a:rPr>
              <a:t> para </a:t>
            </a:r>
            <a:r>
              <a:rPr lang="en-US" sz="2705" spc="127" dirty="0" err="1">
                <a:solidFill>
                  <a:srgbClr val="000000"/>
                </a:solidFill>
                <a:latin typeface="Ahkio Thin"/>
                <a:ea typeface="Ahkio Thin"/>
                <a:cs typeface="Ahkio Thin"/>
                <a:sym typeface="Ahkio Thin"/>
              </a:rPr>
              <a:t>garantizar</a:t>
            </a:r>
            <a:r>
              <a:rPr lang="en-US" sz="2705" spc="127" dirty="0">
                <a:solidFill>
                  <a:srgbClr val="000000"/>
                </a:solidFill>
                <a:latin typeface="Ahkio Thin"/>
                <a:ea typeface="Ahkio Thin"/>
                <a:cs typeface="Ahkio Thin"/>
                <a:sym typeface="Ahkio Thin"/>
              </a:rPr>
              <a:t> que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profesional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tiene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autorización</a:t>
            </a:r>
            <a:r>
              <a:rPr lang="en-US" sz="2705" spc="127" dirty="0">
                <a:solidFill>
                  <a:srgbClr val="000000"/>
                </a:solidFill>
                <a:latin typeface="Ahkio Thin"/>
                <a:ea typeface="Ahkio Thin"/>
                <a:cs typeface="Ahkio Thin"/>
                <a:sym typeface="Ahkio Thin"/>
              </a:rPr>
              <a:t> a fin de </a:t>
            </a:r>
            <a:r>
              <a:rPr lang="en-US" sz="2705" spc="127" dirty="0" err="1">
                <a:solidFill>
                  <a:srgbClr val="000000"/>
                </a:solidFill>
                <a:latin typeface="Ahkio Thin"/>
                <a:ea typeface="Ahkio Thin"/>
                <a:cs typeface="Ahkio Thin"/>
                <a:sym typeface="Ahkio Thin"/>
              </a:rPr>
              <a:t>ver</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esta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información</a:t>
            </a:r>
            <a:r>
              <a:rPr lang="en-US" sz="2705" spc="127" dirty="0">
                <a:solidFill>
                  <a:srgbClr val="000000"/>
                </a:solidFill>
                <a:latin typeface="Ahkio Thin"/>
                <a:ea typeface="Ahkio Thin"/>
                <a:cs typeface="Ahkio Thin"/>
                <a:sym typeface="Ahkio Thin"/>
              </a:rPr>
              <a:t> sensible. Una </a:t>
            </a:r>
            <a:r>
              <a:rPr lang="en-US" sz="2705" spc="127" dirty="0" err="1">
                <a:solidFill>
                  <a:srgbClr val="000000"/>
                </a:solidFill>
                <a:latin typeface="Ahkio Thin"/>
                <a:ea typeface="Ahkio Thin"/>
                <a:cs typeface="Ahkio Thin"/>
                <a:sym typeface="Ahkio Thin"/>
              </a:rPr>
              <a:t>vez</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confirmados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los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permisos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Frontend </a:t>
            </a:r>
            <a:r>
              <a:rPr lang="en-US" sz="2705" spc="127" dirty="0" err="1">
                <a:solidFill>
                  <a:srgbClr val="000000"/>
                </a:solidFill>
                <a:latin typeface="Ahkio Thin"/>
                <a:ea typeface="Ahkio Thin"/>
                <a:cs typeface="Ahkio Thin"/>
                <a:sym typeface="Ahkio Thin"/>
              </a:rPr>
              <a:t>realiza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una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solicitud</a:t>
            </a:r>
            <a:r>
              <a:rPr lang="en-US" sz="2705" spc="127" dirty="0">
                <a:solidFill>
                  <a:srgbClr val="000000"/>
                </a:solidFill>
                <a:latin typeface="Ahkio Thin"/>
                <a:ea typeface="Ahkio Thin"/>
                <a:cs typeface="Ahkio Thin"/>
                <a:sym typeface="Ahkio Thin"/>
              </a:rPr>
              <a:t> a la API RESTful para </a:t>
            </a:r>
            <a:r>
              <a:rPr lang="en-US" sz="2705" spc="127" dirty="0" err="1">
                <a:solidFill>
                  <a:srgbClr val="000000"/>
                </a:solidFill>
                <a:latin typeface="Ahkio Thin"/>
                <a:ea typeface="Ahkio Thin"/>
                <a:cs typeface="Ahkio Thin"/>
                <a:sym typeface="Ahkio Thin"/>
              </a:rPr>
              <a:t>obtener</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los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datos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históricos</a:t>
            </a:r>
            <a:r>
              <a:rPr lang="en-US" sz="2705" spc="127" dirty="0">
                <a:solidFill>
                  <a:srgbClr val="000000"/>
                </a:solidFill>
                <a:latin typeface="Ahkio Thin"/>
                <a:ea typeface="Ahkio Thin"/>
                <a:cs typeface="Ahkio Thin"/>
                <a:sym typeface="Ahkio Thin"/>
              </a:rPr>
              <a:t>, que a </a:t>
            </a:r>
            <a:r>
              <a:rPr lang="en-US" sz="2705" spc="127" dirty="0" err="1">
                <a:solidFill>
                  <a:srgbClr val="000000"/>
                </a:solidFill>
                <a:latin typeface="Ahkio Thin"/>
                <a:ea typeface="Ahkio Thin"/>
                <a:cs typeface="Ahkio Thin"/>
                <a:sym typeface="Ahkio Thin"/>
              </a:rPr>
              <a:t>su</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vez</a:t>
            </a:r>
            <a:r>
              <a:rPr lang="en-US" sz="2705" spc="127" dirty="0">
                <a:solidFill>
                  <a:srgbClr val="000000"/>
                </a:solidFill>
                <a:latin typeface="Ahkio Thin"/>
                <a:ea typeface="Ahkio Thin"/>
                <a:cs typeface="Ahkio Thin"/>
                <a:sym typeface="Ahkio Thin"/>
              </a:rPr>
              <a:t> consulta al </a:t>
            </a:r>
            <a:r>
              <a:rPr lang="en-US" sz="2705" spc="127" dirty="0" err="1">
                <a:solidFill>
                  <a:srgbClr val="000000"/>
                </a:solidFill>
                <a:latin typeface="Ahkio Thin"/>
                <a:ea typeface="Ahkio Thin"/>
                <a:cs typeface="Ahkio Thin"/>
                <a:sym typeface="Ahkio Thin"/>
              </a:rPr>
              <a:t>sistema</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almacenamiento</a:t>
            </a:r>
            <a:r>
              <a:rPr lang="en-US" sz="2705" spc="127" dirty="0">
                <a:solidFill>
                  <a:srgbClr val="000000"/>
                </a:solidFill>
                <a:latin typeface="Ahkio Thin"/>
                <a:ea typeface="Ahkio Thin"/>
                <a:cs typeface="Ahkio Thin"/>
                <a:sym typeface="Ahkio Thin"/>
              </a:rPr>
              <a:t> para </a:t>
            </a:r>
            <a:r>
              <a:rPr lang="en-US" sz="2705" spc="127" dirty="0" err="1">
                <a:solidFill>
                  <a:srgbClr val="000000"/>
                </a:solidFill>
                <a:latin typeface="Ahkio Thin"/>
                <a:ea typeface="Ahkio Thin"/>
                <a:cs typeface="Ahkio Thin"/>
                <a:sym typeface="Ahkio Thin"/>
              </a:rPr>
              <a:t>recuperar</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todos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los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diagnósticos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previos</a:t>
            </a:r>
            <a:r>
              <a:rPr lang="en-US" sz="2705" spc="127" dirty="0">
                <a:solidFill>
                  <a:srgbClr val="000000"/>
                </a:solidFill>
                <a:latin typeface="Ahkio Thin"/>
                <a:ea typeface="Ahkio Thin"/>
                <a:cs typeface="Ahkio Thin"/>
                <a:sym typeface="Ahkio Thin"/>
              </a:rPr>
              <a:t> del </a:t>
            </a:r>
            <a:r>
              <a:rPr lang="en-US" sz="2705" spc="127" dirty="0" err="1">
                <a:solidFill>
                  <a:srgbClr val="000000"/>
                </a:solidFill>
                <a:latin typeface="Ahkio Thin"/>
                <a:ea typeface="Ahkio Thin"/>
                <a:cs typeface="Ahkio Thin"/>
                <a:sym typeface="Ahkio Thin"/>
              </a:rPr>
              <a:t>paciente</a:t>
            </a:r>
            <a:r>
              <a:rPr lang="en-US" sz="2705" spc="127" dirty="0">
                <a:solidFill>
                  <a:srgbClr val="000000"/>
                </a:solidFill>
                <a:latin typeface="Ahkio Thin"/>
                <a:ea typeface="Ahkio Thin"/>
                <a:cs typeface="Ahkio Thin"/>
                <a:sym typeface="Ahkio Thin"/>
              </a:rPr>
              <a:t>. Los </a:t>
            </a:r>
            <a:r>
              <a:rPr lang="en-US" sz="2705" spc="127" dirty="0" err="1">
                <a:solidFill>
                  <a:srgbClr val="000000"/>
                </a:solidFill>
                <a:latin typeface="Ahkio Thin"/>
                <a:ea typeface="Ahkio Thin"/>
                <a:cs typeface="Ahkio Thin"/>
                <a:sym typeface="Ahkio Thin"/>
              </a:rPr>
              <a:t>datos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recuperados</a:t>
            </a:r>
            <a:r>
              <a:rPr lang="en-US" sz="2705" spc="127" dirty="0">
                <a:solidFill>
                  <a:srgbClr val="000000"/>
                </a:solidFill>
                <a:latin typeface="Ahkio Thin"/>
                <a:ea typeface="Ahkio Thin"/>
                <a:cs typeface="Ahkio Thin"/>
                <a:sym typeface="Ahkio Thin"/>
              </a:rPr>
              <a:t> son </a:t>
            </a:r>
            <a:r>
              <a:rPr lang="en-US" sz="2705" spc="127" dirty="0" err="1">
                <a:solidFill>
                  <a:srgbClr val="000000"/>
                </a:solidFill>
                <a:latin typeface="Ahkio Thin"/>
                <a:ea typeface="Ahkio Thin"/>
                <a:cs typeface="Ahkio Thin"/>
                <a:sym typeface="Ahkio Thin"/>
              </a:rPr>
              <a:t>enviados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nuevamente</a:t>
            </a:r>
            <a:r>
              <a:rPr lang="en-US" sz="2705" spc="127" dirty="0">
                <a:solidFill>
                  <a:srgbClr val="000000"/>
                </a:solidFill>
                <a:latin typeface="Ahkio Thin"/>
                <a:ea typeface="Ahkio Thin"/>
                <a:cs typeface="Ahkio Thin"/>
                <a:sym typeface="Ahkio Thin"/>
              </a:rPr>
              <a:t> a la API, </a:t>
            </a:r>
            <a:r>
              <a:rPr lang="en-US" sz="2705" spc="127" dirty="0" err="1">
                <a:solidFill>
                  <a:srgbClr val="000000"/>
                </a:solidFill>
                <a:latin typeface="Ahkio Thin"/>
                <a:ea typeface="Ahkio Thin"/>
                <a:cs typeface="Ahkio Thin"/>
                <a:sym typeface="Ahkio Thin"/>
              </a:rPr>
              <a:t>donde</a:t>
            </a:r>
            <a:r>
              <a:rPr lang="en-US" sz="2705" spc="127" dirty="0">
                <a:solidFill>
                  <a:srgbClr val="000000"/>
                </a:solidFill>
                <a:latin typeface="Ahkio Thin"/>
                <a:ea typeface="Ahkio Thin"/>
                <a:cs typeface="Ahkio Thin"/>
                <a:sym typeface="Ahkio Thin"/>
              </a:rPr>
              <a:t> son </a:t>
            </a:r>
            <a:r>
              <a:rPr lang="en-US" sz="2705" spc="127" dirty="0" err="1">
                <a:solidFill>
                  <a:srgbClr val="000000"/>
                </a:solidFill>
                <a:latin typeface="Ahkio Thin"/>
                <a:ea typeface="Ahkio Thin"/>
                <a:cs typeface="Ahkio Thin"/>
                <a:sym typeface="Ahkio Thin"/>
              </a:rPr>
              <a:t>procesados</a:t>
            </a:r>
            <a:r>
              <a:rPr lang="en-US" sz="2705" spc="127" dirty="0">
                <a:solidFill>
                  <a:srgbClr val="000000"/>
                </a:solidFill>
                <a:latin typeface="Ahkio Thin"/>
                <a:ea typeface="Ahkio Thin"/>
                <a:cs typeface="Ahkio Thin"/>
                <a:sym typeface="Ahkio Thin"/>
              </a:rPr>
              <a:t> para </a:t>
            </a:r>
            <a:r>
              <a:rPr lang="en-US" sz="2705" spc="127" dirty="0" err="1">
                <a:solidFill>
                  <a:srgbClr val="000000"/>
                </a:solidFill>
                <a:latin typeface="Ahkio Thin"/>
                <a:ea typeface="Ahkio Thin"/>
                <a:cs typeface="Ahkio Thin"/>
                <a:sym typeface="Ahkio Thin"/>
              </a:rPr>
              <a:t>generar</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gráficos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comprensibles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tendencias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temporales</a:t>
            </a:r>
            <a:r>
              <a:rPr lang="en-US" sz="2705" spc="127" dirty="0">
                <a:solidFill>
                  <a:srgbClr val="000000"/>
                </a:solidFill>
                <a:latin typeface="Ahkio Thin"/>
                <a:ea typeface="Ahkio Thin"/>
                <a:cs typeface="Ahkio Thin"/>
                <a:sym typeface="Ahkio Thin"/>
              </a:rPr>
              <a:t> y </a:t>
            </a:r>
            <a:r>
              <a:rPr lang="en-US" sz="2705" spc="127" dirty="0" err="1">
                <a:solidFill>
                  <a:srgbClr val="000000"/>
                </a:solidFill>
                <a:latin typeface="Ahkio Thin"/>
                <a:ea typeface="Ahkio Thin"/>
                <a:cs typeface="Ahkio Thin"/>
                <a:sym typeface="Ahkio Thin"/>
              </a:rPr>
              <a:t>estadísticas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comparativas</a:t>
            </a:r>
            <a:r>
              <a:rPr lang="en-US" sz="2705" spc="127" dirty="0">
                <a:solidFill>
                  <a:srgbClr val="000000"/>
                </a:solidFill>
                <a:latin typeface="Ahkio Thin"/>
                <a:ea typeface="Ahkio Thin"/>
                <a:cs typeface="Ahkio Thin"/>
                <a:sym typeface="Ahkio Thin"/>
              </a:rPr>
              <a:t> que </a:t>
            </a:r>
            <a:r>
              <a:rPr lang="en-US" sz="2705" spc="127" dirty="0" err="1">
                <a:solidFill>
                  <a:srgbClr val="000000"/>
                </a:solidFill>
                <a:latin typeface="Ahkio Thin"/>
                <a:ea typeface="Ahkio Thin"/>
                <a:cs typeface="Ahkio Thin"/>
                <a:sym typeface="Ahkio Thin"/>
              </a:rPr>
              <a:t>facilitan</a:t>
            </a:r>
            <a:r>
              <a:rPr lang="en-US" sz="2705" spc="127" dirty="0">
                <a:solidFill>
                  <a:srgbClr val="000000"/>
                </a:solidFill>
                <a:latin typeface="Ahkio Thin"/>
                <a:ea typeface="Ahkio Thin"/>
                <a:cs typeface="Ahkio Thin"/>
                <a:sym typeface="Ahkio Thin"/>
              </a:rPr>
              <a:t> la </a:t>
            </a:r>
            <a:r>
              <a:rPr lang="en-US" sz="2705" spc="127" dirty="0" err="1">
                <a:solidFill>
                  <a:srgbClr val="000000"/>
                </a:solidFill>
                <a:latin typeface="Ahkio Thin"/>
                <a:ea typeface="Ahkio Thin"/>
                <a:cs typeface="Ahkio Thin"/>
                <a:sym typeface="Ahkio Thin"/>
              </a:rPr>
              <a:t>interpretación</a:t>
            </a:r>
            <a:r>
              <a:rPr lang="en-US" sz="2705" spc="127" dirty="0">
                <a:solidFill>
                  <a:srgbClr val="000000"/>
                </a:solidFill>
                <a:latin typeface="Ahkio Thin"/>
                <a:ea typeface="Ahkio Thin"/>
                <a:cs typeface="Ahkio Thin"/>
                <a:sym typeface="Ahkio Thin"/>
              </a:rPr>
              <a:t> de la </a:t>
            </a:r>
            <a:r>
              <a:rPr lang="en-US" sz="2705" spc="127" dirty="0" err="1">
                <a:solidFill>
                  <a:srgbClr val="000000"/>
                </a:solidFill>
                <a:latin typeface="Ahkio Thin"/>
                <a:ea typeface="Ahkio Thin"/>
                <a:cs typeface="Ahkio Thin"/>
                <a:sym typeface="Ahkio Thin"/>
              </a:rPr>
              <a:t>evolución</a:t>
            </a:r>
            <a:r>
              <a:rPr lang="en-US" sz="2705" spc="127" dirty="0">
                <a:solidFill>
                  <a:srgbClr val="000000"/>
                </a:solidFill>
                <a:latin typeface="Ahkio Thin"/>
                <a:ea typeface="Ahkio Thin"/>
                <a:cs typeface="Ahkio Thin"/>
                <a:sym typeface="Ahkio Thin"/>
              </a:rPr>
              <a:t> del </a:t>
            </a:r>
            <a:r>
              <a:rPr lang="en-US" sz="2705" spc="127" dirty="0" err="1">
                <a:solidFill>
                  <a:srgbClr val="000000"/>
                </a:solidFill>
                <a:latin typeface="Ahkio Thin"/>
                <a:ea typeface="Ahkio Thin"/>
                <a:cs typeface="Ahkio Thin"/>
                <a:sym typeface="Ahkio Thin"/>
              </a:rPr>
              <a:t>paciente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Estos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elementos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visuales</a:t>
            </a:r>
            <a:r>
              <a:rPr lang="en-US" sz="2705" spc="127" dirty="0">
                <a:solidFill>
                  <a:srgbClr val="000000"/>
                </a:solidFill>
                <a:latin typeface="Ahkio Thin"/>
                <a:ea typeface="Ahkio Thin"/>
                <a:cs typeface="Ahkio Thin"/>
                <a:sym typeface="Ahkio Thin"/>
              </a:rPr>
              <a:t> son </a:t>
            </a:r>
            <a:r>
              <a:rPr lang="en-US" sz="2705" spc="127" dirty="0" err="1">
                <a:solidFill>
                  <a:srgbClr val="000000"/>
                </a:solidFill>
                <a:latin typeface="Ahkio Thin"/>
                <a:ea typeface="Ahkio Thin"/>
                <a:cs typeface="Ahkio Thin"/>
                <a:sym typeface="Ahkio Thin"/>
              </a:rPr>
              <a:t>devueltos</a:t>
            </a:r>
            <a:r>
              <a:rPr lang="en-US" sz="2705" spc="127" dirty="0">
                <a:solidFill>
                  <a:srgbClr val="000000"/>
                </a:solidFill>
                <a:latin typeface="Ahkio Thin"/>
                <a:ea typeface="Ahkio Thin"/>
                <a:cs typeface="Ahkio Thin"/>
                <a:sym typeface="Ahkio Thin"/>
              </a:rPr>
              <a:t> al Frontend para ser </a:t>
            </a:r>
            <a:r>
              <a:rPr lang="en-US" sz="2705" spc="127" dirty="0" err="1">
                <a:solidFill>
                  <a:srgbClr val="000000"/>
                </a:solidFill>
                <a:latin typeface="Ahkio Thin"/>
                <a:ea typeface="Ahkio Thin"/>
                <a:cs typeface="Ahkio Thin"/>
                <a:sym typeface="Ahkio Thin"/>
              </a:rPr>
              <a:t>mostrados</a:t>
            </a:r>
            <a:r>
              <a:rPr lang="en-US" sz="2705" spc="127" dirty="0">
                <a:solidFill>
                  <a:srgbClr val="000000"/>
                </a:solidFill>
                <a:latin typeface="Ahkio Thin"/>
                <a:ea typeface="Ahkio Thin"/>
                <a:cs typeface="Ahkio Thin"/>
                <a:sym typeface="Ahkio Thin"/>
              </a:rPr>
              <a:t> al </a:t>
            </a:r>
            <a:r>
              <a:rPr lang="en-US" sz="2705" spc="127" dirty="0" err="1">
                <a:solidFill>
                  <a:srgbClr val="000000"/>
                </a:solidFill>
                <a:latin typeface="Ahkio Thin"/>
                <a:ea typeface="Ahkio Thin"/>
                <a:cs typeface="Ahkio Thin"/>
                <a:sym typeface="Ahkio Thin"/>
              </a:rPr>
              <a:t>médico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quien</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puede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examinar</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patrones</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progresión</a:t>
            </a:r>
            <a:r>
              <a:rPr lang="en-US" sz="2705" spc="127" dirty="0">
                <a:solidFill>
                  <a:srgbClr val="000000"/>
                </a:solidFill>
                <a:latin typeface="Ahkio Thin"/>
                <a:ea typeface="Ahkio Thin"/>
                <a:cs typeface="Ahkio Thin"/>
                <a:sym typeface="Ahkio Thin"/>
              </a:rPr>
              <a:t> o </a:t>
            </a:r>
            <a:r>
              <a:rPr lang="en-US" sz="2705" spc="127" dirty="0" err="1">
                <a:solidFill>
                  <a:srgbClr val="000000"/>
                </a:solidFill>
                <a:latin typeface="Ahkio Thin"/>
                <a:ea typeface="Ahkio Thin"/>
                <a:cs typeface="Ahkio Thin"/>
                <a:sym typeface="Ahkio Thin"/>
              </a:rPr>
              <a:t>mejora</a:t>
            </a:r>
            <a:r>
              <a:rPr lang="en-US" sz="2705" spc="127" dirty="0">
                <a:solidFill>
                  <a:srgbClr val="000000"/>
                </a:solidFill>
                <a:latin typeface="Ahkio Thin"/>
                <a:ea typeface="Ahkio Thin"/>
                <a:cs typeface="Ahkio Thin"/>
                <a:sym typeface="Ahkio Thin"/>
              </a:rPr>
              <a:t>. </a:t>
            </a:r>
          </a:p>
          <a:p>
            <a:pPr algn="l">
              <a:lnSpc>
                <a:spcPts val="4086"/>
              </a:lnSpc>
            </a:pPr>
            <a:endParaRPr lang="en-US" sz="2705" spc="127" dirty="0">
              <a:solidFill>
                <a:srgbClr val="000000"/>
              </a:solidFill>
              <a:latin typeface="Ahkio Thin"/>
              <a:ea typeface="Ahkio Thin"/>
              <a:cs typeface="Ahkio Thin"/>
              <a:sym typeface="Ahkio Thin"/>
            </a:endParaRPr>
          </a:p>
          <a:p>
            <a:pPr algn="l">
              <a:lnSpc>
                <a:spcPts val="4086"/>
              </a:lnSpc>
            </a:pPr>
            <a:r>
              <a:rPr lang="en-US" sz="2705" spc="127" dirty="0" err="1">
                <a:solidFill>
                  <a:srgbClr val="000000"/>
                </a:solidFill>
                <a:latin typeface="Ahkio Thin"/>
                <a:ea typeface="Ahkio Thin"/>
                <a:cs typeface="Ahkio Thin"/>
                <a:sym typeface="Ahkio Thin"/>
              </a:rPr>
              <a:t>Finalmente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médico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puede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solicitar</a:t>
            </a:r>
            <a:r>
              <a:rPr lang="en-US" sz="2705" spc="127" dirty="0">
                <a:solidFill>
                  <a:srgbClr val="000000"/>
                </a:solidFill>
                <a:latin typeface="Ahkio Thin"/>
                <a:ea typeface="Ahkio Thin"/>
                <a:cs typeface="Ahkio Thin"/>
                <a:sym typeface="Ahkio Thin"/>
              </a:rPr>
              <a:t> la </a:t>
            </a:r>
            <a:r>
              <a:rPr lang="en-US" sz="2705" spc="127" dirty="0" err="1">
                <a:solidFill>
                  <a:srgbClr val="000000"/>
                </a:solidFill>
                <a:latin typeface="Ahkio Thin"/>
                <a:ea typeface="Ahkio Thin"/>
                <a:cs typeface="Ahkio Thin"/>
                <a:sym typeface="Ahkio Thin"/>
              </a:rPr>
              <a:t>exportación</a:t>
            </a:r>
            <a:r>
              <a:rPr lang="en-US" sz="2705" spc="127" dirty="0">
                <a:solidFill>
                  <a:srgbClr val="000000"/>
                </a:solidFill>
                <a:latin typeface="Ahkio Thin"/>
                <a:ea typeface="Ahkio Thin"/>
                <a:cs typeface="Ahkio Thin"/>
                <a:sym typeface="Ahkio Thin"/>
              </a:rPr>
              <a:t> de un </a:t>
            </a:r>
            <a:r>
              <a:rPr lang="en-US" sz="2705" spc="127" dirty="0" err="1">
                <a:solidFill>
                  <a:srgbClr val="000000"/>
                </a:solidFill>
                <a:latin typeface="Ahkio Thin"/>
                <a:ea typeface="Ahkio Thin"/>
                <a:cs typeface="Ahkio Thin"/>
                <a:sym typeface="Ahkio Thin"/>
              </a:rPr>
              <a:t>informe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completo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acción</a:t>
            </a:r>
            <a:r>
              <a:rPr lang="en-US" sz="2705" spc="127" dirty="0">
                <a:solidFill>
                  <a:srgbClr val="000000"/>
                </a:solidFill>
                <a:latin typeface="Ahkio Thin"/>
                <a:ea typeface="Ahkio Thin"/>
                <a:cs typeface="Ahkio Thin"/>
                <a:sym typeface="Ahkio Thin"/>
              </a:rPr>
              <a:t> que genera un </a:t>
            </a:r>
            <a:r>
              <a:rPr lang="en-US" sz="2705" spc="127" dirty="0" err="1">
                <a:solidFill>
                  <a:srgbClr val="000000"/>
                </a:solidFill>
                <a:latin typeface="Ahkio Thin"/>
                <a:ea typeface="Ahkio Thin"/>
                <a:cs typeface="Ahkio Thin"/>
                <a:sym typeface="Ahkio Thin"/>
              </a:rPr>
              <a:t>documento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estructurado</a:t>
            </a:r>
            <a:r>
              <a:rPr lang="en-US" sz="2705" spc="127" dirty="0">
                <a:solidFill>
                  <a:srgbClr val="000000"/>
                </a:solidFill>
                <a:latin typeface="Ahkio Thin"/>
                <a:ea typeface="Ahkio Thin"/>
                <a:cs typeface="Ahkio Thin"/>
                <a:sym typeface="Ahkio Thin"/>
              </a:rPr>
              <a:t> a </a:t>
            </a:r>
            <a:r>
              <a:rPr lang="en-US" sz="2705" spc="127" dirty="0" err="1">
                <a:solidFill>
                  <a:srgbClr val="000000"/>
                </a:solidFill>
                <a:latin typeface="Ahkio Thin"/>
                <a:ea typeface="Ahkio Thin"/>
                <a:cs typeface="Ahkio Thin"/>
                <a:sym typeface="Ahkio Thin"/>
              </a:rPr>
              <a:t>través</a:t>
            </a:r>
            <a:r>
              <a:rPr lang="en-US" sz="2705" spc="127" dirty="0">
                <a:solidFill>
                  <a:srgbClr val="000000"/>
                </a:solidFill>
                <a:latin typeface="Ahkio Thin"/>
                <a:ea typeface="Ahkio Thin"/>
                <a:cs typeface="Ahkio Thin"/>
                <a:sym typeface="Ahkio Thin"/>
              </a:rPr>
              <a:t> de la API,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cual</a:t>
            </a:r>
            <a:r>
              <a:rPr lang="en-US" sz="2705" spc="127" dirty="0">
                <a:solidFill>
                  <a:srgbClr val="000000"/>
                </a:solidFill>
                <a:latin typeface="Ahkio Thin"/>
                <a:ea typeface="Ahkio Thin"/>
                <a:cs typeface="Ahkio Thin"/>
                <a:sym typeface="Ahkio Thin"/>
              </a:rPr>
              <a:t> es </a:t>
            </a:r>
            <a:r>
              <a:rPr lang="en-US" sz="2705" spc="127" dirty="0" err="1">
                <a:solidFill>
                  <a:srgbClr val="000000"/>
                </a:solidFill>
                <a:latin typeface="Ahkio Thin"/>
                <a:ea typeface="Ahkio Thin"/>
                <a:cs typeface="Ahkio Thin"/>
                <a:sym typeface="Ahkio Thin"/>
              </a:rPr>
              <a:t>enviado</a:t>
            </a:r>
            <a:r>
              <a:rPr lang="en-US" sz="2705" spc="127" dirty="0">
                <a:solidFill>
                  <a:srgbClr val="000000"/>
                </a:solidFill>
                <a:latin typeface="Ahkio Thin"/>
                <a:ea typeface="Ahkio Thin"/>
                <a:cs typeface="Ahkio Thin"/>
                <a:sym typeface="Ahkio Thin"/>
              </a:rPr>
              <a:t> al Frontend para </a:t>
            </a:r>
            <a:r>
              <a:rPr lang="en-US" sz="2705" spc="127" dirty="0" err="1">
                <a:solidFill>
                  <a:srgbClr val="000000"/>
                </a:solidFill>
                <a:latin typeface="Ahkio Thin"/>
                <a:ea typeface="Ahkio Thin"/>
                <a:cs typeface="Ahkio Thin"/>
                <a:sym typeface="Ahkio Thin"/>
              </a:rPr>
              <a:t>su</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descarga</a:t>
            </a:r>
            <a:r>
              <a:rPr lang="en-US" sz="2705" spc="127" dirty="0">
                <a:solidFill>
                  <a:srgbClr val="000000"/>
                </a:solidFill>
                <a:latin typeface="Ahkio Thin"/>
                <a:ea typeface="Ahkio Thin"/>
                <a:cs typeface="Ahkio Thin"/>
                <a:sym typeface="Ahkio Thin"/>
              </a:rPr>
              <a:t> y </a:t>
            </a:r>
            <a:r>
              <a:rPr lang="en-US" sz="2705" spc="127" dirty="0" err="1">
                <a:solidFill>
                  <a:srgbClr val="000000"/>
                </a:solidFill>
                <a:latin typeface="Ahkio Thin"/>
                <a:ea typeface="Ahkio Thin"/>
                <a:cs typeface="Ahkio Thin"/>
                <a:sym typeface="Ahkio Thin"/>
              </a:rPr>
              <a:t>así</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incluirlo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en</a:t>
            </a:r>
            <a:r>
              <a:rPr lang="en-US" sz="2705" spc="127" dirty="0">
                <a:solidFill>
                  <a:srgbClr val="000000"/>
                </a:solidFill>
                <a:latin typeface="Ahkio Thin"/>
                <a:ea typeface="Ahkio Thin"/>
                <a:cs typeface="Ahkio Thin"/>
                <a:sym typeface="Ahkio Thin"/>
              </a:rPr>
              <a:t> la </a:t>
            </a:r>
            <a:r>
              <a:rPr lang="en-US" sz="2705" spc="127" dirty="0" err="1">
                <a:solidFill>
                  <a:srgbClr val="000000"/>
                </a:solidFill>
                <a:latin typeface="Ahkio Thin"/>
                <a:ea typeface="Ahkio Thin"/>
                <a:cs typeface="Ahkio Thin"/>
                <a:sym typeface="Ahkio Thin"/>
              </a:rPr>
              <a:t>historia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clínica</a:t>
            </a:r>
            <a:r>
              <a:rPr lang="en-US" sz="2705" spc="127" dirty="0">
                <a:solidFill>
                  <a:srgbClr val="000000"/>
                </a:solidFill>
                <a:latin typeface="Ahkio Thin"/>
                <a:ea typeface="Ahkio Thin"/>
                <a:cs typeface="Ahkio Thin"/>
                <a:sym typeface="Ahkio Thin"/>
              </a:rPr>
              <a:t> del </a:t>
            </a:r>
            <a:r>
              <a:rPr lang="en-US" sz="2705" spc="127" dirty="0" err="1">
                <a:solidFill>
                  <a:srgbClr val="000000"/>
                </a:solidFill>
                <a:latin typeface="Ahkio Thin"/>
                <a:ea typeface="Ahkio Thin"/>
                <a:cs typeface="Ahkio Thin"/>
                <a:sym typeface="Ahkio Thin"/>
              </a:rPr>
              <a:t>paciente</a:t>
            </a:r>
            <a:r>
              <a:rPr lang="en-US" sz="2705" spc="127" dirty="0">
                <a:solidFill>
                  <a:srgbClr val="000000"/>
                </a:solidFill>
                <a:latin typeface="Ahkio Thin"/>
                <a:ea typeface="Ahkio Thin"/>
                <a:cs typeface="Ahkio Thin"/>
                <a:sym typeface="Ahkio Thin"/>
              </a:rPr>
              <a:t> o para </a:t>
            </a:r>
            <a:r>
              <a:rPr lang="en-US" sz="2705" spc="127" dirty="0" err="1">
                <a:solidFill>
                  <a:srgbClr val="000000"/>
                </a:solidFill>
                <a:latin typeface="Ahkio Thin"/>
                <a:ea typeface="Ahkio Thin"/>
                <a:cs typeface="Ahkio Thin"/>
                <a:sym typeface="Ahkio Thin"/>
              </a:rPr>
              <a:t>compartir</a:t>
            </a:r>
            <a:r>
              <a:rPr lang="en-US" sz="2705" spc="127" dirty="0">
                <a:solidFill>
                  <a:srgbClr val="000000"/>
                </a:solidFill>
                <a:latin typeface="Ahkio Thin"/>
                <a:ea typeface="Ahkio Thin"/>
                <a:cs typeface="Ahkio Thin"/>
                <a:sym typeface="Ahkio Thin"/>
              </a:rPr>
              <a:t> con </a:t>
            </a:r>
            <a:r>
              <a:rPr lang="en-US" sz="2705" spc="127" dirty="0" err="1">
                <a:solidFill>
                  <a:srgbClr val="000000"/>
                </a:solidFill>
                <a:latin typeface="Ahkio Thin"/>
                <a:ea typeface="Ahkio Thin"/>
                <a:cs typeface="Ahkio Thin"/>
                <a:sym typeface="Ahkio Thin"/>
              </a:rPr>
              <a:t>otros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especialistas</a:t>
            </a:r>
            <a:r>
              <a:rPr lang="en-US" sz="2705" spc="127" dirty="0">
                <a:solidFill>
                  <a:srgbClr val="000000"/>
                </a:solidFill>
                <a:latin typeface="Ahkio Thin"/>
                <a:ea typeface="Ahkio Thin"/>
                <a:cs typeface="Ahkio Thin"/>
                <a:sym typeface="Ahkio Thin"/>
              </a:rPr>
              <a:t>.</a:t>
            </a:r>
          </a:p>
        </p:txBody>
      </p:sp>
      <p:sp>
        <p:nvSpPr>
          <p:cNvPr id="13" name="TextBox 13"/>
          <p:cNvSpPr txBox="1"/>
          <p:nvPr/>
        </p:nvSpPr>
        <p:spPr>
          <a:xfrm>
            <a:off x="3681134" y="348665"/>
            <a:ext cx="10925732" cy="1663593"/>
          </a:xfrm>
          <a:prstGeom prst="rect">
            <a:avLst/>
          </a:prstGeom>
        </p:spPr>
        <p:txBody>
          <a:bodyPr lIns="0" tIns="0" rIns="0" bIns="0" rtlCol="0" anchor="t">
            <a:spAutoFit/>
          </a:bodyPr>
          <a:lstStyle/>
          <a:p>
            <a:pPr algn="ctr">
              <a:lnSpc>
                <a:spcPts val="13307"/>
              </a:lnSpc>
            </a:pPr>
            <a:r>
              <a:rPr lang="en-US" sz="9505">
                <a:solidFill>
                  <a:srgbClr val="000000"/>
                </a:solidFill>
                <a:latin typeface="Ahkio"/>
                <a:ea typeface="Ahkio"/>
                <a:cs typeface="Ahkio"/>
                <a:sym typeface="Ahkio"/>
              </a:rPr>
              <a:t>VISTA DE PROCESOS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042639"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3" name="Freeform 3"/>
          <p:cNvSpPr/>
          <p:nvPr/>
        </p:nvSpPr>
        <p:spPr>
          <a:xfrm>
            <a:off x="8330280" y="0"/>
            <a:ext cx="5245361" cy="5245361"/>
          </a:xfrm>
          <a:custGeom>
            <a:avLst/>
            <a:gdLst/>
            <a:ahLst/>
            <a:cxnLst/>
            <a:rect l="l" t="t" r="r" b="b"/>
            <a:pathLst>
              <a:path w="5245361" h="5245361">
                <a:moveTo>
                  <a:pt x="0" y="0"/>
                </a:moveTo>
                <a:lnTo>
                  <a:pt x="5245362" y="0"/>
                </a:lnTo>
                <a:lnTo>
                  <a:pt x="5245362"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4" name="Freeform 4"/>
          <p:cNvSpPr/>
          <p:nvPr/>
        </p:nvSpPr>
        <p:spPr>
          <a:xfrm>
            <a:off x="3622460"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5" name="Freeform 5"/>
          <p:cNvSpPr/>
          <p:nvPr/>
        </p:nvSpPr>
        <p:spPr>
          <a:xfrm>
            <a:off x="-1085198"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6" name="Freeform 6"/>
          <p:cNvSpPr/>
          <p:nvPr/>
        </p:nvSpPr>
        <p:spPr>
          <a:xfrm>
            <a:off x="13042639"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7" name="Freeform 7"/>
          <p:cNvSpPr/>
          <p:nvPr/>
        </p:nvSpPr>
        <p:spPr>
          <a:xfrm>
            <a:off x="8330280" y="5245361"/>
            <a:ext cx="5245361" cy="5245361"/>
          </a:xfrm>
          <a:custGeom>
            <a:avLst/>
            <a:gdLst/>
            <a:ahLst/>
            <a:cxnLst/>
            <a:rect l="l" t="t" r="r" b="b"/>
            <a:pathLst>
              <a:path w="5245361" h="5245361">
                <a:moveTo>
                  <a:pt x="0" y="0"/>
                </a:moveTo>
                <a:lnTo>
                  <a:pt x="5245362" y="0"/>
                </a:lnTo>
                <a:lnTo>
                  <a:pt x="5245362"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8" name="Freeform 8"/>
          <p:cNvSpPr/>
          <p:nvPr/>
        </p:nvSpPr>
        <p:spPr>
          <a:xfrm>
            <a:off x="3622460"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9" name="Freeform 9"/>
          <p:cNvSpPr/>
          <p:nvPr/>
        </p:nvSpPr>
        <p:spPr>
          <a:xfrm>
            <a:off x="-1085198"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10" name="Freeform 10"/>
          <p:cNvSpPr/>
          <p:nvPr/>
        </p:nvSpPr>
        <p:spPr>
          <a:xfrm>
            <a:off x="-1739598" y="-309148"/>
            <a:ext cx="4481465" cy="4114800"/>
          </a:xfrm>
          <a:custGeom>
            <a:avLst/>
            <a:gdLst/>
            <a:ahLst/>
            <a:cxnLst/>
            <a:rect l="l" t="t" r="r" b="b"/>
            <a:pathLst>
              <a:path w="4481465" h="4114800">
                <a:moveTo>
                  <a:pt x="0" y="0"/>
                </a:moveTo>
                <a:lnTo>
                  <a:pt x="4481465" y="0"/>
                </a:lnTo>
                <a:lnTo>
                  <a:pt x="448146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1" name="Freeform 11"/>
          <p:cNvSpPr/>
          <p:nvPr/>
        </p:nvSpPr>
        <p:spPr>
          <a:xfrm>
            <a:off x="16207918" y="8188407"/>
            <a:ext cx="3930896" cy="2637274"/>
          </a:xfrm>
          <a:custGeom>
            <a:avLst/>
            <a:gdLst/>
            <a:ahLst/>
            <a:cxnLst/>
            <a:rect l="l" t="t" r="r" b="b"/>
            <a:pathLst>
              <a:path w="3930896" h="2637274">
                <a:moveTo>
                  <a:pt x="0" y="0"/>
                </a:moveTo>
                <a:lnTo>
                  <a:pt x="3930896" y="0"/>
                </a:lnTo>
                <a:lnTo>
                  <a:pt x="3930896" y="2637274"/>
                </a:lnTo>
                <a:lnTo>
                  <a:pt x="0" y="26372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O"/>
          </a:p>
        </p:txBody>
      </p:sp>
      <p:sp>
        <p:nvSpPr>
          <p:cNvPr id="12" name="Freeform 12"/>
          <p:cNvSpPr/>
          <p:nvPr/>
        </p:nvSpPr>
        <p:spPr>
          <a:xfrm>
            <a:off x="5076993" y="128399"/>
            <a:ext cx="12055840" cy="10081696"/>
          </a:xfrm>
          <a:custGeom>
            <a:avLst/>
            <a:gdLst/>
            <a:ahLst/>
            <a:cxnLst/>
            <a:rect l="l" t="t" r="r" b="b"/>
            <a:pathLst>
              <a:path w="12055840" h="10081696">
                <a:moveTo>
                  <a:pt x="0" y="0"/>
                </a:moveTo>
                <a:lnTo>
                  <a:pt x="12055840" y="0"/>
                </a:lnTo>
                <a:lnTo>
                  <a:pt x="12055840" y="10081696"/>
                </a:lnTo>
                <a:lnTo>
                  <a:pt x="0" y="10081696"/>
                </a:lnTo>
                <a:lnTo>
                  <a:pt x="0" y="0"/>
                </a:lnTo>
                <a:close/>
              </a:path>
            </a:pathLst>
          </a:custGeom>
          <a:blipFill>
            <a:blip r:embed="rId7"/>
            <a:stretch>
              <a:fillRect/>
            </a:stretch>
          </a:blipFill>
        </p:spPr>
        <p:txBody>
          <a:bodyPr/>
          <a:lstStyle/>
          <a:p>
            <a:endParaRPr lang="es-CO"/>
          </a:p>
        </p:txBody>
      </p:sp>
      <p:sp>
        <p:nvSpPr>
          <p:cNvPr id="13" name="TextBox 13"/>
          <p:cNvSpPr txBox="1"/>
          <p:nvPr/>
        </p:nvSpPr>
        <p:spPr>
          <a:xfrm>
            <a:off x="212644" y="3461050"/>
            <a:ext cx="4560685" cy="3349549"/>
          </a:xfrm>
          <a:prstGeom prst="rect">
            <a:avLst/>
          </a:prstGeom>
        </p:spPr>
        <p:txBody>
          <a:bodyPr lIns="0" tIns="0" rIns="0" bIns="0" rtlCol="0" anchor="t">
            <a:spAutoFit/>
          </a:bodyPr>
          <a:lstStyle/>
          <a:p>
            <a:pPr algn="ctr">
              <a:lnSpc>
                <a:spcPts val="13307"/>
              </a:lnSpc>
            </a:pPr>
            <a:r>
              <a:rPr lang="en-US" sz="9505">
                <a:solidFill>
                  <a:srgbClr val="000000"/>
                </a:solidFill>
                <a:latin typeface="Ahkio"/>
                <a:ea typeface="Ahkio"/>
                <a:cs typeface="Ahkio"/>
                <a:sym typeface="Ahkio"/>
              </a:rPr>
              <a:t>VISTA</a:t>
            </a:r>
          </a:p>
          <a:p>
            <a:pPr algn="ctr">
              <a:lnSpc>
                <a:spcPts val="13307"/>
              </a:lnSpc>
            </a:pPr>
            <a:r>
              <a:rPr lang="en-US" sz="9505">
                <a:solidFill>
                  <a:srgbClr val="000000"/>
                </a:solidFill>
                <a:latin typeface="Ahkio"/>
                <a:ea typeface="Ahkio"/>
                <a:cs typeface="Ahkio"/>
                <a:sym typeface="Ahkio"/>
              </a:rPr>
              <a:t> FÍSICA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042639"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3" name="Freeform 3"/>
          <p:cNvSpPr/>
          <p:nvPr/>
        </p:nvSpPr>
        <p:spPr>
          <a:xfrm>
            <a:off x="8330280" y="0"/>
            <a:ext cx="5245361" cy="5245361"/>
          </a:xfrm>
          <a:custGeom>
            <a:avLst/>
            <a:gdLst/>
            <a:ahLst/>
            <a:cxnLst/>
            <a:rect l="l" t="t" r="r" b="b"/>
            <a:pathLst>
              <a:path w="5245361" h="5245361">
                <a:moveTo>
                  <a:pt x="0" y="0"/>
                </a:moveTo>
                <a:lnTo>
                  <a:pt x="5245362" y="0"/>
                </a:lnTo>
                <a:lnTo>
                  <a:pt x="5245362"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4" name="Freeform 4"/>
          <p:cNvSpPr/>
          <p:nvPr/>
        </p:nvSpPr>
        <p:spPr>
          <a:xfrm>
            <a:off x="3622460"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5" name="Freeform 5"/>
          <p:cNvSpPr/>
          <p:nvPr/>
        </p:nvSpPr>
        <p:spPr>
          <a:xfrm>
            <a:off x="-1085198"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6" name="Freeform 6"/>
          <p:cNvSpPr/>
          <p:nvPr/>
        </p:nvSpPr>
        <p:spPr>
          <a:xfrm>
            <a:off x="13042639"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7" name="Freeform 7"/>
          <p:cNvSpPr/>
          <p:nvPr/>
        </p:nvSpPr>
        <p:spPr>
          <a:xfrm>
            <a:off x="8330280" y="5245361"/>
            <a:ext cx="5245361" cy="5245361"/>
          </a:xfrm>
          <a:custGeom>
            <a:avLst/>
            <a:gdLst/>
            <a:ahLst/>
            <a:cxnLst/>
            <a:rect l="l" t="t" r="r" b="b"/>
            <a:pathLst>
              <a:path w="5245361" h="5245361">
                <a:moveTo>
                  <a:pt x="0" y="0"/>
                </a:moveTo>
                <a:lnTo>
                  <a:pt x="5245362" y="0"/>
                </a:lnTo>
                <a:lnTo>
                  <a:pt x="5245362"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8" name="Freeform 8"/>
          <p:cNvSpPr/>
          <p:nvPr/>
        </p:nvSpPr>
        <p:spPr>
          <a:xfrm>
            <a:off x="3622460"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9" name="Freeform 9"/>
          <p:cNvSpPr/>
          <p:nvPr/>
        </p:nvSpPr>
        <p:spPr>
          <a:xfrm>
            <a:off x="-1085198"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10" name="Freeform 10"/>
          <p:cNvSpPr/>
          <p:nvPr/>
        </p:nvSpPr>
        <p:spPr>
          <a:xfrm>
            <a:off x="-1739598" y="-309148"/>
            <a:ext cx="4481465" cy="4114800"/>
          </a:xfrm>
          <a:custGeom>
            <a:avLst/>
            <a:gdLst/>
            <a:ahLst/>
            <a:cxnLst/>
            <a:rect l="l" t="t" r="r" b="b"/>
            <a:pathLst>
              <a:path w="4481465" h="4114800">
                <a:moveTo>
                  <a:pt x="0" y="0"/>
                </a:moveTo>
                <a:lnTo>
                  <a:pt x="4481465" y="0"/>
                </a:lnTo>
                <a:lnTo>
                  <a:pt x="448146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1" name="Freeform 11"/>
          <p:cNvSpPr/>
          <p:nvPr/>
        </p:nvSpPr>
        <p:spPr>
          <a:xfrm>
            <a:off x="16207918" y="8188407"/>
            <a:ext cx="3930896" cy="2637274"/>
          </a:xfrm>
          <a:custGeom>
            <a:avLst/>
            <a:gdLst/>
            <a:ahLst/>
            <a:cxnLst/>
            <a:rect l="l" t="t" r="r" b="b"/>
            <a:pathLst>
              <a:path w="3930896" h="2637274">
                <a:moveTo>
                  <a:pt x="0" y="0"/>
                </a:moveTo>
                <a:lnTo>
                  <a:pt x="3930896" y="0"/>
                </a:lnTo>
                <a:lnTo>
                  <a:pt x="3930896" y="2637274"/>
                </a:lnTo>
                <a:lnTo>
                  <a:pt x="0" y="26372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O"/>
          </a:p>
        </p:txBody>
      </p:sp>
      <p:sp>
        <p:nvSpPr>
          <p:cNvPr id="12" name="TextBox 12"/>
          <p:cNvSpPr txBox="1"/>
          <p:nvPr/>
        </p:nvSpPr>
        <p:spPr>
          <a:xfrm>
            <a:off x="978051" y="2105229"/>
            <a:ext cx="16757548" cy="7833106"/>
          </a:xfrm>
          <a:prstGeom prst="rect">
            <a:avLst/>
          </a:prstGeom>
        </p:spPr>
        <p:txBody>
          <a:bodyPr wrap="square" lIns="0" tIns="0" rIns="0" bIns="0" rtlCol="0" anchor="t">
            <a:spAutoFit/>
          </a:bodyPr>
          <a:lstStyle/>
          <a:p>
            <a:pPr algn="l">
              <a:lnSpc>
                <a:spcPts val="4086"/>
              </a:lnSpc>
            </a:pPr>
            <a:r>
              <a:rPr lang="en-US" sz="2705" spc="127" dirty="0">
                <a:solidFill>
                  <a:srgbClr val="000000"/>
                </a:solidFill>
                <a:latin typeface="Ahkio Thin"/>
                <a:ea typeface="Ahkio Thin"/>
                <a:cs typeface="Ahkio Thin"/>
                <a:sym typeface="Ahkio Thin"/>
              </a:rPr>
              <a:t>En </a:t>
            </a:r>
            <a:r>
              <a:rPr lang="en-US" sz="2705" spc="127" dirty="0" err="1">
                <a:solidFill>
                  <a:srgbClr val="000000"/>
                </a:solidFill>
                <a:latin typeface="Ahkio Thin"/>
                <a:ea typeface="Ahkio Thin"/>
                <a:cs typeface="Ahkio Thin"/>
                <a:sym typeface="Ahkio Thin"/>
              </a:rPr>
              <a:t>este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diagrama</a:t>
            </a:r>
            <a:r>
              <a:rPr lang="en-US" sz="2705" spc="127" dirty="0">
                <a:solidFill>
                  <a:srgbClr val="000000"/>
                </a:solidFill>
                <a:latin typeface="Ahkio Thin"/>
                <a:ea typeface="Ahkio Thin"/>
                <a:cs typeface="Ahkio Thin"/>
                <a:sym typeface="Ahkio Thin"/>
              </a:rPr>
              <a:t> se </a:t>
            </a:r>
            <a:r>
              <a:rPr lang="en-US" sz="2705" spc="127" dirty="0" err="1">
                <a:solidFill>
                  <a:srgbClr val="000000"/>
                </a:solidFill>
                <a:latin typeface="Ahkio Thin"/>
                <a:ea typeface="Ahkio Thin"/>
                <a:cs typeface="Ahkio Thin"/>
                <a:sym typeface="Ahkio Thin"/>
              </a:rPr>
              <a:t>muestra</a:t>
            </a:r>
            <a:r>
              <a:rPr lang="en-US" sz="2705" spc="127" dirty="0">
                <a:solidFill>
                  <a:srgbClr val="000000"/>
                </a:solidFill>
                <a:latin typeface="Ahkio Thin"/>
                <a:ea typeface="Ahkio Thin"/>
                <a:cs typeface="Ahkio Thin"/>
                <a:sym typeface="Ahkio Thin"/>
              </a:rPr>
              <a:t> un </a:t>
            </a:r>
            <a:r>
              <a:rPr lang="en-US" sz="2705" spc="127" dirty="0" err="1">
                <a:solidFill>
                  <a:srgbClr val="000000"/>
                </a:solidFill>
                <a:latin typeface="Ahkio Thin"/>
                <a:ea typeface="Ahkio Thin"/>
                <a:cs typeface="Ahkio Thin"/>
                <a:sym typeface="Ahkio Thin"/>
              </a:rPr>
              <a:t>diseño</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despliegue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completo</a:t>
            </a:r>
            <a:r>
              <a:rPr lang="en-US" sz="2705" spc="127" dirty="0">
                <a:solidFill>
                  <a:srgbClr val="000000"/>
                </a:solidFill>
                <a:latin typeface="Ahkio Thin"/>
                <a:ea typeface="Ahkio Thin"/>
                <a:cs typeface="Ahkio Thin"/>
                <a:sym typeface="Ahkio Thin"/>
              </a:rPr>
              <a:t> para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sistema</a:t>
            </a:r>
            <a:r>
              <a:rPr lang="en-US" sz="2705" spc="127" dirty="0">
                <a:solidFill>
                  <a:srgbClr val="000000"/>
                </a:solidFill>
                <a:latin typeface="Ahkio Thin"/>
                <a:ea typeface="Ahkio Thin"/>
                <a:cs typeface="Ahkio Thin"/>
                <a:sym typeface="Ahkio Thin"/>
              </a:rPr>
              <a:t> de </a:t>
            </a:r>
            <a:r>
              <a:rPr lang="en-US" sz="2705" b="1" spc="127" dirty="0" err="1">
                <a:solidFill>
                  <a:srgbClr val="000000"/>
                </a:solidFill>
                <a:latin typeface="Ahkio Bold"/>
                <a:ea typeface="Ahkio Bold"/>
                <a:cs typeface="Ahkio Bold"/>
                <a:sym typeface="Ahkio Bold"/>
              </a:rPr>
              <a:t>detección</a:t>
            </a:r>
            <a:r>
              <a:rPr lang="en-US" sz="2705" b="1" spc="127" dirty="0">
                <a:solidFill>
                  <a:srgbClr val="000000"/>
                </a:solidFill>
                <a:latin typeface="Ahkio Bold"/>
                <a:ea typeface="Ahkio Bold"/>
                <a:cs typeface="Ahkio Bold"/>
                <a:sym typeface="Ahkio Bold"/>
              </a:rPr>
              <a:t> </a:t>
            </a:r>
            <a:r>
              <a:rPr lang="en-US" sz="2705" b="1" spc="127" dirty="0" err="1">
                <a:solidFill>
                  <a:srgbClr val="000000"/>
                </a:solidFill>
                <a:latin typeface="Ahkio Bold"/>
                <a:ea typeface="Ahkio Bold"/>
                <a:cs typeface="Ahkio Bold"/>
                <a:sym typeface="Ahkio Bold"/>
              </a:rPr>
              <a:t>temprana</a:t>
            </a:r>
            <a:r>
              <a:rPr lang="en-US" sz="2705" b="1" spc="127" dirty="0">
                <a:solidFill>
                  <a:srgbClr val="000000"/>
                </a:solidFill>
                <a:latin typeface="Ahkio Bold"/>
                <a:ea typeface="Ahkio Bold"/>
                <a:cs typeface="Ahkio Bold"/>
                <a:sym typeface="Ahkio Bold"/>
              </a:rPr>
              <a:t> de </a:t>
            </a:r>
            <a:r>
              <a:rPr lang="en-US" sz="2705" b="1" spc="127" dirty="0" err="1">
                <a:solidFill>
                  <a:srgbClr val="000000"/>
                </a:solidFill>
                <a:latin typeface="Ahkio Bold"/>
                <a:ea typeface="Ahkio Bold"/>
                <a:cs typeface="Ahkio Bold"/>
                <a:sym typeface="Ahkio Bold"/>
              </a:rPr>
              <a:t>cáncer</a:t>
            </a:r>
            <a:r>
              <a:rPr lang="en-US" sz="2705" b="1" spc="127" dirty="0">
                <a:solidFill>
                  <a:srgbClr val="000000"/>
                </a:solidFill>
                <a:latin typeface="Ahkio Bold"/>
                <a:ea typeface="Ahkio Bold"/>
                <a:cs typeface="Ahkio Bold"/>
                <a:sym typeface="Ahkio Bold"/>
              </a:rPr>
              <a:t> </a:t>
            </a:r>
            <a:r>
              <a:rPr lang="en-US" sz="2705" b="1" spc="127" dirty="0" err="1">
                <a:solidFill>
                  <a:srgbClr val="000000"/>
                </a:solidFill>
                <a:latin typeface="Ahkio Bold"/>
                <a:ea typeface="Ahkio Bold"/>
                <a:cs typeface="Ahkio Bold"/>
                <a:sym typeface="Ahkio Bold"/>
              </a:rPr>
              <a:t>colorrectal</a:t>
            </a:r>
            <a:r>
              <a:rPr lang="en-US" sz="2705" spc="127" dirty="0">
                <a:solidFill>
                  <a:srgbClr val="000000"/>
                </a:solidFill>
                <a:latin typeface="Ahkio Thin"/>
                <a:ea typeface="Ahkio Thin"/>
                <a:cs typeface="Ahkio Thin"/>
                <a:sym typeface="Ahkio Thin"/>
              </a:rPr>
              <a:t>. La </a:t>
            </a:r>
            <a:r>
              <a:rPr lang="en-US" sz="2705" spc="127" dirty="0" err="1">
                <a:solidFill>
                  <a:srgbClr val="000000"/>
                </a:solidFill>
                <a:latin typeface="Ahkio Thin"/>
                <a:ea typeface="Ahkio Thin"/>
                <a:cs typeface="Ahkio Thin"/>
                <a:sym typeface="Ahkio Thin"/>
              </a:rPr>
              <a:t>arquitectura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inicia</a:t>
            </a:r>
            <a:r>
              <a:rPr lang="en-US" sz="2705" spc="127" dirty="0">
                <a:solidFill>
                  <a:srgbClr val="000000"/>
                </a:solidFill>
                <a:latin typeface="Ahkio Thin"/>
                <a:ea typeface="Ahkio Thin"/>
                <a:cs typeface="Ahkio Thin"/>
                <a:sym typeface="Ahkio Thin"/>
              </a:rPr>
              <a:t> con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profesional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médico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accediendo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desde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su</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dispositivo</a:t>
            </a:r>
            <a:r>
              <a:rPr lang="en-US" sz="2705" spc="127" dirty="0">
                <a:solidFill>
                  <a:srgbClr val="000000"/>
                </a:solidFill>
                <a:latin typeface="Ahkio Thin"/>
                <a:ea typeface="Ahkio Thin"/>
                <a:cs typeface="Ahkio Thin"/>
                <a:sym typeface="Ahkio Thin"/>
              </a:rPr>
              <a:t> a </a:t>
            </a:r>
            <a:r>
              <a:rPr lang="en-US" sz="2705" spc="127" dirty="0" err="1">
                <a:solidFill>
                  <a:srgbClr val="000000"/>
                </a:solidFill>
                <a:latin typeface="Ahkio Thin"/>
                <a:ea typeface="Ahkio Thin"/>
                <a:cs typeface="Ahkio Thin"/>
                <a:sym typeface="Ahkio Thin"/>
              </a:rPr>
              <a:t>través</a:t>
            </a:r>
            <a:r>
              <a:rPr lang="en-US" sz="2705" spc="127" dirty="0">
                <a:solidFill>
                  <a:srgbClr val="000000"/>
                </a:solidFill>
                <a:latin typeface="Ahkio Thin"/>
                <a:ea typeface="Ahkio Thin"/>
                <a:cs typeface="Ahkio Thin"/>
                <a:sym typeface="Ahkio Thin"/>
              </a:rPr>
              <a:t> de un </a:t>
            </a:r>
            <a:r>
              <a:rPr lang="en-US" sz="2705" spc="127" dirty="0" err="1">
                <a:solidFill>
                  <a:srgbClr val="000000"/>
                </a:solidFill>
                <a:latin typeface="Ahkio Thin"/>
                <a:ea typeface="Ahkio Thin"/>
                <a:cs typeface="Ahkio Thin"/>
                <a:sym typeface="Ahkio Thin"/>
              </a:rPr>
              <a:t>navegador</a:t>
            </a:r>
            <a:r>
              <a:rPr lang="en-US" sz="2705" spc="127" dirty="0">
                <a:solidFill>
                  <a:srgbClr val="000000"/>
                </a:solidFill>
                <a:latin typeface="Ahkio Thin"/>
                <a:ea typeface="Ahkio Thin"/>
                <a:cs typeface="Ahkio Thin"/>
                <a:sym typeface="Ahkio Thin"/>
              </a:rPr>
              <a:t> web con </a:t>
            </a:r>
            <a:r>
              <a:rPr lang="en-US" sz="2705" spc="127" dirty="0" err="1">
                <a:solidFill>
                  <a:srgbClr val="000000"/>
                </a:solidFill>
                <a:latin typeface="Ahkio Thin"/>
                <a:ea typeface="Ahkio Thin"/>
                <a:cs typeface="Ahkio Thin"/>
                <a:sym typeface="Ahkio Thin"/>
              </a:rPr>
              <a:t>componentes</a:t>
            </a:r>
            <a:r>
              <a:rPr lang="en-US" sz="2705" spc="127" dirty="0">
                <a:solidFill>
                  <a:srgbClr val="000000"/>
                </a:solidFill>
                <a:latin typeface="Ahkio Thin"/>
                <a:ea typeface="Ahkio Thin"/>
                <a:cs typeface="Ahkio Thin"/>
                <a:sym typeface="Ahkio Thin"/>
              </a:rPr>
              <a:t> de Client Angular SPA (Single Page Application) y un </a:t>
            </a:r>
            <a:r>
              <a:rPr lang="en-US" sz="2705" spc="127" dirty="0" err="1">
                <a:solidFill>
                  <a:srgbClr val="000000"/>
                </a:solidFill>
                <a:latin typeface="Ahkio Thin"/>
                <a:ea typeface="Ahkio Thin"/>
                <a:cs typeface="Ahkio Thin"/>
                <a:sym typeface="Ahkio Thin"/>
              </a:rPr>
              <a:t>almacenamiento</a:t>
            </a:r>
            <a:r>
              <a:rPr lang="en-US" sz="2705" spc="127" dirty="0">
                <a:solidFill>
                  <a:srgbClr val="000000"/>
                </a:solidFill>
                <a:latin typeface="Ahkio Thin"/>
                <a:ea typeface="Ahkio Thin"/>
                <a:cs typeface="Ahkio Thin"/>
                <a:sym typeface="Ahkio Thin"/>
              </a:rPr>
              <a:t> local. Este se </a:t>
            </a:r>
            <a:r>
              <a:rPr lang="en-US" sz="2705" spc="127" dirty="0" err="1">
                <a:solidFill>
                  <a:srgbClr val="000000"/>
                </a:solidFill>
                <a:latin typeface="Ahkio Thin"/>
                <a:ea typeface="Ahkio Thin"/>
                <a:cs typeface="Ahkio Thin"/>
                <a:sym typeface="Ahkio Thin"/>
              </a:rPr>
              <a:t>comunica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mediante</a:t>
            </a:r>
            <a:r>
              <a:rPr lang="en-US" sz="2705" spc="127" dirty="0">
                <a:solidFill>
                  <a:srgbClr val="000000"/>
                </a:solidFill>
                <a:latin typeface="Ahkio Thin"/>
                <a:ea typeface="Ahkio Thin"/>
                <a:cs typeface="Ahkio Thin"/>
                <a:sym typeface="Ahkio Thin"/>
              </a:rPr>
              <a:t> solicitudes HTTP con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a:t>
            </a:r>
            <a:r>
              <a:rPr lang="en-US" sz="2705" b="1" spc="127" dirty="0" err="1">
                <a:solidFill>
                  <a:srgbClr val="000000"/>
                </a:solidFill>
                <a:latin typeface="Ahkio Bold"/>
                <a:ea typeface="Ahkio Bold"/>
                <a:cs typeface="Ahkio Bold"/>
                <a:sym typeface="Ahkio Bold"/>
              </a:rPr>
              <a:t>servidor</a:t>
            </a:r>
            <a:r>
              <a:rPr lang="en-US" sz="2705" b="1" spc="127" dirty="0">
                <a:solidFill>
                  <a:srgbClr val="000000"/>
                </a:solidFill>
                <a:latin typeface="Ahkio Bold"/>
                <a:ea typeface="Ahkio Bold"/>
                <a:cs typeface="Ahkio Bold"/>
                <a:sym typeface="Ahkio Bold"/>
              </a:rPr>
              <a:t> de </a:t>
            </a:r>
            <a:r>
              <a:rPr lang="en-US" sz="2705" b="1" spc="127" dirty="0" err="1">
                <a:solidFill>
                  <a:srgbClr val="000000"/>
                </a:solidFill>
                <a:latin typeface="Ahkio Bold"/>
                <a:ea typeface="Ahkio Bold"/>
                <a:cs typeface="Ahkio Bold"/>
                <a:sym typeface="Ahkio Bold"/>
              </a:rPr>
              <a:t>aplicaciones</a:t>
            </a:r>
            <a:r>
              <a:rPr lang="en-US" sz="2705" spc="127" dirty="0">
                <a:solidFill>
                  <a:srgbClr val="000000"/>
                </a:solidFill>
                <a:latin typeface="Ahkio Thin"/>
                <a:ea typeface="Ahkio Thin"/>
                <a:cs typeface="Ahkio Thin"/>
                <a:sym typeface="Ahkio Thin"/>
              </a:rPr>
              <a:t>, que </a:t>
            </a:r>
            <a:r>
              <a:rPr lang="en-US" sz="2705" spc="127" dirty="0" err="1">
                <a:solidFill>
                  <a:srgbClr val="000000"/>
                </a:solidFill>
                <a:latin typeface="Ahkio Thin"/>
                <a:ea typeface="Ahkio Thin"/>
                <a:cs typeface="Ahkio Thin"/>
                <a:sym typeface="Ahkio Thin"/>
              </a:rPr>
              <a:t>aloja</a:t>
            </a:r>
            <a:r>
              <a:rPr lang="en-US" sz="2705" spc="127" dirty="0">
                <a:solidFill>
                  <a:srgbClr val="000000"/>
                </a:solidFill>
                <a:latin typeface="Ahkio Thin"/>
                <a:ea typeface="Ahkio Thin"/>
                <a:cs typeface="Ahkio Thin"/>
                <a:sym typeface="Ahkio Thin"/>
              </a:rPr>
              <a:t> un </a:t>
            </a:r>
            <a:r>
              <a:rPr lang="en-US" sz="2705" spc="127" dirty="0" err="1">
                <a:solidFill>
                  <a:srgbClr val="000000"/>
                </a:solidFill>
                <a:latin typeface="Ahkio Thin"/>
                <a:ea typeface="Ahkio Thin"/>
                <a:cs typeface="Ahkio Thin"/>
                <a:sym typeface="Ahkio Thin"/>
              </a:rPr>
              <a:t>contenedor</a:t>
            </a:r>
            <a:r>
              <a:rPr lang="en-US" sz="2705" spc="127" dirty="0">
                <a:solidFill>
                  <a:srgbClr val="000000"/>
                </a:solidFill>
                <a:latin typeface="Ahkio Thin"/>
                <a:ea typeface="Ahkio Thin"/>
                <a:cs typeface="Ahkio Thin"/>
                <a:sym typeface="Ahkio Thin"/>
              </a:rPr>
              <a:t> Docker para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frontend con Nginx a fin de </a:t>
            </a:r>
            <a:r>
              <a:rPr lang="en-US" sz="2705" spc="127" dirty="0" err="1">
                <a:solidFill>
                  <a:srgbClr val="000000"/>
                </a:solidFill>
                <a:latin typeface="Ahkio Thin"/>
                <a:ea typeface="Ahkio Thin"/>
                <a:cs typeface="Ahkio Thin"/>
                <a:sym typeface="Ahkio Thin"/>
              </a:rPr>
              <a:t>servir</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los</a:t>
            </a:r>
            <a:r>
              <a:rPr lang="en-US" sz="2705" spc="127" dirty="0">
                <a:solidFill>
                  <a:srgbClr val="000000"/>
                </a:solidFill>
                <a:latin typeface="Ahkio Thin"/>
                <a:ea typeface="Ahkio Thin"/>
                <a:cs typeface="Ahkio Thin"/>
                <a:sym typeface="Ahkio Thin"/>
              </a:rPr>
              <a:t> assets </a:t>
            </a:r>
            <a:r>
              <a:rPr lang="en-US" sz="2705" spc="127" dirty="0" err="1">
                <a:solidFill>
                  <a:srgbClr val="000000"/>
                </a:solidFill>
                <a:latin typeface="Ahkio Thin"/>
                <a:ea typeface="Ahkio Thin"/>
                <a:cs typeface="Ahkio Thin"/>
                <a:sym typeface="Ahkio Thin"/>
              </a:rPr>
              <a:t>estáticos</a:t>
            </a:r>
            <a:r>
              <a:rPr lang="en-US" sz="2705" spc="127" dirty="0">
                <a:solidFill>
                  <a:srgbClr val="000000"/>
                </a:solidFill>
                <a:latin typeface="Ahkio Thin"/>
                <a:ea typeface="Ahkio Thin"/>
                <a:cs typeface="Ahkio Thin"/>
                <a:sym typeface="Ahkio Thin"/>
              </a:rPr>
              <a:t>. </a:t>
            </a:r>
          </a:p>
          <a:p>
            <a:pPr algn="l">
              <a:lnSpc>
                <a:spcPts val="4086"/>
              </a:lnSpc>
            </a:pPr>
            <a:endParaRPr lang="en-US" sz="2705" spc="127" dirty="0">
              <a:solidFill>
                <a:srgbClr val="000000"/>
              </a:solidFill>
              <a:latin typeface="Ahkio Thin"/>
              <a:ea typeface="Ahkio Thin"/>
              <a:cs typeface="Ahkio Thin"/>
              <a:sym typeface="Ahkio Thin"/>
            </a:endParaRPr>
          </a:p>
          <a:p>
            <a:pPr algn="l">
              <a:lnSpc>
                <a:spcPts val="4086"/>
              </a:lnSpc>
            </a:pPr>
            <a:r>
              <a:rPr lang="en-US" sz="2705" spc="127" dirty="0">
                <a:solidFill>
                  <a:srgbClr val="000000"/>
                </a:solidFill>
                <a:latin typeface="Ahkio Thin"/>
                <a:ea typeface="Ahkio Thin"/>
                <a:cs typeface="Ahkio Thin"/>
                <a:sym typeface="Ahkio Thin"/>
              </a:rPr>
              <a:t>El </a:t>
            </a:r>
            <a:r>
              <a:rPr lang="en-US" sz="2705" spc="127" dirty="0" err="1">
                <a:solidFill>
                  <a:srgbClr val="000000"/>
                </a:solidFill>
                <a:latin typeface="Ahkio Thin"/>
                <a:ea typeface="Ahkio Thin"/>
                <a:cs typeface="Ahkio Thin"/>
                <a:sym typeface="Ahkio Thin"/>
              </a:rPr>
              <a:t>flujo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continúa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hacia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a:t>
            </a:r>
            <a:r>
              <a:rPr lang="en-US" sz="2705" b="1" spc="127" dirty="0" err="1">
                <a:solidFill>
                  <a:srgbClr val="000000"/>
                </a:solidFill>
                <a:latin typeface="Ahkio Bold"/>
                <a:ea typeface="Ahkio Bold"/>
                <a:cs typeface="Ahkio Bold"/>
                <a:sym typeface="Ahkio Bold"/>
              </a:rPr>
              <a:t>servidor</a:t>
            </a:r>
            <a:r>
              <a:rPr lang="en-US" sz="2705" b="1" spc="127" dirty="0">
                <a:solidFill>
                  <a:srgbClr val="000000"/>
                </a:solidFill>
                <a:latin typeface="Ahkio Bold"/>
                <a:ea typeface="Ahkio Bold"/>
                <a:cs typeface="Ahkio Bold"/>
                <a:sym typeface="Ahkio Bold"/>
              </a:rPr>
              <a:t> API</a:t>
            </a:r>
            <a:r>
              <a:rPr lang="en-US" sz="2705" spc="127" dirty="0">
                <a:solidFill>
                  <a:srgbClr val="000000"/>
                </a:solidFill>
                <a:latin typeface="Ahkio Thin"/>
                <a:ea typeface="Ahkio Thin"/>
                <a:cs typeface="Ahkio Thin"/>
                <a:sym typeface="Ahkio Thin"/>
              </a:rPr>
              <a:t> que </a:t>
            </a:r>
            <a:r>
              <a:rPr lang="en-US" sz="2705" spc="127" dirty="0" err="1">
                <a:solidFill>
                  <a:srgbClr val="000000"/>
                </a:solidFill>
                <a:latin typeface="Ahkio Thin"/>
                <a:ea typeface="Ahkio Thin"/>
                <a:cs typeface="Ahkio Thin"/>
                <a:sym typeface="Ahkio Thin"/>
              </a:rPr>
              <a:t>tiene</a:t>
            </a:r>
            <a:r>
              <a:rPr lang="en-US" sz="2705" spc="127" dirty="0">
                <a:solidFill>
                  <a:srgbClr val="000000"/>
                </a:solidFill>
                <a:latin typeface="Ahkio Thin"/>
                <a:ea typeface="Ahkio Thin"/>
                <a:cs typeface="Ahkio Thin"/>
                <a:sym typeface="Ahkio Thin"/>
              </a:rPr>
              <a:t> un </a:t>
            </a:r>
            <a:r>
              <a:rPr lang="en-US" sz="2705" spc="127" dirty="0" err="1">
                <a:solidFill>
                  <a:srgbClr val="000000"/>
                </a:solidFill>
                <a:latin typeface="Ahkio Thin"/>
                <a:ea typeface="Ahkio Thin"/>
                <a:cs typeface="Ahkio Thin"/>
                <a:sym typeface="Ahkio Thin"/>
              </a:rPr>
              <a:t>contenedor</a:t>
            </a:r>
            <a:r>
              <a:rPr lang="en-US" sz="2705" spc="127" dirty="0">
                <a:solidFill>
                  <a:srgbClr val="000000"/>
                </a:solidFill>
                <a:latin typeface="Ahkio Thin"/>
                <a:ea typeface="Ahkio Thin"/>
                <a:cs typeface="Ahkio Thin"/>
                <a:sym typeface="Ahkio Thin"/>
              </a:rPr>
              <a:t> Docker para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backend,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cual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incluye</a:t>
            </a:r>
            <a:r>
              <a:rPr lang="en-US" sz="2705" spc="127" dirty="0">
                <a:solidFill>
                  <a:srgbClr val="000000"/>
                </a:solidFill>
                <a:latin typeface="Ahkio Thin"/>
                <a:ea typeface="Ahkio Thin"/>
                <a:cs typeface="Ahkio Thin"/>
                <a:sym typeface="Ahkio Thin"/>
              </a:rPr>
              <a:t> la API RESTful </a:t>
            </a:r>
            <a:r>
              <a:rPr lang="en-US" sz="2705" spc="127" dirty="0" err="1">
                <a:solidFill>
                  <a:srgbClr val="000000"/>
                </a:solidFill>
                <a:latin typeface="Ahkio Thin"/>
                <a:ea typeface="Ahkio Thin"/>
                <a:cs typeface="Ahkio Thin"/>
                <a:sym typeface="Ahkio Thin"/>
              </a:rPr>
              <a:t>desarrollada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en</a:t>
            </a:r>
            <a:r>
              <a:rPr lang="en-US" sz="2705" spc="127" dirty="0">
                <a:solidFill>
                  <a:srgbClr val="000000"/>
                </a:solidFill>
                <a:latin typeface="Ahkio Thin"/>
                <a:ea typeface="Ahkio Thin"/>
                <a:cs typeface="Ahkio Thin"/>
                <a:sym typeface="Ahkio Thin"/>
              </a:rPr>
              <a:t> Python/Django, junto con </a:t>
            </a:r>
            <a:r>
              <a:rPr lang="en-US" sz="2705" spc="127" dirty="0" err="1">
                <a:solidFill>
                  <a:srgbClr val="000000"/>
                </a:solidFill>
                <a:latin typeface="Ahkio Thin"/>
                <a:ea typeface="Ahkio Thin"/>
                <a:cs typeface="Ahkio Thin"/>
                <a:sym typeface="Ahkio Thin"/>
              </a:rPr>
              <a:t>servicios</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autenticación</a:t>
            </a:r>
            <a:r>
              <a:rPr lang="en-US" sz="2705" spc="127" dirty="0">
                <a:solidFill>
                  <a:srgbClr val="000000"/>
                </a:solidFill>
                <a:latin typeface="Ahkio Thin"/>
                <a:ea typeface="Ahkio Thin"/>
                <a:cs typeface="Ahkio Thin"/>
                <a:sym typeface="Ahkio Thin"/>
              </a:rPr>
              <a:t>, middleware de </a:t>
            </a:r>
            <a:r>
              <a:rPr lang="en-US" sz="2705" spc="127" dirty="0" err="1">
                <a:solidFill>
                  <a:srgbClr val="000000"/>
                </a:solidFill>
                <a:latin typeface="Ahkio Thin"/>
                <a:ea typeface="Ahkio Thin"/>
                <a:cs typeface="Ahkio Thin"/>
                <a:sym typeface="Ahkio Thin"/>
              </a:rPr>
              <a:t>seguridad</a:t>
            </a:r>
            <a:r>
              <a:rPr lang="en-US" sz="2705" spc="127" dirty="0">
                <a:solidFill>
                  <a:srgbClr val="000000"/>
                </a:solidFill>
                <a:latin typeface="Ahkio Thin"/>
                <a:ea typeface="Ahkio Thin"/>
                <a:cs typeface="Ahkio Thin"/>
                <a:sym typeface="Ahkio Thin"/>
              </a:rPr>
              <a:t> y </a:t>
            </a:r>
            <a:r>
              <a:rPr lang="en-US" sz="2705" spc="127" dirty="0" err="1">
                <a:solidFill>
                  <a:srgbClr val="000000"/>
                </a:solidFill>
                <a:latin typeface="Ahkio Thin"/>
                <a:ea typeface="Ahkio Thin"/>
                <a:cs typeface="Ahkio Thin"/>
                <a:sym typeface="Ahkio Thin"/>
              </a:rPr>
              <a:t>registro</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actividades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Estos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componentes</a:t>
            </a:r>
            <a:r>
              <a:rPr lang="en-US" sz="2705" spc="127" dirty="0">
                <a:solidFill>
                  <a:srgbClr val="000000"/>
                </a:solidFill>
                <a:latin typeface="Ahkio Thin"/>
                <a:ea typeface="Ahkio Thin"/>
                <a:cs typeface="Ahkio Thin"/>
                <a:sym typeface="Ahkio Thin"/>
              </a:rPr>
              <a:t> se </a:t>
            </a:r>
            <a:r>
              <a:rPr lang="en-US" sz="2705" spc="127" dirty="0" err="1">
                <a:solidFill>
                  <a:srgbClr val="000000"/>
                </a:solidFill>
                <a:latin typeface="Ahkio Thin"/>
                <a:ea typeface="Ahkio Thin"/>
                <a:cs typeface="Ahkio Thin"/>
                <a:sym typeface="Ahkio Thin"/>
              </a:rPr>
              <a:t>conectan</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mediante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diferentes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protocolos</a:t>
            </a:r>
            <a:r>
              <a:rPr lang="en-US" sz="2705" spc="127" dirty="0">
                <a:solidFill>
                  <a:srgbClr val="000000"/>
                </a:solidFill>
                <a:latin typeface="Ahkio Thin"/>
                <a:ea typeface="Ahkio Thin"/>
                <a:cs typeface="Ahkio Thin"/>
                <a:sym typeface="Ahkio Thin"/>
              </a:rPr>
              <a:t> (REST, OAuth 2.0, API Calls, SSL/TLS, y Redis Protocol) con la </a:t>
            </a:r>
            <a:r>
              <a:rPr lang="en-US" sz="2705" b="1" spc="127" dirty="0" err="1">
                <a:solidFill>
                  <a:srgbClr val="000000"/>
                </a:solidFill>
                <a:latin typeface="Ahkio Bold"/>
                <a:ea typeface="Ahkio Bold"/>
                <a:cs typeface="Ahkio Bold"/>
                <a:sym typeface="Ahkio Bold"/>
              </a:rPr>
              <a:t>plataforma</a:t>
            </a:r>
            <a:r>
              <a:rPr lang="en-US" sz="2705" b="1" spc="127" dirty="0">
                <a:solidFill>
                  <a:srgbClr val="000000"/>
                </a:solidFill>
                <a:latin typeface="Ahkio Bold"/>
                <a:ea typeface="Ahkio Bold"/>
                <a:cs typeface="Ahkio Bold"/>
                <a:sym typeface="Ahkio Bold"/>
              </a:rPr>
              <a:t> Cloud</a:t>
            </a:r>
            <a:r>
              <a:rPr lang="en-US" sz="2705" spc="127" dirty="0">
                <a:solidFill>
                  <a:srgbClr val="000000"/>
                </a:solidFill>
                <a:latin typeface="Ahkio Thin"/>
                <a:ea typeface="Ahkio Thin"/>
                <a:cs typeface="Ahkio Thin"/>
                <a:sym typeface="Ahkio Thin"/>
              </a:rPr>
              <a:t>, que </a:t>
            </a:r>
            <a:r>
              <a:rPr lang="en-US" sz="2705" spc="127" dirty="0" err="1">
                <a:solidFill>
                  <a:srgbClr val="000000"/>
                </a:solidFill>
                <a:latin typeface="Ahkio Thin"/>
                <a:ea typeface="Ahkio Thin"/>
                <a:cs typeface="Ahkio Thin"/>
                <a:sym typeface="Ahkio Thin"/>
              </a:rPr>
              <a:t>incluye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servicios</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Seguridad</a:t>
            </a:r>
            <a:r>
              <a:rPr lang="en-US" sz="2705" spc="127" dirty="0">
                <a:solidFill>
                  <a:srgbClr val="000000"/>
                </a:solidFill>
                <a:latin typeface="Ahkio Thin"/>
                <a:ea typeface="Ahkio Thin"/>
                <a:cs typeface="Ahkio Thin"/>
                <a:sym typeface="Ahkio Thin"/>
              </a:rPr>
              <a:t> Cloud (</a:t>
            </a:r>
            <a:r>
              <a:rPr lang="en-US" sz="2705" spc="127" dirty="0" err="1">
                <a:solidFill>
                  <a:srgbClr val="000000"/>
                </a:solidFill>
                <a:latin typeface="Ahkio Thin"/>
                <a:ea typeface="Ahkio Thin"/>
                <a:cs typeface="Ahkio Thin"/>
                <a:sym typeface="Ahkio Thin"/>
              </a:rPr>
              <a:t>cifrado</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datos</a:t>
            </a:r>
            <a:r>
              <a:rPr lang="en-US" sz="2705" spc="127" dirty="0">
                <a:solidFill>
                  <a:srgbClr val="000000"/>
                </a:solidFill>
                <a:latin typeface="Ahkio Thin"/>
                <a:ea typeface="Ahkio Thin"/>
                <a:cs typeface="Ahkio Thin"/>
                <a:sym typeface="Ahkio Thin"/>
              </a:rPr>
              <a:t> y </a:t>
            </a:r>
            <a:r>
              <a:rPr lang="en-US" sz="2705" spc="127" dirty="0" err="1">
                <a:solidFill>
                  <a:srgbClr val="000000"/>
                </a:solidFill>
                <a:latin typeface="Ahkio Thin"/>
                <a:ea typeface="Ahkio Thin"/>
                <a:cs typeface="Ahkio Thin"/>
                <a:sym typeface="Ahkio Thin"/>
              </a:rPr>
              <a:t>gestión</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identidad</a:t>
            </a:r>
            <a:r>
              <a:rPr lang="en-US" sz="2705" spc="127" dirty="0">
                <a:solidFill>
                  <a:srgbClr val="000000"/>
                </a:solidFill>
                <a:latin typeface="Ahkio Thin"/>
                <a:ea typeface="Ahkio Thin"/>
                <a:cs typeface="Ahkio Thin"/>
                <a:sym typeface="Ahkio Thin"/>
              </a:rPr>
              <a:t>) y un Cluster Kubernetes que </a:t>
            </a:r>
            <a:r>
              <a:rPr lang="en-US" sz="2705" spc="127" dirty="0" err="1">
                <a:solidFill>
                  <a:srgbClr val="000000"/>
                </a:solidFill>
                <a:latin typeface="Ahkio Thin"/>
                <a:ea typeface="Ahkio Thin"/>
                <a:cs typeface="Ahkio Thin"/>
                <a:sym typeface="Ahkio Thin"/>
              </a:rPr>
              <a:t>gestiona</a:t>
            </a:r>
            <a:r>
              <a:rPr lang="en-US" sz="2705" spc="127" dirty="0">
                <a:solidFill>
                  <a:srgbClr val="000000"/>
                </a:solidFill>
                <a:latin typeface="Ahkio Thin"/>
                <a:ea typeface="Ahkio Thin"/>
                <a:cs typeface="Ahkio Thin"/>
                <a:sym typeface="Ahkio Thin"/>
              </a:rPr>
              <a:t> pods </a:t>
            </a:r>
            <a:r>
              <a:rPr lang="en-US" sz="2705" spc="127" dirty="0" err="1">
                <a:solidFill>
                  <a:srgbClr val="000000"/>
                </a:solidFill>
                <a:latin typeface="Ahkio Thin"/>
                <a:ea typeface="Ahkio Thin"/>
                <a:cs typeface="Ahkio Thin"/>
                <a:sym typeface="Ahkio Thin"/>
              </a:rPr>
              <a:t>especializados</a:t>
            </a:r>
            <a:r>
              <a:rPr lang="en-US" sz="2705" spc="127" dirty="0">
                <a:solidFill>
                  <a:srgbClr val="000000"/>
                </a:solidFill>
                <a:latin typeface="Ahkio Thin"/>
                <a:ea typeface="Ahkio Thin"/>
                <a:cs typeface="Ahkio Thin"/>
                <a:sym typeface="Ahkio Thin"/>
              </a:rPr>
              <a:t> para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preprocesamiento</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imágenes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ejecución</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modelos</a:t>
            </a:r>
            <a:r>
              <a:rPr lang="en-US" sz="2705" spc="127" dirty="0">
                <a:solidFill>
                  <a:srgbClr val="000000"/>
                </a:solidFill>
                <a:latin typeface="Ahkio Thin"/>
                <a:ea typeface="Ahkio Thin"/>
                <a:cs typeface="Ahkio Thin"/>
                <a:sym typeface="Ahkio Thin"/>
              </a:rPr>
              <a:t> de IA y </a:t>
            </a:r>
            <a:r>
              <a:rPr lang="en-US" sz="2705" spc="127" dirty="0" err="1">
                <a:solidFill>
                  <a:srgbClr val="000000"/>
                </a:solidFill>
                <a:latin typeface="Ahkio Thin"/>
                <a:ea typeface="Ahkio Thin"/>
                <a:cs typeface="Ahkio Thin"/>
                <a:sym typeface="Ahkio Thin"/>
              </a:rPr>
              <a:t>recopilación</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datos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permitiendo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así</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una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alta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escalabilidad</a:t>
            </a:r>
            <a:r>
              <a:rPr lang="en-US" sz="2705" spc="127" dirty="0">
                <a:solidFill>
                  <a:srgbClr val="000000"/>
                </a:solidFill>
                <a:latin typeface="Ahkio Thin"/>
                <a:ea typeface="Ahkio Thin"/>
                <a:cs typeface="Ahkio Thin"/>
                <a:sym typeface="Ahkio Thin"/>
              </a:rPr>
              <a:t> y </a:t>
            </a:r>
            <a:r>
              <a:rPr lang="en-US" sz="2705" spc="127" dirty="0" err="1">
                <a:solidFill>
                  <a:srgbClr val="000000"/>
                </a:solidFill>
                <a:latin typeface="Ahkio Thin"/>
                <a:ea typeface="Ahkio Thin"/>
                <a:cs typeface="Ahkio Thin"/>
                <a:sym typeface="Ahkio Thin"/>
              </a:rPr>
              <a:t>tolerancia</a:t>
            </a:r>
            <a:r>
              <a:rPr lang="en-US" sz="2705" spc="127" dirty="0">
                <a:solidFill>
                  <a:srgbClr val="000000"/>
                </a:solidFill>
                <a:latin typeface="Ahkio Thin"/>
                <a:ea typeface="Ahkio Thin"/>
                <a:cs typeface="Ahkio Thin"/>
                <a:sym typeface="Ahkio Thin"/>
              </a:rPr>
              <a:t> a </a:t>
            </a:r>
            <a:r>
              <a:rPr lang="en-US" sz="2705" spc="127" dirty="0" err="1">
                <a:solidFill>
                  <a:srgbClr val="000000"/>
                </a:solidFill>
                <a:latin typeface="Ahkio Thin"/>
                <a:ea typeface="Ahkio Thin"/>
                <a:cs typeface="Ahkio Thin"/>
                <a:sym typeface="Ahkio Thin"/>
              </a:rPr>
              <a:t>fallos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Finalmente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todos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estos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componentes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interactúan</a:t>
            </a:r>
            <a:r>
              <a:rPr lang="en-US" sz="2705" spc="127" dirty="0">
                <a:solidFill>
                  <a:srgbClr val="000000"/>
                </a:solidFill>
                <a:latin typeface="Ahkio Thin"/>
                <a:ea typeface="Ahkio Thin"/>
                <a:cs typeface="Ahkio Thin"/>
                <a:sym typeface="Ahkio Thin"/>
              </a:rPr>
              <a:t> con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almacenamiento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en</a:t>
            </a:r>
            <a:r>
              <a:rPr lang="en-US" sz="2705" spc="127" dirty="0">
                <a:solidFill>
                  <a:srgbClr val="000000"/>
                </a:solidFill>
                <a:latin typeface="Ahkio Thin"/>
                <a:ea typeface="Ahkio Thin"/>
                <a:cs typeface="Ahkio Thin"/>
                <a:sym typeface="Ahkio Thin"/>
              </a:rPr>
              <a:t> la </a:t>
            </a:r>
            <a:r>
              <a:rPr lang="en-US" sz="2705" spc="127" dirty="0" err="1">
                <a:solidFill>
                  <a:srgbClr val="000000"/>
                </a:solidFill>
                <a:latin typeface="Ahkio Thin"/>
                <a:ea typeface="Ahkio Thin"/>
                <a:cs typeface="Ahkio Thin"/>
                <a:sym typeface="Ahkio Thin"/>
              </a:rPr>
              <a:t>nube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mediante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operaciones</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lectura</a:t>
            </a:r>
            <a:r>
              <a:rPr lang="en-US" sz="2705" spc="127" dirty="0">
                <a:solidFill>
                  <a:srgbClr val="000000"/>
                </a:solidFill>
                <a:latin typeface="Ahkio Thin"/>
                <a:ea typeface="Ahkio Thin"/>
                <a:cs typeface="Ahkio Thin"/>
                <a:sym typeface="Ahkio Thin"/>
              </a:rPr>
              <a:t>/</a:t>
            </a:r>
            <a:r>
              <a:rPr lang="en-US" sz="2705" spc="127" dirty="0" err="1">
                <a:solidFill>
                  <a:srgbClr val="000000"/>
                </a:solidFill>
                <a:latin typeface="Ahkio Thin"/>
                <a:ea typeface="Ahkio Thin"/>
                <a:cs typeface="Ahkio Thin"/>
                <a:sym typeface="Ahkio Thin"/>
              </a:rPr>
              <a:t>escritura</a:t>
            </a:r>
            <a:r>
              <a:rPr lang="en-US" sz="2705" spc="127" dirty="0">
                <a:solidFill>
                  <a:srgbClr val="000000"/>
                </a:solidFill>
                <a:latin typeface="Ahkio Thin"/>
                <a:ea typeface="Ahkio Thin"/>
                <a:cs typeface="Ahkio Thin"/>
                <a:sym typeface="Ahkio Thin"/>
              </a:rPr>
              <a:t>, que </a:t>
            </a:r>
            <a:r>
              <a:rPr lang="en-US" sz="2705" spc="127" dirty="0" err="1">
                <a:solidFill>
                  <a:srgbClr val="000000"/>
                </a:solidFill>
                <a:latin typeface="Ahkio Thin"/>
                <a:ea typeface="Ahkio Thin"/>
                <a:cs typeface="Ahkio Thin"/>
                <a:sym typeface="Ahkio Thin"/>
              </a:rPr>
              <a:t>incluye</a:t>
            </a:r>
            <a:r>
              <a:rPr lang="en-US" sz="2705" spc="127" dirty="0">
                <a:solidFill>
                  <a:srgbClr val="000000"/>
                </a:solidFill>
                <a:latin typeface="Ahkio Thin"/>
                <a:ea typeface="Ahkio Thin"/>
                <a:cs typeface="Ahkio Thin"/>
                <a:sym typeface="Ahkio Thin"/>
              </a:rPr>
              <a:t> Caché Redis, </a:t>
            </a:r>
            <a:r>
              <a:rPr lang="en-US" sz="2705" spc="127" dirty="0" err="1">
                <a:solidFill>
                  <a:srgbClr val="000000"/>
                </a:solidFill>
                <a:latin typeface="Ahkio Thin"/>
                <a:ea typeface="Ahkio Thin"/>
                <a:cs typeface="Ahkio Thin"/>
                <a:sym typeface="Ahkio Thin"/>
              </a:rPr>
              <a:t>almacenamiento</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imágenes</a:t>
            </a:r>
            <a:r>
              <a:rPr lang="en-US" sz="2705" spc="127" dirty="0">
                <a:solidFill>
                  <a:srgbClr val="000000"/>
                </a:solidFill>
                <a:latin typeface="Ahkio Thin"/>
                <a:ea typeface="Ahkio Thin"/>
                <a:cs typeface="Ahkio Thin"/>
                <a:sym typeface="Ahkio Thin"/>
              </a:rPr>
              <a:t> y base de </a:t>
            </a:r>
            <a:r>
              <a:rPr lang="en-US" sz="2705" spc="127" dirty="0" err="1">
                <a:solidFill>
                  <a:srgbClr val="000000"/>
                </a:solidFill>
                <a:latin typeface="Ahkio Thin"/>
                <a:ea typeface="Ahkio Thin"/>
                <a:cs typeface="Ahkio Thin"/>
                <a:sym typeface="Ahkio Thin"/>
              </a:rPr>
              <a:t>datos</a:t>
            </a:r>
            <a:r>
              <a:rPr lang="en-US" sz="2705" spc="127" dirty="0">
                <a:solidFill>
                  <a:srgbClr val="000000"/>
                </a:solidFill>
                <a:latin typeface="Ahkio Thin"/>
                <a:ea typeface="Ahkio Thin"/>
                <a:cs typeface="Ahkio Thin"/>
                <a:sym typeface="Ahkio Thin"/>
              </a:rPr>
              <a:t> PostgreSQL, </a:t>
            </a:r>
            <a:r>
              <a:rPr lang="en-US" sz="2705" spc="127" dirty="0" err="1">
                <a:solidFill>
                  <a:srgbClr val="000000"/>
                </a:solidFill>
                <a:latin typeface="Ahkio Thin"/>
                <a:ea typeface="Ahkio Thin"/>
                <a:cs typeface="Ahkio Thin"/>
                <a:sym typeface="Ahkio Thin"/>
              </a:rPr>
              <a:t>formando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así</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una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arquitectura</a:t>
            </a:r>
            <a:r>
              <a:rPr lang="en-US" sz="2705" spc="127" dirty="0">
                <a:solidFill>
                  <a:srgbClr val="000000"/>
                </a:solidFill>
                <a:latin typeface="Ahkio Thin"/>
                <a:ea typeface="Ahkio Thin"/>
                <a:cs typeface="Ahkio Thin"/>
                <a:sym typeface="Ahkio Thin"/>
              </a:rPr>
              <a:t> robusta, </a:t>
            </a:r>
            <a:r>
              <a:rPr lang="en-US" sz="2705" spc="127" dirty="0" err="1">
                <a:solidFill>
                  <a:srgbClr val="000000"/>
                </a:solidFill>
                <a:latin typeface="Ahkio Thin"/>
                <a:ea typeface="Ahkio Thin"/>
                <a:cs typeface="Ahkio Thin"/>
                <a:sym typeface="Ahkio Thin"/>
              </a:rPr>
              <a:t>segura</a:t>
            </a:r>
            <a:r>
              <a:rPr lang="en-US" sz="2705" spc="127" dirty="0">
                <a:solidFill>
                  <a:srgbClr val="000000"/>
                </a:solidFill>
                <a:latin typeface="Ahkio Thin"/>
                <a:ea typeface="Ahkio Thin"/>
                <a:cs typeface="Ahkio Thin"/>
                <a:sym typeface="Ahkio Thin"/>
              </a:rPr>
              <a:t> y </a:t>
            </a:r>
            <a:r>
              <a:rPr lang="en-US" sz="2705" spc="127" dirty="0" err="1">
                <a:solidFill>
                  <a:srgbClr val="000000"/>
                </a:solidFill>
                <a:latin typeface="Ahkio Thin"/>
                <a:ea typeface="Ahkio Thin"/>
                <a:cs typeface="Ahkio Thin"/>
                <a:sym typeface="Ahkio Thin"/>
              </a:rPr>
              <a:t>escalable</a:t>
            </a:r>
            <a:r>
              <a:rPr lang="en-US" sz="2705" spc="127" dirty="0">
                <a:solidFill>
                  <a:srgbClr val="000000"/>
                </a:solidFill>
                <a:latin typeface="Ahkio Thin"/>
                <a:ea typeface="Ahkio Thin"/>
                <a:cs typeface="Ahkio Thin"/>
                <a:sym typeface="Ahkio Thin"/>
              </a:rPr>
              <a:t> para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procesamiento</a:t>
            </a:r>
            <a:r>
              <a:rPr lang="en-US" sz="2705" spc="127" dirty="0">
                <a:solidFill>
                  <a:srgbClr val="000000"/>
                </a:solidFill>
                <a:latin typeface="Ahkio Thin"/>
                <a:ea typeface="Ahkio Thin"/>
                <a:cs typeface="Ahkio Thin"/>
                <a:sym typeface="Ahkio Thin"/>
              </a:rPr>
              <a:t> y </a:t>
            </a:r>
            <a:r>
              <a:rPr lang="en-US" sz="2705" spc="127" dirty="0" err="1">
                <a:solidFill>
                  <a:srgbClr val="000000"/>
                </a:solidFill>
                <a:latin typeface="Ahkio Thin"/>
                <a:ea typeface="Ahkio Thin"/>
                <a:cs typeface="Ahkio Thin"/>
                <a:sym typeface="Ahkio Thin"/>
              </a:rPr>
              <a:t>análisis</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imágenes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médicas</a:t>
            </a:r>
            <a:r>
              <a:rPr lang="en-US" sz="2705" spc="127" dirty="0">
                <a:solidFill>
                  <a:srgbClr val="000000"/>
                </a:solidFill>
                <a:latin typeface="Ahkio Thin"/>
                <a:ea typeface="Ahkio Thin"/>
                <a:cs typeface="Ahkio Thin"/>
                <a:sym typeface="Ahkio Thin"/>
              </a:rPr>
              <a:t>.</a:t>
            </a:r>
          </a:p>
        </p:txBody>
      </p:sp>
      <p:sp>
        <p:nvSpPr>
          <p:cNvPr id="13" name="TextBox 13"/>
          <p:cNvSpPr txBox="1"/>
          <p:nvPr/>
        </p:nvSpPr>
        <p:spPr>
          <a:xfrm>
            <a:off x="3681134" y="348665"/>
            <a:ext cx="10925732" cy="1663593"/>
          </a:xfrm>
          <a:prstGeom prst="rect">
            <a:avLst/>
          </a:prstGeom>
        </p:spPr>
        <p:txBody>
          <a:bodyPr lIns="0" tIns="0" rIns="0" bIns="0" rtlCol="0" anchor="t">
            <a:spAutoFit/>
          </a:bodyPr>
          <a:lstStyle/>
          <a:p>
            <a:pPr algn="ctr">
              <a:lnSpc>
                <a:spcPts val="13307"/>
              </a:lnSpc>
            </a:pPr>
            <a:r>
              <a:rPr lang="en-US" sz="9505">
                <a:solidFill>
                  <a:srgbClr val="000000"/>
                </a:solidFill>
                <a:latin typeface="Ahkio"/>
                <a:ea typeface="Ahkio"/>
                <a:cs typeface="Ahkio"/>
                <a:sym typeface="Ahkio"/>
              </a:rPr>
              <a:t>VISTA FÍSICA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042639"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3" name="Freeform 3"/>
          <p:cNvSpPr/>
          <p:nvPr/>
        </p:nvSpPr>
        <p:spPr>
          <a:xfrm>
            <a:off x="8330280" y="0"/>
            <a:ext cx="5245361" cy="5245361"/>
          </a:xfrm>
          <a:custGeom>
            <a:avLst/>
            <a:gdLst/>
            <a:ahLst/>
            <a:cxnLst/>
            <a:rect l="l" t="t" r="r" b="b"/>
            <a:pathLst>
              <a:path w="5245361" h="5245361">
                <a:moveTo>
                  <a:pt x="0" y="0"/>
                </a:moveTo>
                <a:lnTo>
                  <a:pt x="5245362" y="0"/>
                </a:lnTo>
                <a:lnTo>
                  <a:pt x="5245362"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4" name="Freeform 4"/>
          <p:cNvSpPr/>
          <p:nvPr/>
        </p:nvSpPr>
        <p:spPr>
          <a:xfrm>
            <a:off x="3622460"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5" name="Freeform 5"/>
          <p:cNvSpPr/>
          <p:nvPr/>
        </p:nvSpPr>
        <p:spPr>
          <a:xfrm>
            <a:off x="-1085198"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6" name="Freeform 6"/>
          <p:cNvSpPr/>
          <p:nvPr/>
        </p:nvSpPr>
        <p:spPr>
          <a:xfrm>
            <a:off x="13042639"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7" name="Freeform 7"/>
          <p:cNvSpPr/>
          <p:nvPr/>
        </p:nvSpPr>
        <p:spPr>
          <a:xfrm>
            <a:off x="8330280" y="5245361"/>
            <a:ext cx="5245361" cy="5245361"/>
          </a:xfrm>
          <a:custGeom>
            <a:avLst/>
            <a:gdLst/>
            <a:ahLst/>
            <a:cxnLst/>
            <a:rect l="l" t="t" r="r" b="b"/>
            <a:pathLst>
              <a:path w="5245361" h="5245361">
                <a:moveTo>
                  <a:pt x="0" y="0"/>
                </a:moveTo>
                <a:lnTo>
                  <a:pt x="5245362" y="0"/>
                </a:lnTo>
                <a:lnTo>
                  <a:pt x="5245362"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8" name="Freeform 8"/>
          <p:cNvSpPr/>
          <p:nvPr/>
        </p:nvSpPr>
        <p:spPr>
          <a:xfrm>
            <a:off x="3622460"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9" name="Freeform 9"/>
          <p:cNvSpPr/>
          <p:nvPr/>
        </p:nvSpPr>
        <p:spPr>
          <a:xfrm>
            <a:off x="-1085198"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10" name="Freeform 10"/>
          <p:cNvSpPr/>
          <p:nvPr/>
        </p:nvSpPr>
        <p:spPr>
          <a:xfrm>
            <a:off x="-1739598" y="-309148"/>
            <a:ext cx="4481465" cy="4114800"/>
          </a:xfrm>
          <a:custGeom>
            <a:avLst/>
            <a:gdLst/>
            <a:ahLst/>
            <a:cxnLst/>
            <a:rect l="l" t="t" r="r" b="b"/>
            <a:pathLst>
              <a:path w="4481465" h="4114800">
                <a:moveTo>
                  <a:pt x="0" y="0"/>
                </a:moveTo>
                <a:lnTo>
                  <a:pt x="4481465" y="0"/>
                </a:lnTo>
                <a:lnTo>
                  <a:pt x="448146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1" name="Freeform 11"/>
          <p:cNvSpPr/>
          <p:nvPr/>
        </p:nvSpPr>
        <p:spPr>
          <a:xfrm>
            <a:off x="16207918" y="8188407"/>
            <a:ext cx="3930896" cy="2637274"/>
          </a:xfrm>
          <a:custGeom>
            <a:avLst/>
            <a:gdLst/>
            <a:ahLst/>
            <a:cxnLst/>
            <a:rect l="l" t="t" r="r" b="b"/>
            <a:pathLst>
              <a:path w="3930896" h="2637274">
                <a:moveTo>
                  <a:pt x="0" y="0"/>
                </a:moveTo>
                <a:lnTo>
                  <a:pt x="3930896" y="0"/>
                </a:lnTo>
                <a:lnTo>
                  <a:pt x="3930896" y="2637274"/>
                </a:lnTo>
                <a:lnTo>
                  <a:pt x="0" y="26372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O"/>
          </a:p>
        </p:txBody>
      </p:sp>
      <p:sp>
        <p:nvSpPr>
          <p:cNvPr id="12" name="Freeform 12"/>
          <p:cNvSpPr/>
          <p:nvPr/>
        </p:nvSpPr>
        <p:spPr>
          <a:xfrm>
            <a:off x="4444188" y="2622681"/>
            <a:ext cx="8847266" cy="7417574"/>
          </a:xfrm>
          <a:custGeom>
            <a:avLst/>
            <a:gdLst/>
            <a:ahLst/>
            <a:cxnLst/>
            <a:rect l="l" t="t" r="r" b="b"/>
            <a:pathLst>
              <a:path w="8847266" h="7417574">
                <a:moveTo>
                  <a:pt x="0" y="0"/>
                </a:moveTo>
                <a:lnTo>
                  <a:pt x="8847266" y="0"/>
                </a:lnTo>
                <a:lnTo>
                  <a:pt x="8847266" y="7417574"/>
                </a:lnTo>
                <a:lnTo>
                  <a:pt x="0" y="7417574"/>
                </a:lnTo>
                <a:lnTo>
                  <a:pt x="0" y="0"/>
                </a:lnTo>
                <a:close/>
              </a:path>
            </a:pathLst>
          </a:custGeom>
          <a:blipFill>
            <a:blip r:embed="rId7"/>
            <a:stretch>
              <a:fillRect/>
            </a:stretch>
          </a:blipFill>
        </p:spPr>
        <p:txBody>
          <a:bodyPr/>
          <a:lstStyle/>
          <a:p>
            <a:endParaRPr lang="es-CO"/>
          </a:p>
        </p:txBody>
      </p:sp>
      <p:sp>
        <p:nvSpPr>
          <p:cNvPr id="13" name="TextBox 13"/>
          <p:cNvSpPr txBox="1"/>
          <p:nvPr/>
        </p:nvSpPr>
        <p:spPr>
          <a:xfrm>
            <a:off x="3681134" y="348665"/>
            <a:ext cx="10925732" cy="1663593"/>
          </a:xfrm>
          <a:prstGeom prst="rect">
            <a:avLst/>
          </a:prstGeom>
        </p:spPr>
        <p:txBody>
          <a:bodyPr lIns="0" tIns="0" rIns="0" bIns="0" rtlCol="0" anchor="t">
            <a:spAutoFit/>
          </a:bodyPr>
          <a:lstStyle/>
          <a:p>
            <a:pPr algn="ctr">
              <a:lnSpc>
                <a:spcPts val="13307"/>
              </a:lnSpc>
            </a:pPr>
            <a:r>
              <a:rPr lang="en-US" sz="9505">
                <a:solidFill>
                  <a:srgbClr val="000000"/>
                </a:solidFill>
                <a:latin typeface="Ahkio"/>
                <a:ea typeface="Ahkio"/>
                <a:cs typeface="Ahkio"/>
                <a:sym typeface="Ahkio"/>
              </a:rPr>
              <a:t>ESCENARIO PRINCIPAL</a:t>
            </a:r>
          </a:p>
        </p:txBody>
      </p:sp>
      <p:sp>
        <p:nvSpPr>
          <p:cNvPr id="14" name="TextBox 14"/>
          <p:cNvSpPr txBox="1"/>
          <p:nvPr/>
        </p:nvSpPr>
        <p:spPr>
          <a:xfrm>
            <a:off x="3763957" y="1764608"/>
            <a:ext cx="10207728" cy="627877"/>
          </a:xfrm>
          <a:prstGeom prst="rect">
            <a:avLst/>
          </a:prstGeom>
        </p:spPr>
        <p:txBody>
          <a:bodyPr lIns="0" tIns="0" rIns="0" bIns="0" rtlCol="0" anchor="t">
            <a:spAutoFit/>
          </a:bodyPr>
          <a:lstStyle/>
          <a:p>
            <a:pPr algn="ctr">
              <a:lnSpc>
                <a:spcPts val="5143"/>
              </a:lnSpc>
            </a:pPr>
            <a:r>
              <a:rPr lang="en-US" sz="3405" spc="160">
                <a:solidFill>
                  <a:srgbClr val="000000"/>
                </a:solidFill>
                <a:latin typeface="Ahkio Light"/>
                <a:ea typeface="Ahkio Light"/>
                <a:cs typeface="Ahkio Light"/>
                <a:sym typeface="Ahkio Light"/>
              </a:rPr>
              <a:t>Análisis de Imágenes CTC para Detección de CCR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042639"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3" name="Freeform 3"/>
          <p:cNvSpPr/>
          <p:nvPr/>
        </p:nvSpPr>
        <p:spPr>
          <a:xfrm>
            <a:off x="8330280" y="0"/>
            <a:ext cx="5245361" cy="5245361"/>
          </a:xfrm>
          <a:custGeom>
            <a:avLst/>
            <a:gdLst/>
            <a:ahLst/>
            <a:cxnLst/>
            <a:rect l="l" t="t" r="r" b="b"/>
            <a:pathLst>
              <a:path w="5245361" h="5245361">
                <a:moveTo>
                  <a:pt x="0" y="0"/>
                </a:moveTo>
                <a:lnTo>
                  <a:pt x="5245362" y="0"/>
                </a:lnTo>
                <a:lnTo>
                  <a:pt x="5245362"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4" name="Freeform 4"/>
          <p:cNvSpPr/>
          <p:nvPr/>
        </p:nvSpPr>
        <p:spPr>
          <a:xfrm>
            <a:off x="3622460"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5" name="Freeform 5"/>
          <p:cNvSpPr/>
          <p:nvPr/>
        </p:nvSpPr>
        <p:spPr>
          <a:xfrm>
            <a:off x="-1085198"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6" name="Freeform 6"/>
          <p:cNvSpPr/>
          <p:nvPr/>
        </p:nvSpPr>
        <p:spPr>
          <a:xfrm>
            <a:off x="13042639"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7" name="Freeform 7"/>
          <p:cNvSpPr/>
          <p:nvPr/>
        </p:nvSpPr>
        <p:spPr>
          <a:xfrm>
            <a:off x="8330280" y="5245361"/>
            <a:ext cx="5245361" cy="5245361"/>
          </a:xfrm>
          <a:custGeom>
            <a:avLst/>
            <a:gdLst/>
            <a:ahLst/>
            <a:cxnLst/>
            <a:rect l="l" t="t" r="r" b="b"/>
            <a:pathLst>
              <a:path w="5245361" h="5245361">
                <a:moveTo>
                  <a:pt x="0" y="0"/>
                </a:moveTo>
                <a:lnTo>
                  <a:pt x="5245362" y="0"/>
                </a:lnTo>
                <a:lnTo>
                  <a:pt x="5245362"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8" name="Freeform 8"/>
          <p:cNvSpPr/>
          <p:nvPr/>
        </p:nvSpPr>
        <p:spPr>
          <a:xfrm>
            <a:off x="3622460"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9" name="Freeform 9"/>
          <p:cNvSpPr/>
          <p:nvPr/>
        </p:nvSpPr>
        <p:spPr>
          <a:xfrm>
            <a:off x="-1085198"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10" name="Freeform 10"/>
          <p:cNvSpPr/>
          <p:nvPr/>
        </p:nvSpPr>
        <p:spPr>
          <a:xfrm>
            <a:off x="-1739598" y="-309148"/>
            <a:ext cx="4481465" cy="4114800"/>
          </a:xfrm>
          <a:custGeom>
            <a:avLst/>
            <a:gdLst/>
            <a:ahLst/>
            <a:cxnLst/>
            <a:rect l="l" t="t" r="r" b="b"/>
            <a:pathLst>
              <a:path w="4481465" h="4114800">
                <a:moveTo>
                  <a:pt x="0" y="0"/>
                </a:moveTo>
                <a:lnTo>
                  <a:pt x="4481465" y="0"/>
                </a:lnTo>
                <a:lnTo>
                  <a:pt x="448146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1" name="Freeform 11"/>
          <p:cNvSpPr/>
          <p:nvPr/>
        </p:nvSpPr>
        <p:spPr>
          <a:xfrm>
            <a:off x="16207918" y="8188407"/>
            <a:ext cx="3930896" cy="2637274"/>
          </a:xfrm>
          <a:custGeom>
            <a:avLst/>
            <a:gdLst/>
            <a:ahLst/>
            <a:cxnLst/>
            <a:rect l="l" t="t" r="r" b="b"/>
            <a:pathLst>
              <a:path w="3930896" h="2637274">
                <a:moveTo>
                  <a:pt x="0" y="0"/>
                </a:moveTo>
                <a:lnTo>
                  <a:pt x="3930896" y="0"/>
                </a:lnTo>
                <a:lnTo>
                  <a:pt x="3930896" y="2637274"/>
                </a:lnTo>
                <a:lnTo>
                  <a:pt x="0" y="26372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O"/>
          </a:p>
        </p:txBody>
      </p:sp>
      <p:sp>
        <p:nvSpPr>
          <p:cNvPr id="12" name="TextBox 12"/>
          <p:cNvSpPr txBox="1"/>
          <p:nvPr/>
        </p:nvSpPr>
        <p:spPr>
          <a:xfrm>
            <a:off x="3681134" y="348665"/>
            <a:ext cx="10925732" cy="1663593"/>
          </a:xfrm>
          <a:prstGeom prst="rect">
            <a:avLst/>
          </a:prstGeom>
        </p:spPr>
        <p:txBody>
          <a:bodyPr lIns="0" tIns="0" rIns="0" bIns="0" rtlCol="0" anchor="t">
            <a:spAutoFit/>
          </a:bodyPr>
          <a:lstStyle/>
          <a:p>
            <a:pPr algn="ctr">
              <a:lnSpc>
                <a:spcPts val="13307"/>
              </a:lnSpc>
            </a:pPr>
            <a:r>
              <a:rPr lang="en-US" sz="9505">
                <a:solidFill>
                  <a:srgbClr val="000000"/>
                </a:solidFill>
                <a:latin typeface="Ahkio"/>
                <a:ea typeface="Ahkio"/>
                <a:cs typeface="Ahkio"/>
                <a:sym typeface="Ahkio"/>
              </a:rPr>
              <a:t>ESCENARIO PRINCIPAL</a:t>
            </a:r>
          </a:p>
        </p:txBody>
      </p:sp>
      <p:sp>
        <p:nvSpPr>
          <p:cNvPr id="13" name="TextBox 13"/>
          <p:cNvSpPr txBox="1"/>
          <p:nvPr/>
        </p:nvSpPr>
        <p:spPr>
          <a:xfrm>
            <a:off x="3763957" y="1764608"/>
            <a:ext cx="10207728" cy="627877"/>
          </a:xfrm>
          <a:prstGeom prst="rect">
            <a:avLst/>
          </a:prstGeom>
        </p:spPr>
        <p:txBody>
          <a:bodyPr lIns="0" tIns="0" rIns="0" bIns="0" rtlCol="0" anchor="t">
            <a:spAutoFit/>
          </a:bodyPr>
          <a:lstStyle/>
          <a:p>
            <a:pPr algn="ctr">
              <a:lnSpc>
                <a:spcPts val="5143"/>
              </a:lnSpc>
            </a:pPr>
            <a:r>
              <a:rPr lang="en-US" sz="3405" spc="160">
                <a:solidFill>
                  <a:srgbClr val="000000"/>
                </a:solidFill>
                <a:latin typeface="Ahkio Light"/>
                <a:ea typeface="Ahkio Light"/>
                <a:cs typeface="Ahkio Light"/>
                <a:sym typeface="Ahkio Light"/>
              </a:rPr>
              <a:t>Análisis de Imágenes CTC para Detección de CCR</a:t>
            </a:r>
          </a:p>
        </p:txBody>
      </p:sp>
      <p:sp>
        <p:nvSpPr>
          <p:cNvPr id="14" name="TextBox 14"/>
          <p:cNvSpPr txBox="1"/>
          <p:nvPr/>
        </p:nvSpPr>
        <p:spPr>
          <a:xfrm>
            <a:off x="990600" y="2704305"/>
            <a:ext cx="16446297" cy="7190471"/>
          </a:xfrm>
          <a:prstGeom prst="rect">
            <a:avLst/>
          </a:prstGeom>
        </p:spPr>
        <p:txBody>
          <a:bodyPr lIns="0" tIns="0" rIns="0" bIns="0" rtlCol="0" anchor="t">
            <a:spAutoFit/>
          </a:bodyPr>
          <a:lstStyle/>
          <a:p>
            <a:pPr algn="l">
              <a:lnSpc>
                <a:spcPts val="4086"/>
              </a:lnSpc>
            </a:pPr>
            <a:r>
              <a:rPr lang="en-US" sz="2705" spc="127" dirty="0">
                <a:solidFill>
                  <a:srgbClr val="000000"/>
                </a:solidFill>
                <a:latin typeface="Ahkio Thin"/>
                <a:ea typeface="Ahkio Thin"/>
                <a:cs typeface="Ahkio Thin"/>
                <a:sym typeface="Ahkio Thin"/>
              </a:rPr>
              <a:t>En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anterior </a:t>
            </a:r>
            <a:r>
              <a:rPr lang="en-US" sz="2705" spc="127" dirty="0" err="1">
                <a:solidFill>
                  <a:srgbClr val="000000"/>
                </a:solidFill>
                <a:latin typeface="Ahkio Thin"/>
                <a:ea typeface="Ahkio Thin"/>
                <a:cs typeface="Ahkio Thin"/>
                <a:sym typeface="Ahkio Thin"/>
              </a:rPr>
              <a:t>diagrama</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casos</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uso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muestra</a:t>
            </a:r>
            <a:r>
              <a:rPr lang="en-US" sz="2705" spc="127" dirty="0">
                <a:solidFill>
                  <a:srgbClr val="000000"/>
                </a:solidFill>
                <a:latin typeface="Ahkio Thin"/>
                <a:ea typeface="Ahkio Thin"/>
                <a:cs typeface="Ahkio Thin"/>
                <a:sym typeface="Ahkio Thin"/>
              </a:rPr>
              <a:t> las </a:t>
            </a:r>
            <a:r>
              <a:rPr lang="en-US" sz="2705" spc="127" dirty="0" err="1">
                <a:solidFill>
                  <a:srgbClr val="000000"/>
                </a:solidFill>
                <a:latin typeface="Ahkio Thin"/>
                <a:ea typeface="Ahkio Thin"/>
                <a:cs typeface="Ahkio Thin"/>
                <a:sym typeface="Ahkio Thin"/>
              </a:rPr>
              <a:t>interacciones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principales</a:t>
            </a:r>
            <a:r>
              <a:rPr lang="en-US" sz="2705" spc="127" dirty="0">
                <a:solidFill>
                  <a:srgbClr val="000000"/>
                </a:solidFill>
                <a:latin typeface="Ahkio Thin"/>
                <a:ea typeface="Ahkio Thin"/>
                <a:cs typeface="Ahkio Thin"/>
                <a:sym typeface="Ahkio Thin"/>
              </a:rPr>
              <a:t> del "</a:t>
            </a:r>
            <a:r>
              <a:rPr lang="en-US" sz="2705" spc="127" dirty="0" err="1">
                <a:solidFill>
                  <a:srgbClr val="000000"/>
                </a:solidFill>
                <a:latin typeface="Ahkio Thin"/>
                <a:ea typeface="Ahkio Thin"/>
                <a:cs typeface="Ahkio Thin"/>
                <a:sym typeface="Ahkio Thin"/>
              </a:rPr>
              <a:t>Profesional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médico</a:t>
            </a:r>
            <a:r>
              <a:rPr lang="en-US" sz="2705" spc="127" dirty="0">
                <a:solidFill>
                  <a:srgbClr val="000000"/>
                </a:solidFill>
                <a:latin typeface="Ahkio Thin"/>
                <a:ea typeface="Ahkio Thin"/>
                <a:cs typeface="Ahkio Thin"/>
                <a:sym typeface="Ahkio Thin"/>
              </a:rPr>
              <a:t>" con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sistema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donde</a:t>
            </a:r>
            <a:r>
              <a:rPr lang="en-US" sz="2705" spc="127" dirty="0">
                <a:solidFill>
                  <a:srgbClr val="000000"/>
                </a:solidFill>
                <a:latin typeface="Ahkio Thin"/>
                <a:ea typeface="Ahkio Thin"/>
                <a:cs typeface="Ahkio Thin"/>
                <a:sym typeface="Ahkio Thin"/>
              </a:rPr>
              <a:t> se </a:t>
            </a:r>
            <a:r>
              <a:rPr lang="en-US" sz="2705" spc="127" dirty="0" err="1">
                <a:solidFill>
                  <a:srgbClr val="000000"/>
                </a:solidFill>
                <a:latin typeface="Ahkio Thin"/>
                <a:ea typeface="Ahkio Thin"/>
                <a:cs typeface="Ahkio Thin"/>
                <a:sym typeface="Ahkio Thin"/>
              </a:rPr>
              <a:t>observa</a:t>
            </a:r>
            <a:r>
              <a:rPr lang="en-US" sz="2705" spc="127" dirty="0">
                <a:solidFill>
                  <a:srgbClr val="000000"/>
                </a:solidFill>
                <a:latin typeface="Ahkio Thin"/>
                <a:ea typeface="Ahkio Thin"/>
                <a:cs typeface="Ahkio Thin"/>
                <a:sym typeface="Ahkio Thin"/>
              </a:rPr>
              <a:t> </a:t>
            </a:r>
            <a:r>
              <a:rPr lang="en-US" sz="2705" b="1" spc="127" dirty="0" err="1">
                <a:solidFill>
                  <a:srgbClr val="000000"/>
                </a:solidFill>
                <a:latin typeface="Ahkio Bold"/>
                <a:ea typeface="Ahkio Bold"/>
                <a:cs typeface="Ahkio Bold"/>
                <a:sym typeface="Ahkio Bold"/>
              </a:rPr>
              <a:t>cinco</a:t>
            </a:r>
            <a:r>
              <a:rPr lang="en-US" sz="2705" b="1" spc="127" dirty="0">
                <a:solidFill>
                  <a:srgbClr val="000000"/>
                </a:solidFill>
                <a:latin typeface="Ahkio Bold"/>
                <a:ea typeface="Ahkio Bold"/>
                <a:cs typeface="Ahkio Bold"/>
                <a:sym typeface="Ahkio Bold"/>
              </a:rPr>
              <a:t> </a:t>
            </a:r>
            <a:r>
              <a:rPr lang="en-US" sz="2705" b="1" spc="127" dirty="0" err="1">
                <a:solidFill>
                  <a:srgbClr val="000000"/>
                </a:solidFill>
                <a:latin typeface="Ahkio Bold"/>
                <a:ea typeface="Ahkio Bold"/>
                <a:cs typeface="Ahkio Bold"/>
                <a:sym typeface="Ahkio Bold"/>
              </a:rPr>
              <a:t>casos</a:t>
            </a:r>
            <a:r>
              <a:rPr lang="en-US" sz="2705" b="1" spc="127" dirty="0">
                <a:solidFill>
                  <a:srgbClr val="000000"/>
                </a:solidFill>
                <a:latin typeface="Ahkio Bold"/>
                <a:ea typeface="Ahkio Bold"/>
                <a:cs typeface="Ahkio Bold"/>
                <a:sym typeface="Ahkio Bold"/>
              </a:rPr>
              <a:t> de </a:t>
            </a:r>
            <a:r>
              <a:rPr lang="en-US" sz="2705" b="1" spc="127" dirty="0" err="1">
                <a:solidFill>
                  <a:srgbClr val="000000"/>
                </a:solidFill>
                <a:latin typeface="Ahkio Bold"/>
                <a:ea typeface="Ahkio Bold"/>
                <a:cs typeface="Ahkio Bold"/>
                <a:sym typeface="Ahkio Bold"/>
              </a:rPr>
              <a:t>uso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conectados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mediante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relaciones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específicas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Iniciar</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sesión</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en</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sistema</a:t>
            </a:r>
            <a:r>
              <a:rPr lang="en-US" sz="2705" spc="127" dirty="0">
                <a:solidFill>
                  <a:srgbClr val="000000"/>
                </a:solidFill>
                <a:latin typeface="Ahkio Thin"/>
                <a:ea typeface="Ahkio Thin"/>
                <a:cs typeface="Ahkio Thin"/>
                <a:sym typeface="Ahkio Thin"/>
              </a:rPr>
              <a:t>" es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punto de entrada que se </a:t>
            </a:r>
            <a:r>
              <a:rPr lang="en-US" sz="2705" spc="127" dirty="0" err="1">
                <a:solidFill>
                  <a:srgbClr val="000000"/>
                </a:solidFill>
                <a:latin typeface="Ahkio Thin"/>
                <a:ea typeface="Ahkio Thin"/>
                <a:cs typeface="Ahkio Thin"/>
                <a:sym typeface="Ahkio Thin"/>
              </a:rPr>
              <a:t>conecta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mediante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una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relación</a:t>
            </a:r>
            <a:r>
              <a:rPr lang="en-US" sz="2705" spc="127" dirty="0">
                <a:solidFill>
                  <a:srgbClr val="000000"/>
                </a:solidFill>
                <a:latin typeface="Ahkio Thin"/>
                <a:ea typeface="Ahkio Thin"/>
                <a:cs typeface="Ahkio Thin"/>
                <a:sym typeface="Ahkio Thin"/>
              </a:rPr>
              <a:t> &lt;&lt;include&gt;&gt; con "</a:t>
            </a:r>
            <a:r>
              <a:rPr lang="en-US" sz="2705" spc="127" dirty="0" err="1">
                <a:solidFill>
                  <a:srgbClr val="000000"/>
                </a:solidFill>
                <a:latin typeface="Ahkio Thin"/>
                <a:ea typeface="Ahkio Thin"/>
                <a:cs typeface="Ahkio Thin"/>
                <a:sym typeface="Ahkio Thin"/>
              </a:rPr>
              <a:t>Cargar</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imágenes</a:t>
            </a:r>
            <a:r>
              <a:rPr lang="en-US" sz="2705" spc="127" dirty="0">
                <a:solidFill>
                  <a:srgbClr val="000000"/>
                </a:solidFill>
                <a:latin typeface="Ahkio Thin"/>
                <a:ea typeface="Ahkio Thin"/>
                <a:cs typeface="Ahkio Thin"/>
                <a:sym typeface="Ahkio Thin"/>
              </a:rPr>
              <a:t> CTC del </a:t>
            </a:r>
            <a:r>
              <a:rPr lang="en-US" sz="2705" spc="127" dirty="0" err="1">
                <a:solidFill>
                  <a:srgbClr val="000000"/>
                </a:solidFill>
                <a:latin typeface="Ahkio Thin"/>
                <a:ea typeface="Ahkio Thin"/>
                <a:cs typeface="Ahkio Thin"/>
                <a:sym typeface="Ahkio Thin"/>
              </a:rPr>
              <a:t>paciente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cual</a:t>
            </a:r>
            <a:r>
              <a:rPr lang="en-US" sz="2705" spc="127" dirty="0">
                <a:solidFill>
                  <a:srgbClr val="000000"/>
                </a:solidFill>
                <a:latin typeface="Ahkio Thin"/>
                <a:ea typeface="Ahkio Thin"/>
                <a:cs typeface="Ahkio Thin"/>
                <a:sym typeface="Ahkio Thin"/>
              </a:rPr>
              <a:t> indica que </a:t>
            </a:r>
            <a:r>
              <a:rPr lang="en-US" sz="2705" spc="127" dirty="0" err="1">
                <a:solidFill>
                  <a:srgbClr val="000000"/>
                </a:solidFill>
                <a:latin typeface="Ahkio Thin"/>
                <a:ea typeface="Ahkio Thin"/>
                <a:cs typeface="Ahkio Thin"/>
                <a:sym typeface="Ahkio Thin"/>
              </a:rPr>
              <a:t>este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proceso</a:t>
            </a:r>
            <a:r>
              <a:rPr lang="en-US" sz="2705" spc="127" dirty="0">
                <a:solidFill>
                  <a:srgbClr val="000000"/>
                </a:solidFill>
                <a:latin typeface="Ahkio Thin"/>
                <a:ea typeface="Ahkio Thin"/>
                <a:cs typeface="Ahkio Thin"/>
                <a:sym typeface="Ahkio Thin"/>
              </a:rPr>
              <a:t> es </a:t>
            </a:r>
            <a:r>
              <a:rPr lang="en-US" sz="2705" spc="127" dirty="0" err="1">
                <a:solidFill>
                  <a:srgbClr val="000000"/>
                </a:solidFill>
                <a:latin typeface="Ahkio Thin"/>
                <a:ea typeface="Ahkio Thin"/>
                <a:cs typeface="Ahkio Thin"/>
                <a:sym typeface="Ahkio Thin"/>
              </a:rPr>
              <a:t>necesario</a:t>
            </a:r>
            <a:r>
              <a:rPr lang="en-US" sz="2705" spc="127" dirty="0">
                <a:solidFill>
                  <a:srgbClr val="000000"/>
                </a:solidFill>
                <a:latin typeface="Ahkio Thin"/>
                <a:ea typeface="Ahkio Thin"/>
                <a:cs typeface="Ahkio Thin"/>
                <a:sym typeface="Ahkio Thin"/>
              </a:rPr>
              <a:t> para </a:t>
            </a:r>
            <a:r>
              <a:rPr lang="en-US" sz="2705" spc="127" dirty="0" err="1">
                <a:solidFill>
                  <a:srgbClr val="000000"/>
                </a:solidFill>
                <a:latin typeface="Ahkio Thin"/>
                <a:ea typeface="Ahkio Thin"/>
                <a:cs typeface="Ahkio Thin"/>
                <a:sym typeface="Ahkio Thin"/>
              </a:rPr>
              <a:t>cargar</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imágenes</a:t>
            </a:r>
            <a:r>
              <a:rPr lang="en-US" sz="2705" spc="127" dirty="0">
                <a:solidFill>
                  <a:srgbClr val="000000"/>
                </a:solidFill>
                <a:latin typeface="Ahkio Thin"/>
                <a:ea typeface="Ahkio Thin"/>
                <a:cs typeface="Ahkio Thin"/>
                <a:sym typeface="Ahkio Thin"/>
              </a:rPr>
              <a:t>. A </a:t>
            </a:r>
            <a:r>
              <a:rPr lang="en-US" sz="2705" spc="127" dirty="0" err="1">
                <a:solidFill>
                  <a:srgbClr val="000000"/>
                </a:solidFill>
                <a:latin typeface="Ahkio Thin"/>
                <a:ea typeface="Ahkio Thin"/>
                <a:cs typeface="Ahkio Thin"/>
                <a:sym typeface="Ahkio Thin"/>
              </a:rPr>
              <a:t>su</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vez</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Cargar</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imágenes</a:t>
            </a:r>
            <a:r>
              <a:rPr lang="en-US" sz="2705" spc="127" dirty="0">
                <a:solidFill>
                  <a:srgbClr val="000000"/>
                </a:solidFill>
                <a:latin typeface="Ahkio Thin"/>
                <a:ea typeface="Ahkio Thin"/>
                <a:cs typeface="Ahkio Thin"/>
                <a:sym typeface="Ahkio Thin"/>
              </a:rPr>
              <a:t> CTC del </a:t>
            </a:r>
            <a:r>
              <a:rPr lang="en-US" sz="2705" spc="127" dirty="0" err="1">
                <a:solidFill>
                  <a:srgbClr val="000000"/>
                </a:solidFill>
                <a:latin typeface="Ahkio Thin"/>
                <a:ea typeface="Ahkio Thin"/>
                <a:cs typeface="Ahkio Thin"/>
                <a:sym typeface="Ahkio Thin"/>
              </a:rPr>
              <a:t>paciente</a:t>
            </a:r>
            <a:r>
              <a:rPr lang="en-US" sz="2705" spc="127" dirty="0">
                <a:solidFill>
                  <a:srgbClr val="000000"/>
                </a:solidFill>
                <a:latin typeface="Ahkio Thin"/>
                <a:ea typeface="Ahkio Thin"/>
                <a:cs typeface="Ahkio Thin"/>
                <a:sym typeface="Ahkio Thin"/>
              </a:rPr>
              <a:t>" se </a:t>
            </a:r>
            <a:r>
              <a:rPr lang="en-US" sz="2705" spc="127" dirty="0" err="1">
                <a:solidFill>
                  <a:srgbClr val="000000"/>
                </a:solidFill>
                <a:latin typeface="Ahkio Thin"/>
                <a:ea typeface="Ahkio Thin"/>
                <a:cs typeface="Ahkio Thin"/>
                <a:sym typeface="Ahkio Thin"/>
              </a:rPr>
              <a:t>conecta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mediante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una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relación</a:t>
            </a:r>
            <a:r>
              <a:rPr lang="en-US" sz="2705" spc="127" dirty="0">
                <a:solidFill>
                  <a:srgbClr val="000000"/>
                </a:solidFill>
                <a:latin typeface="Ahkio Thin"/>
                <a:ea typeface="Ahkio Thin"/>
                <a:cs typeface="Ahkio Thin"/>
                <a:sym typeface="Ahkio Thin"/>
              </a:rPr>
              <a:t> &lt;&lt;extend&gt;&gt; con "</a:t>
            </a:r>
            <a:r>
              <a:rPr lang="en-US" sz="2705" spc="127" dirty="0" err="1">
                <a:solidFill>
                  <a:srgbClr val="000000"/>
                </a:solidFill>
                <a:latin typeface="Ahkio Thin"/>
                <a:ea typeface="Ahkio Thin"/>
                <a:cs typeface="Ahkio Thin"/>
                <a:sym typeface="Ahkio Thin"/>
              </a:rPr>
              <a:t>Analizar</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imágenes</a:t>
            </a:r>
            <a:r>
              <a:rPr lang="en-US" sz="2705" spc="127" dirty="0">
                <a:solidFill>
                  <a:srgbClr val="000000"/>
                </a:solidFill>
                <a:latin typeface="Ahkio Thin"/>
                <a:ea typeface="Ahkio Thin"/>
                <a:cs typeface="Ahkio Thin"/>
                <a:sym typeface="Ahkio Thin"/>
              </a:rPr>
              <a:t> con IA", </a:t>
            </a:r>
            <a:r>
              <a:rPr lang="en-US" sz="2705" spc="127" dirty="0" err="1">
                <a:solidFill>
                  <a:srgbClr val="000000"/>
                </a:solidFill>
                <a:latin typeface="Ahkio Thin"/>
                <a:ea typeface="Ahkio Thin"/>
                <a:cs typeface="Ahkio Thin"/>
                <a:sym typeface="Ahkio Thin"/>
              </a:rPr>
              <a:t>sugiriendo</a:t>
            </a:r>
            <a:r>
              <a:rPr lang="en-US" sz="2705" spc="127" dirty="0">
                <a:solidFill>
                  <a:srgbClr val="000000"/>
                </a:solidFill>
                <a:latin typeface="Ahkio Thin"/>
                <a:ea typeface="Ahkio Thin"/>
                <a:cs typeface="Ahkio Thin"/>
                <a:sym typeface="Ahkio Thin"/>
              </a:rPr>
              <a:t> que </a:t>
            </a:r>
            <a:r>
              <a:rPr lang="en-US" sz="2705" spc="127" dirty="0" err="1">
                <a:solidFill>
                  <a:srgbClr val="000000"/>
                </a:solidFill>
                <a:latin typeface="Ahkio Thin"/>
                <a:ea typeface="Ahkio Thin"/>
                <a:cs typeface="Ahkio Thin"/>
                <a:sym typeface="Ahkio Thin"/>
              </a:rPr>
              <a:t>este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análisis</a:t>
            </a:r>
            <a:r>
              <a:rPr lang="en-US" sz="2705" spc="127" dirty="0">
                <a:solidFill>
                  <a:srgbClr val="000000"/>
                </a:solidFill>
                <a:latin typeface="Ahkio Thin"/>
                <a:ea typeface="Ahkio Thin"/>
                <a:cs typeface="Ahkio Thin"/>
                <a:sym typeface="Ahkio Thin"/>
              </a:rPr>
              <a:t> es </a:t>
            </a:r>
            <a:r>
              <a:rPr lang="en-US" sz="2705" spc="127" dirty="0" err="1">
                <a:solidFill>
                  <a:srgbClr val="000000"/>
                </a:solidFill>
                <a:latin typeface="Ahkio Thin"/>
                <a:ea typeface="Ahkio Thin"/>
                <a:cs typeface="Ahkio Thin"/>
                <a:sym typeface="Ahkio Thin"/>
              </a:rPr>
              <a:t>una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extensión</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opcional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después</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cargar</a:t>
            </a:r>
            <a:r>
              <a:rPr lang="en-US" sz="2705" spc="127" dirty="0">
                <a:solidFill>
                  <a:srgbClr val="000000"/>
                </a:solidFill>
                <a:latin typeface="Ahkio Thin"/>
                <a:ea typeface="Ahkio Thin"/>
                <a:cs typeface="Ahkio Thin"/>
                <a:sym typeface="Ahkio Thin"/>
              </a:rPr>
              <a:t> las </a:t>
            </a:r>
            <a:r>
              <a:rPr lang="en-US" sz="2705" spc="127" dirty="0" err="1">
                <a:solidFill>
                  <a:srgbClr val="000000"/>
                </a:solidFill>
                <a:latin typeface="Ahkio Thin"/>
                <a:ea typeface="Ahkio Thin"/>
                <a:cs typeface="Ahkio Thin"/>
                <a:sym typeface="Ahkio Thin"/>
              </a:rPr>
              <a:t>imágenes</a:t>
            </a:r>
            <a:r>
              <a:rPr lang="en-US" sz="2705" spc="127" dirty="0">
                <a:solidFill>
                  <a:srgbClr val="000000"/>
                </a:solidFill>
                <a:latin typeface="Ahkio Thin"/>
                <a:ea typeface="Ahkio Thin"/>
                <a:cs typeface="Ahkio Thin"/>
                <a:sym typeface="Ahkio Thin"/>
              </a:rPr>
              <a:t>. </a:t>
            </a:r>
          </a:p>
          <a:p>
            <a:pPr algn="l">
              <a:lnSpc>
                <a:spcPts val="4086"/>
              </a:lnSpc>
            </a:pPr>
            <a:endParaRPr lang="en-US" sz="2705" spc="127" dirty="0">
              <a:solidFill>
                <a:srgbClr val="000000"/>
              </a:solidFill>
              <a:latin typeface="Ahkio Thin"/>
              <a:ea typeface="Ahkio Thin"/>
              <a:cs typeface="Ahkio Thin"/>
              <a:sym typeface="Ahkio Thin"/>
            </a:endParaRPr>
          </a:p>
          <a:p>
            <a:pPr algn="l">
              <a:lnSpc>
                <a:spcPts val="4086"/>
              </a:lnSpc>
            </a:pPr>
            <a:r>
              <a:rPr lang="en-US" sz="2705" spc="127" dirty="0">
                <a:solidFill>
                  <a:srgbClr val="000000"/>
                </a:solidFill>
                <a:latin typeface="Ahkio Thin"/>
                <a:ea typeface="Ahkio Thin"/>
                <a:cs typeface="Ahkio Thin"/>
                <a:sym typeface="Ahkio Thin"/>
              </a:rPr>
              <a:t>El </a:t>
            </a:r>
            <a:r>
              <a:rPr lang="en-US" sz="2705" spc="127" dirty="0" err="1">
                <a:solidFill>
                  <a:srgbClr val="000000"/>
                </a:solidFill>
                <a:latin typeface="Ahkio Thin"/>
                <a:ea typeface="Ahkio Thin"/>
                <a:cs typeface="Ahkio Thin"/>
                <a:sym typeface="Ahkio Thin"/>
              </a:rPr>
              <a:t>médico</a:t>
            </a:r>
            <a:r>
              <a:rPr lang="en-US" sz="2705" spc="127" dirty="0">
                <a:solidFill>
                  <a:srgbClr val="000000"/>
                </a:solidFill>
                <a:latin typeface="Ahkio Thin"/>
                <a:ea typeface="Ahkio Thin"/>
                <a:cs typeface="Ahkio Thin"/>
                <a:sym typeface="Ahkio Thin"/>
              </a:rPr>
              <a:t> también </a:t>
            </a:r>
            <a:r>
              <a:rPr lang="en-US" sz="2705" spc="127" dirty="0" err="1">
                <a:solidFill>
                  <a:srgbClr val="000000"/>
                </a:solidFill>
                <a:latin typeface="Ahkio Thin"/>
                <a:ea typeface="Ahkio Thin"/>
                <a:cs typeface="Ahkio Thin"/>
                <a:sym typeface="Ahkio Thin"/>
              </a:rPr>
              <a:t>puede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Visualizar</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los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resultados</a:t>
            </a:r>
            <a:r>
              <a:rPr lang="en-US" sz="2705" spc="127" dirty="0">
                <a:solidFill>
                  <a:srgbClr val="000000"/>
                </a:solidFill>
                <a:latin typeface="Ahkio Thin"/>
                <a:ea typeface="Ahkio Thin"/>
                <a:cs typeface="Ahkio Thin"/>
                <a:sym typeface="Ahkio Thin"/>
              </a:rPr>
              <a:t> del </a:t>
            </a:r>
            <a:r>
              <a:rPr lang="en-US" sz="2705" spc="127" dirty="0" err="1">
                <a:solidFill>
                  <a:srgbClr val="000000"/>
                </a:solidFill>
                <a:latin typeface="Ahkio Thin"/>
                <a:ea typeface="Ahkio Thin"/>
                <a:cs typeface="Ahkio Thin"/>
                <a:sym typeface="Ahkio Thin"/>
              </a:rPr>
              <a:t>análisis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directamente</a:t>
            </a:r>
            <a:r>
              <a:rPr lang="en-US" sz="2705" spc="127" dirty="0">
                <a:solidFill>
                  <a:srgbClr val="000000"/>
                </a:solidFill>
                <a:latin typeface="Ahkio Thin"/>
                <a:ea typeface="Ahkio Thin"/>
                <a:cs typeface="Ahkio Thin"/>
                <a:sym typeface="Ahkio Thin"/>
              </a:rPr>
              <a:t>, y </a:t>
            </a:r>
            <a:r>
              <a:rPr lang="en-US" sz="2705" spc="127" dirty="0" err="1">
                <a:solidFill>
                  <a:srgbClr val="000000"/>
                </a:solidFill>
                <a:latin typeface="Ahkio Thin"/>
                <a:ea typeface="Ahkio Thin"/>
                <a:cs typeface="Ahkio Thin"/>
                <a:sym typeface="Ahkio Thin"/>
              </a:rPr>
              <a:t>este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caso</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uso</a:t>
            </a:r>
            <a:r>
              <a:rPr lang="en-US" sz="2705" spc="127" dirty="0">
                <a:solidFill>
                  <a:srgbClr val="000000"/>
                </a:solidFill>
                <a:latin typeface="Ahkio Thin"/>
                <a:ea typeface="Ahkio Thin"/>
                <a:cs typeface="Ahkio Thin"/>
                <a:sym typeface="Ahkio Thin"/>
              </a:rPr>
              <a:t> se </a:t>
            </a:r>
            <a:r>
              <a:rPr lang="en-US" sz="2705" spc="127" dirty="0" err="1">
                <a:solidFill>
                  <a:srgbClr val="000000"/>
                </a:solidFill>
                <a:latin typeface="Ahkio Thin"/>
                <a:ea typeface="Ahkio Thin"/>
                <a:cs typeface="Ahkio Thin"/>
                <a:sym typeface="Ahkio Thin"/>
              </a:rPr>
              <a:t>extiende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hacia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Generar</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reporte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diagnóstico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indicando</a:t>
            </a:r>
            <a:r>
              <a:rPr lang="en-US" sz="2705" spc="127" dirty="0">
                <a:solidFill>
                  <a:srgbClr val="000000"/>
                </a:solidFill>
                <a:latin typeface="Ahkio Thin"/>
                <a:ea typeface="Ahkio Thin"/>
                <a:cs typeface="Ahkio Thin"/>
                <a:sym typeface="Ahkio Thin"/>
              </a:rPr>
              <a:t> que la </a:t>
            </a:r>
            <a:r>
              <a:rPr lang="en-US" sz="2705" spc="127" dirty="0" err="1">
                <a:solidFill>
                  <a:srgbClr val="000000"/>
                </a:solidFill>
                <a:latin typeface="Ahkio Thin"/>
                <a:ea typeface="Ahkio Thin"/>
                <a:cs typeface="Ahkio Thin"/>
                <a:sym typeface="Ahkio Thin"/>
              </a:rPr>
              <a:t>generación</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reportes</a:t>
            </a:r>
            <a:r>
              <a:rPr lang="en-US" sz="2705" spc="127" dirty="0">
                <a:solidFill>
                  <a:srgbClr val="000000"/>
                </a:solidFill>
                <a:latin typeface="Ahkio Thin"/>
                <a:ea typeface="Ahkio Thin"/>
                <a:cs typeface="Ahkio Thin"/>
                <a:sym typeface="Ahkio Thin"/>
              </a:rPr>
              <a:t> es </a:t>
            </a:r>
            <a:r>
              <a:rPr lang="en-US" sz="2705" spc="127" dirty="0" err="1">
                <a:solidFill>
                  <a:srgbClr val="000000"/>
                </a:solidFill>
                <a:latin typeface="Ahkio Thin"/>
                <a:ea typeface="Ahkio Thin"/>
                <a:cs typeface="Ahkio Thin"/>
                <a:sym typeface="Ahkio Thin"/>
              </a:rPr>
              <a:t>una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funcionalidad</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adicional</a:t>
            </a:r>
            <a:r>
              <a:rPr lang="en-US" sz="2705" spc="127" dirty="0">
                <a:solidFill>
                  <a:srgbClr val="000000"/>
                </a:solidFill>
                <a:latin typeface="Ahkio Thin"/>
                <a:ea typeface="Ahkio Thin"/>
                <a:cs typeface="Ahkio Thin"/>
                <a:sym typeface="Ahkio Thin"/>
              </a:rPr>
              <a:t> disponible </a:t>
            </a:r>
            <a:r>
              <a:rPr lang="en-US" sz="2705" spc="127" dirty="0" err="1">
                <a:solidFill>
                  <a:srgbClr val="000000"/>
                </a:solidFill>
                <a:latin typeface="Ahkio Thin"/>
                <a:ea typeface="Ahkio Thin"/>
                <a:cs typeface="Ahkio Thin"/>
                <a:sym typeface="Ahkio Thin"/>
              </a:rPr>
              <a:t>después</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visualizar</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los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resultados</a:t>
            </a:r>
            <a:r>
              <a:rPr lang="en-US" sz="2705" spc="127" dirty="0">
                <a:solidFill>
                  <a:srgbClr val="000000"/>
                </a:solidFill>
                <a:latin typeface="Ahkio Thin"/>
                <a:ea typeface="Ahkio Thin"/>
                <a:cs typeface="Ahkio Thin"/>
                <a:sym typeface="Ahkio Thin"/>
              </a:rPr>
              <a:t>.</a:t>
            </a:r>
          </a:p>
          <a:p>
            <a:pPr algn="l">
              <a:lnSpc>
                <a:spcPts val="4086"/>
              </a:lnSpc>
            </a:pPr>
            <a:endParaRPr lang="en-US" sz="2705" spc="127" dirty="0">
              <a:solidFill>
                <a:srgbClr val="000000"/>
              </a:solidFill>
              <a:latin typeface="Ahkio Thin"/>
              <a:ea typeface="Ahkio Thin"/>
              <a:cs typeface="Ahkio Thin"/>
              <a:sym typeface="Ahkio Thin"/>
            </a:endParaRPr>
          </a:p>
          <a:p>
            <a:pPr algn="l">
              <a:lnSpc>
                <a:spcPts val="4086"/>
              </a:lnSpc>
            </a:pPr>
            <a:r>
              <a:rPr lang="en-US" sz="2705" spc="127" dirty="0">
                <a:solidFill>
                  <a:srgbClr val="000000"/>
                </a:solidFill>
                <a:latin typeface="Ahkio Thin"/>
                <a:ea typeface="Ahkio Thin"/>
                <a:cs typeface="Ahkio Thin"/>
                <a:sym typeface="Ahkio Thin"/>
              </a:rPr>
              <a:t>El </a:t>
            </a:r>
            <a:r>
              <a:rPr lang="en-US" sz="2705" spc="127" dirty="0" err="1">
                <a:solidFill>
                  <a:srgbClr val="000000"/>
                </a:solidFill>
                <a:latin typeface="Ahkio Thin"/>
                <a:ea typeface="Ahkio Thin"/>
                <a:cs typeface="Ahkio Thin"/>
                <a:sym typeface="Ahkio Thin"/>
              </a:rPr>
              <a:t>profesional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médico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mantiene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conexiones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directas</a:t>
            </a:r>
            <a:r>
              <a:rPr lang="en-US" sz="2705" spc="127" dirty="0">
                <a:solidFill>
                  <a:srgbClr val="000000"/>
                </a:solidFill>
                <a:latin typeface="Ahkio Thin"/>
                <a:ea typeface="Ahkio Thin"/>
                <a:cs typeface="Ahkio Thin"/>
                <a:sym typeface="Ahkio Thin"/>
              </a:rPr>
              <a:t> con cuatro de </a:t>
            </a:r>
            <a:r>
              <a:rPr lang="en-US" sz="2705" spc="127" dirty="0" err="1">
                <a:solidFill>
                  <a:srgbClr val="000000"/>
                </a:solidFill>
                <a:latin typeface="Ahkio Thin"/>
                <a:ea typeface="Ahkio Thin"/>
                <a:cs typeface="Ahkio Thin"/>
                <a:sym typeface="Ahkio Thin"/>
              </a:rPr>
              <a:t>los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cinco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casos</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uso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mostrando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su</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interacción</a:t>
            </a:r>
            <a:r>
              <a:rPr lang="en-US" sz="2705" spc="127" dirty="0">
                <a:solidFill>
                  <a:srgbClr val="000000"/>
                </a:solidFill>
                <a:latin typeface="Ahkio Thin"/>
                <a:ea typeface="Ahkio Thin"/>
                <a:cs typeface="Ahkio Thin"/>
                <a:sym typeface="Ahkio Thin"/>
              </a:rPr>
              <a:t> central con </a:t>
            </a:r>
            <a:r>
              <a:rPr lang="en-US" sz="2705" spc="127" dirty="0" err="1">
                <a:solidFill>
                  <a:srgbClr val="000000"/>
                </a:solidFill>
                <a:latin typeface="Ahkio Thin"/>
                <a:ea typeface="Ahkio Thin"/>
                <a:cs typeface="Ahkio Thin"/>
                <a:sym typeface="Ahkio Thin"/>
              </a:rPr>
              <a:t>casi</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todas</a:t>
            </a:r>
            <a:r>
              <a:rPr lang="en-US" sz="2705" spc="127" dirty="0">
                <a:solidFill>
                  <a:srgbClr val="000000"/>
                </a:solidFill>
                <a:latin typeface="Ahkio Thin"/>
                <a:ea typeface="Ahkio Thin"/>
                <a:cs typeface="Ahkio Thin"/>
                <a:sym typeface="Ahkio Thin"/>
              </a:rPr>
              <a:t> las </a:t>
            </a:r>
            <a:r>
              <a:rPr lang="en-US" sz="2705" spc="127" dirty="0" err="1">
                <a:solidFill>
                  <a:srgbClr val="000000"/>
                </a:solidFill>
                <a:latin typeface="Ahkio Thin"/>
                <a:ea typeface="Ahkio Thin"/>
                <a:cs typeface="Ahkio Thin"/>
                <a:sym typeface="Ahkio Thin"/>
              </a:rPr>
              <a:t>funcionalidades</a:t>
            </a:r>
            <a:r>
              <a:rPr lang="en-US" sz="2705" spc="127" dirty="0">
                <a:solidFill>
                  <a:srgbClr val="000000"/>
                </a:solidFill>
                <a:latin typeface="Ahkio Thin"/>
                <a:ea typeface="Ahkio Thin"/>
                <a:cs typeface="Ahkio Thin"/>
                <a:sym typeface="Ahkio Thin"/>
              </a:rPr>
              <a:t> del </a:t>
            </a:r>
            <a:r>
              <a:rPr lang="en-US" sz="2705" spc="127" dirty="0" err="1">
                <a:solidFill>
                  <a:srgbClr val="000000"/>
                </a:solidFill>
                <a:latin typeface="Ahkio Thin"/>
                <a:ea typeface="Ahkio Thin"/>
                <a:cs typeface="Ahkio Thin"/>
                <a:sym typeface="Ahkio Thin"/>
              </a:rPr>
              <a:t>sistema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excepto</a:t>
            </a:r>
            <a:r>
              <a:rPr lang="en-US" sz="2705" spc="127" dirty="0">
                <a:solidFill>
                  <a:srgbClr val="000000"/>
                </a:solidFill>
                <a:latin typeface="Ahkio Thin"/>
                <a:ea typeface="Ahkio Thin"/>
                <a:cs typeface="Ahkio Thin"/>
                <a:sym typeface="Ahkio Thin"/>
              </a:rPr>
              <a:t> con la </a:t>
            </a:r>
            <a:r>
              <a:rPr lang="en-US" sz="2705" spc="127" dirty="0" err="1">
                <a:solidFill>
                  <a:srgbClr val="000000"/>
                </a:solidFill>
                <a:latin typeface="Ahkio Thin"/>
                <a:ea typeface="Ahkio Thin"/>
                <a:cs typeface="Ahkio Thin"/>
                <a:sym typeface="Ahkio Thin"/>
              </a:rPr>
              <a:t>generación</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reportes</a:t>
            </a:r>
            <a:r>
              <a:rPr lang="en-US" sz="2705" spc="127" dirty="0">
                <a:solidFill>
                  <a:srgbClr val="000000"/>
                </a:solidFill>
                <a:latin typeface="Ahkio Thin"/>
                <a:ea typeface="Ahkio Thin"/>
                <a:cs typeface="Ahkio Thin"/>
                <a:sym typeface="Ahkio Thin"/>
              </a:rPr>
              <a:t>, a la </a:t>
            </a:r>
            <a:r>
              <a:rPr lang="en-US" sz="2705" spc="127" dirty="0" err="1">
                <a:solidFill>
                  <a:srgbClr val="000000"/>
                </a:solidFill>
                <a:latin typeface="Ahkio Thin"/>
                <a:ea typeface="Ahkio Thin"/>
                <a:cs typeface="Ahkio Thin"/>
                <a:sym typeface="Ahkio Thin"/>
              </a:rPr>
              <a:t>cual</a:t>
            </a:r>
            <a:r>
              <a:rPr lang="en-US" sz="2705" spc="127" dirty="0">
                <a:solidFill>
                  <a:srgbClr val="000000"/>
                </a:solidFill>
                <a:latin typeface="Ahkio Thin"/>
                <a:ea typeface="Ahkio Thin"/>
                <a:cs typeface="Ahkio Thin"/>
                <a:sym typeface="Ahkio Thin"/>
              </a:rPr>
              <a:t> accede a </a:t>
            </a:r>
            <a:r>
              <a:rPr lang="en-US" sz="2705" spc="127" dirty="0" err="1">
                <a:solidFill>
                  <a:srgbClr val="000000"/>
                </a:solidFill>
                <a:latin typeface="Ahkio Thin"/>
                <a:ea typeface="Ahkio Thin"/>
                <a:cs typeface="Ahkio Thin"/>
                <a:sym typeface="Ahkio Thin"/>
              </a:rPr>
              <a:t>través</a:t>
            </a:r>
            <a:r>
              <a:rPr lang="en-US" sz="2705" spc="127" dirty="0">
                <a:solidFill>
                  <a:srgbClr val="000000"/>
                </a:solidFill>
                <a:latin typeface="Ahkio Thin"/>
                <a:ea typeface="Ahkio Thin"/>
                <a:cs typeface="Ahkio Thin"/>
                <a:sym typeface="Ahkio Thin"/>
              </a:rPr>
              <a:t> de la </a:t>
            </a:r>
            <a:r>
              <a:rPr lang="en-US" sz="2705" spc="127" dirty="0" err="1">
                <a:solidFill>
                  <a:srgbClr val="000000"/>
                </a:solidFill>
                <a:latin typeface="Ahkio Thin"/>
                <a:ea typeface="Ahkio Thin"/>
                <a:cs typeface="Ahkio Thin"/>
                <a:sym typeface="Ahkio Thin"/>
              </a:rPr>
              <a:t>visualización</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resultados</a:t>
            </a:r>
            <a:r>
              <a:rPr lang="en-US" sz="2705" spc="127" dirty="0">
                <a:solidFill>
                  <a:srgbClr val="000000"/>
                </a:solidFill>
                <a:latin typeface="Ahkio Thin"/>
                <a:ea typeface="Ahkio Thin"/>
                <a:cs typeface="Ahkio Thin"/>
                <a:sym typeface="Ahkio Thin"/>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042639"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3" name="Freeform 3"/>
          <p:cNvSpPr/>
          <p:nvPr/>
        </p:nvSpPr>
        <p:spPr>
          <a:xfrm>
            <a:off x="8330280" y="0"/>
            <a:ext cx="5245361" cy="5245361"/>
          </a:xfrm>
          <a:custGeom>
            <a:avLst/>
            <a:gdLst/>
            <a:ahLst/>
            <a:cxnLst/>
            <a:rect l="l" t="t" r="r" b="b"/>
            <a:pathLst>
              <a:path w="5245361" h="5245361">
                <a:moveTo>
                  <a:pt x="0" y="0"/>
                </a:moveTo>
                <a:lnTo>
                  <a:pt x="5245362" y="0"/>
                </a:lnTo>
                <a:lnTo>
                  <a:pt x="5245362"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4" name="Freeform 4"/>
          <p:cNvSpPr/>
          <p:nvPr/>
        </p:nvSpPr>
        <p:spPr>
          <a:xfrm>
            <a:off x="3622460"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5" name="Freeform 5"/>
          <p:cNvSpPr/>
          <p:nvPr/>
        </p:nvSpPr>
        <p:spPr>
          <a:xfrm>
            <a:off x="-1085198"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6" name="Freeform 6"/>
          <p:cNvSpPr/>
          <p:nvPr/>
        </p:nvSpPr>
        <p:spPr>
          <a:xfrm>
            <a:off x="13042639"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7" name="Freeform 7"/>
          <p:cNvSpPr/>
          <p:nvPr/>
        </p:nvSpPr>
        <p:spPr>
          <a:xfrm>
            <a:off x="8330280" y="5245361"/>
            <a:ext cx="5245361" cy="5245361"/>
          </a:xfrm>
          <a:custGeom>
            <a:avLst/>
            <a:gdLst/>
            <a:ahLst/>
            <a:cxnLst/>
            <a:rect l="l" t="t" r="r" b="b"/>
            <a:pathLst>
              <a:path w="5245361" h="5245361">
                <a:moveTo>
                  <a:pt x="0" y="0"/>
                </a:moveTo>
                <a:lnTo>
                  <a:pt x="5245362" y="0"/>
                </a:lnTo>
                <a:lnTo>
                  <a:pt x="5245362"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8" name="Freeform 8"/>
          <p:cNvSpPr/>
          <p:nvPr/>
        </p:nvSpPr>
        <p:spPr>
          <a:xfrm>
            <a:off x="3622460"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9" name="Freeform 9"/>
          <p:cNvSpPr/>
          <p:nvPr/>
        </p:nvSpPr>
        <p:spPr>
          <a:xfrm>
            <a:off x="-1085198"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10" name="Freeform 10"/>
          <p:cNvSpPr/>
          <p:nvPr/>
        </p:nvSpPr>
        <p:spPr>
          <a:xfrm>
            <a:off x="-1739598" y="-309148"/>
            <a:ext cx="4481465" cy="4114800"/>
          </a:xfrm>
          <a:custGeom>
            <a:avLst/>
            <a:gdLst/>
            <a:ahLst/>
            <a:cxnLst/>
            <a:rect l="l" t="t" r="r" b="b"/>
            <a:pathLst>
              <a:path w="4481465" h="4114800">
                <a:moveTo>
                  <a:pt x="0" y="0"/>
                </a:moveTo>
                <a:lnTo>
                  <a:pt x="4481465" y="0"/>
                </a:lnTo>
                <a:lnTo>
                  <a:pt x="448146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1" name="Freeform 11"/>
          <p:cNvSpPr/>
          <p:nvPr/>
        </p:nvSpPr>
        <p:spPr>
          <a:xfrm>
            <a:off x="16207918" y="8188407"/>
            <a:ext cx="3930896" cy="2637274"/>
          </a:xfrm>
          <a:custGeom>
            <a:avLst/>
            <a:gdLst/>
            <a:ahLst/>
            <a:cxnLst/>
            <a:rect l="l" t="t" r="r" b="b"/>
            <a:pathLst>
              <a:path w="3930896" h="2637274">
                <a:moveTo>
                  <a:pt x="0" y="0"/>
                </a:moveTo>
                <a:lnTo>
                  <a:pt x="3930896" y="0"/>
                </a:lnTo>
                <a:lnTo>
                  <a:pt x="3930896" y="2637274"/>
                </a:lnTo>
                <a:lnTo>
                  <a:pt x="0" y="26372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O"/>
          </a:p>
        </p:txBody>
      </p:sp>
      <p:sp>
        <p:nvSpPr>
          <p:cNvPr id="12" name="TextBox 12"/>
          <p:cNvSpPr txBox="1"/>
          <p:nvPr/>
        </p:nvSpPr>
        <p:spPr>
          <a:xfrm>
            <a:off x="3681134" y="348665"/>
            <a:ext cx="10925732" cy="1663593"/>
          </a:xfrm>
          <a:prstGeom prst="rect">
            <a:avLst/>
          </a:prstGeom>
        </p:spPr>
        <p:txBody>
          <a:bodyPr lIns="0" tIns="0" rIns="0" bIns="0" rtlCol="0" anchor="t">
            <a:spAutoFit/>
          </a:bodyPr>
          <a:lstStyle/>
          <a:p>
            <a:pPr algn="ctr">
              <a:lnSpc>
                <a:spcPts val="13307"/>
              </a:lnSpc>
            </a:pPr>
            <a:r>
              <a:rPr lang="en-US" sz="9505">
                <a:solidFill>
                  <a:srgbClr val="000000"/>
                </a:solidFill>
                <a:latin typeface="Ahkio"/>
                <a:ea typeface="Ahkio"/>
                <a:cs typeface="Ahkio"/>
                <a:sym typeface="Ahkio"/>
              </a:rPr>
              <a:t>ESCENARIO PRINCIPAL</a:t>
            </a:r>
          </a:p>
        </p:txBody>
      </p:sp>
      <p:sp>
        <p:nvSpPr>
          <p:cNvPr id="13" name="TextBox 13"/>
          <p:cNvSpPr txBox="1"/>
          <p:nvPr/>
        </p:nvSpPr>
        <p:spPr>
          <a:xfrm>
            <a:off x="3763957" y="1764608"/>
            <a:ext cx="10207728" cy="627877"/>
          </a:xfrm>
          <a:prstGeom prst="rect">
            <a:avLst/>
          </a:prstGeom>
        </p:spPr>
        <p:txBody>
          <a:bodyPr lIns="0" tIns="0" rIns="0" bIns="0" rtlCol="0" anchor="t">
            <a:spAutoFit/>
          </a:bodyPr>
          <a:lstStyle/>
          <a:p>
            <a:pPr algn="ctr">
              <a:lnSpc>
                <a:spcPts val="5143"/>
              </a:lnSpc>
            </a:pPr>
            <a:r>
              <a:rPr lang="en-US" sz="3405" spc="160">
                <a:solidFill>
                  <a:srgbClr val="000000"/>
                </a:solidFill>
                <a:latin typeface="Ahkio Light"/>
                <a:ea typeface="Ahkio Light"/>
                <a:cs typeface="Ahkio Light"/>
                <a:sym typeface="Ahkio Light"/>
              </a:rPr>
              <a:t>Análisis de Imágenes CTC para Detección de CCR</a:t>
            </a:r>
          </a:p>
        </p:txBody>
      </p:sp>
      <p:sp>
        <p:nvSpPr>
          <p:cNvPr id="14" name="TextBox 14"/>
          <p:cNvSpPr txBox="1"/>
          <p:nvPr/>
        </p:nvSpPr>
        <p:spPr>
          <a:xfrm>
            <a:off x="1796066" y="2624225"/>
            <a:ext cx="10207728" cy="627877"/>
          </a:xfrm>
          <a:prstGeom prst="rect">
            <a:avLst/>
          </a:prstGeom>
        </p:spPr>
        <p:txBody>
          <a:bodyPr lIns="0" tIns="0" rIns="0" bIns="0" rtlCol="0" anchor="t">
            <a:spAutoFit/>
          </a:bodyPr>
          <a:lstStyle/>
          <a:p>
            <a:pPr algn="l">
              <a:lnSpc>
                <a:spcPts val="5143"/>
              </a:lnSpc>
            </a:pPr>
            <a:r>
              <a:rPr lang="en-US" sz="3405" b="1" spc="160">
                <a:solidFill>
                  <a:srgbClr val="000000"/>
                </a:solidFill>
                <a:latin typeface="Ahkio Bold"/>
                <a:ea typeface="Ahkio Bold"/>
                <a:cs typeface="Ahkio Bold"/>
                <a:sym typeface="Ahkio Bold"/>
              </a:rPr>
              <a:t>ACTOR PRINCIPAL</a:t>
            </a:r>
          </a:p>
        </p:txBody>
      </p:sp>
      <p:sp>
        <p:nvSpPr>
          <p:cNvPr id="15" name="TextBox 15"/>
          <p:cNvSpPr txBox="1"/>
          <p:nvPr/>
        </p:nvSpPr>
        <p:spPr>
          <a:xfrm>
            <a:off x="2067663" y="3499751"/>
            <a:ext cx="14367433" cy="1017538"/>
          </a:xfrm>
          <a:prstGeom prst="rect">
            <a:avLst/>
          </a:prstGeom>
        </p:spPr>
        <p:txBody>
          <a:bodyPr lIns="0" tIns="0" rIns="0" bIns="0" rtlCol="0" anchor="t">
            <a:spAutoFit/>
          </a:bodyPr>
          <a:lstStyle/>
          <a:p>
            <a:pPr algn="l">
              <a:lnSpc>
                <a:spcPts val="4086"/>
              </a:lnSpc>
            </a:pPr>
            <a:r>
              <a:rPr lang="en-US" sz="2705" spc="127">
                <a:solidFill>
                  <a:srgbClr val="000000"/>
                </a:solidFill>
                <a:latin typeface="Ahkio Thin"/>
                <a:ea typeface="Ahkio Thin"/>
                <a:cs typeface="Ahkio Thin"/>
                <a:sym typeface="Ahkio Thin"/>
              </a:rPr>
              <a:t> Profesional médico: Especialista en gastroenterología o radiología con conocimientos en interpretación de imágenes CTC.</a:t>
            </a:r>
          </a:p>
        </p:txBody>
      </p:sp>
      <p:sp>
        <p:nvSpPr>
          <p:cNvPr id="16" name="TextBox 16"/>
          <p:cNvSpPr txBox="1"/>
          <p:nvPr/>
        </p:nvSpPr>
        <p:spPr>
          <a:xfrm>
            <a:off x="1796066" y="4871906"/>
            <a:ext cx="10207728" cy="627877"/>
          </a:xfrm>
          <a:prstGeom prst="rect">
            <a:avLst/>
          </a:prstGeom>
        </p:spPr>
        <p:txBody>
          <a:bodyPr lIns="0" tIns="0" rIns="0" bIns="0" rtlCol="0" anchor="t">
            <a:spAutoFit/>
          </a:bodyPr>
          <a:lstStyle/>
          <a:p>
            <a:pPr algn="l">
              <a:lnSpc>
                <a:spcPts val="5143"/>
              </a:lnSpc>
            </a:pPr>
            <a:r>
              <a:rPr lang="en-US" sz="3405" b="1" spc="160">
                <a:solidFill>
                  <a:srgbClr val="000000"/>
                </a:solidFill>
                <a:latin typeface="Ahkio Bold"/>
                <a:ea typeface="Ahkio Bold"/>
                <a:cs typeface="Ahkio Bold"/>
                <a:sym typeface="Ahkio Bold"/>
              </a:rPr>
              <a:t>PRECONDICIONES</a:t>
            </a:r>
          </a:p>
        </p:txBody>
      </p:sp>
      <p:sp>
        <p:nvSpPr>
          <p:cNvPr id="17" name="TextBox 17"/>
          <p:cNvSpPr txBox="1"/>
          <p:nvPr/>
        </p:nvSpPr>
        <p:spPr>
          <a:xfrm>
            <a:off x="2067663" y="5659058"/>
            <a:ext cx="14367433" cy="1531949"/>
          </a:xfrm>
          <a:prstGeom prst="rect">
            <a:avLst/>
          </a:prstGeom>
        </p:spPr>
        <p:txBody>
          <a:bodyPr lIns="0" tIns="0" rIns="0" bIns="0" rtlCol="0" anchor="t">
            <a:spAutoFit/>
          </a:bodyPr>
          <a:lstStyle/>
          <a:p>
            <a:pPr marL="584222" lvl="1" indent="-292111" algn="l">
              <a:lnSpc>
                <a:spcPts val="4086"/>
              </a:lnSpc>
              <a:buAutoNum type="arabicPeriod"/>
            </a:pPr>
            <a:r>
              <a:rPr lang="en-US" sz="2705" spc="127">
                <a:solidFill>
                  <a:srgbClr val="000000"/>
                </a:solidFill>
                <a:latin typeface="Ahkio Thin"/>
                <a:ea typeface="Ahkio Thin"/>
                <a:cs typeface="Ahkio Thin"/>
                <a:sym typeface="Ahkio Thin"/>
              </a:rPr>
              <a:t>El médico debe estar registrado en el sistema.</a:t>
            </a:r>
          </a:p>
          <a:p>
            <a:pPr marL="584222" lvl="1" indent="-292111" algn="l">
              <a:lnSpc>
                <a:spcPts val="4086"/>
              </a:lnSpc>
              <a:buAutoNum type="arabicPeriod"/>
            </a:pPr>
            <a:r>
              <a:rPr lang="en-US" sz="2705" spc="127">
                <a:solidFill>
                  <a:srgbClr val="000000"/>
                </a:solidFill>
                <a:latin typeface="Ahkio Thin"/>
                <a:ea typeface="Ahkio Thin"/>
                <a:cs typeface="Ahkio Thin"/>
                <a:sym typeface="Ahkio Thin"/>
              </a:rPr>
              <a:t>Las imágenes CTC del paciente deben estar disponibles en formato digital compatible.</a:t>
            </a:r>
          </a:p>
          <a:p>
            <a:pPr marL="584222" lvl="1" indent="-292111" algn="l">
              <a:lnSpc>
                <a:spcPts val="4086"/>
              </a:lnSpc>
              <a:buAutoNum type="arabicPeriod"/>
            </a:pPr>
            <a:r>
              <a:rPr lang="en-US" sz="2705" spc="127">
                <a:solidFill>
                  <a:srgbClr val="000000"/>
                </a:solidFill>
                <a:latin typeface="Ahkio Thin"/>
                <a:ea typeface="Ahkio Thin"/>
                <a:cs typeface="Ahkio Thin"/>
                <a:sym typeface="Ahkio Thin"/>
              </a:rPr>
              <a:t>El sistema debe estar operando y con conexión a los servicios Cloud.</a:t>
            </a:r>
          </a:p>
        </p:txBody>
      </p:sp>
      <p:sp>
        <p:nvSpPr>
          <p:cNvPr id="18" name="TextBox 18"/>
          <p:cNvSpPr txBox="1"/>
          <p:nvPr/>
        </p:nvSpPr>
        <p:spPr>
          <a:xfrm>
            <a:off x="1796066" y="7585654"/>
            <a:ext cx="10207728" cy="627877"/>
          </a:xfrm>
          <a:prstGeom prst="rect">
            <a:avLst/>
          </a:prstGeom>
        </p:spPr>
        <p:txBody>
          <a:bodyPr lIns="0" tIns="0" rIns="0" bIns="0" rtlCol="0" anchor="t">
            <a:spAutoFit/>
          </a:bodyPr>
          <a:lstStyle/>
          <a:p>
            <a:pPr algn="l">
              <a:lnSpc>
                <a:spcPts val="5143"/>
              </a:lnSpc>
            </a:pPr>
            <a:r>
              <a:rPr lang="en-US" sz="3405" b="1" spc="160">
                <a:solidFill>
                  <a:srgbClr val="000000"/>
                </a:solidFill>
                <a:latin typeface="Ahkio Bold"/>
                <a:ea typeface="Ahkio Bold"/>
                <a:cs typeface="Ahkio Bold"/>
                <a:sym typeface="Ahkio Bold"/>
              </a:rPr>
              <a:t>FLUJO BÁSICO</a:t>
            </a:r>
          </a:p>
        </p:txBody>
      </p:sp>
      <p:sp>
        <p:nvSpPr>
          <p:cNvPr id="19" name="TextBox 19"/>
          <p:cNvSpPr txBox="1"/>
          <p:nvPr/>
        </p:nvSpPr>
        <p:spPr>
          <a:xfrm>
            <a:off x="2067663" y="8375455"/>
            <a:ext cx="14367433" cy="1531949"/>
          </a:xfrm>
          <a:prstGeom prst="rect">
            <a:avLst/>
          </a:prstGeom>
        </p:spPr>
        <p:txBody>
          <a:bodyPr lIns="0" tIns="0" rIns="0" bIns="0" rtlCol="0" anchor="t">
            <a:spAutoFit/>
          </a:bodyPr>
          <a:lstStyle/>
          <a:p>
            <a:pPr marL="584222" lvl="1" indent="-292111" algn="l">
              <a:lnSpc>
                <a:spcPts val="4086"/>
              </a:lnSpc>
              <a:buAutoNum type="arabicPeriod"/>
            </a:pPr>
            <a:r>
              <a:rPr lang="en-US" sz="2705" spc="127">
                <a:solidFill>
                  <a:srgbClr val="000000"/>
                </a:solidFill>
                <a:latin typeface="Ahkio Thin"/>
                <a:ea typeface="Ahkio Thin"/>
                <a:cs typeface="Ahkio Thin"/>
                <a:sym typeface="Ahkio Thin"/>
              </a:rPr>
              <a:t>Iniciar sesión en el sistema:</a:t>
            </a:r>
          </a:p>
          <a:p>
            <a:pPr marL="584222" lvl="1" indent="-292111" algn="l">
              <a:lnSpc>
                <a:spcPts val="4086"/>
              </a:lnSpc>
              <a:buFont typeface="Arial"/>
              <a:buChar char="•"/>
            </a:pPr>
            <a:r>
              <a:rPr lang="en-US" sz="2705" spc="127">
                <a:solidFill>
                  <a:srgbClr val="000000"/>
                </a:solidFill>
                <a:latin typeface="Ahkio Thin"/>
                <a:ea typeface="Ahkio Thin"/>
                <a:cs typeface="Ahkio Thin"/>
                <a:sym typeface="Ahkio Thin"/>
              </a:rPr>
              <a:t>El médico ingresa sus credenciales (usuario y contraseña).</a:t>
            </a:r>
          </a:p>
          <a:p>
            <a:pPr marL="584222" lvl="1" indent="-292111" algn="l">
              <a:lnSpc>
                <a:spcPts val="4086"/>
              </a:lnSpc>
              <a:buFont typeface="Arial"/>
              <a:buChar char="•"/>
            </a:pPr>
            <a:r>
              <a:rPr lang="en-US" sz="2705" spc="127">
                <a:solidFill>
                  <a:srgbClr val="000000"/>
                </a:solidFill>
                <a:latin typeface="Ahkio Thin"/>
                <a:ea typeface="Ahkio Thin"/>
                <a:cs typeface="Ahkio Thin"/>
                <a:sym typeface="Ahkio Thin"/>
              </a:rPr>
              <a:t>El sistema valida las credenciales y otorga acceso según su rol y permisos.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042639"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3" name="Freeform 3"/>
          <p:cNvSpPr/>
          <p:nvPr/>
        </p:nvSpPr>
        <p:spPr>
          <a:xfrm>
            <a:off x="8330280" y="0"/>
            <a:ext cx="5245361" cy="5245361"/>
          </a:xfrm>
          <a:custGeom>
            <a:avLst/>
            <a:gdLst/>
            <a:ahLst/>
            <a:cxnLst/>
            <a:rect l="l" t="t" r="r" b="b"/>
            <a:pathLst>
              <a:path w="5245361" h="5245361">
                <a:moveTo>
                  <a:pt x="0" y="0"/>
                </a:moveTo>
                <a:lnTo>
                  <a:pt x="5245362" y="0"/>
                </a:lnTo>
                <a:lnTo>
                  <a:pt x="5245362"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4" name="Freeform 4"/>
          <p:cNvSpPr/>
          <p:nvPr/>
        </p:nvSpPr>
        <p:spPr>
          <a:xfrm>
            <a:off x="3622460"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5" name="Freeform 5"/>
          <p:cNvSpPr/>
          <p:nvPr/>
        </p:nvSpPr>
        <p:spPr>
          <a:xfrm>
            <a:off x="-1085198"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6" name="Freeform 6"/>
          <p:cNvSpPr/>
          <p:nvPr/>
        </p:nvSpPr>
        <p:spPr>
          <a:xfrm>
            <a:off x="13042639"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7" name="Freeform 7"/>
          <p:cNvSpPr/>
          <p:nvPr/>
        </p:nvSpPr>
        <p:spPr>
          <a:xfrm>
            <a:off x="8330280" y="5245361"/>
            <a:ext cx="5245361" cy="5245361"/>
          </a:xfrm>
          <a:custGeom>
            <a:avLst/>
            <a:gdLst/>
            <a:ahLst/>
            <a:cxnLst/>
            <a:rect l="l" t="t" r="r" b="b"/>
            <a:pathLst>
              <a:path w="5245361" h="5245361">
                <a:moveTo>
                  <a:pt x="0" y="0"/>
                </a:moveTo>
                <a:lnTo>
                  <a:pt x="5245362" y="0"/>
                </a:lnTo>
                <a:lnTo>
                  <a:pt x="5245362"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8" name="Freeform 8"/>
          <p:cNvSpPr/>
          <p:nvPr/>
        </p:nvSpPr>
        <p:spPr>
          <a:xfrm>
            <a:off x="3622460"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9" name="Freeform 9"/>
          <p:cNvSpPr/>
          <p:nvPr/>
        </p:nvSpPr>
        <p:spPr>
          <a:xfrm>
            <a:off x="-1085198"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10" name="Freeform 10"/>
          <p:cNvSpPr/>
          <p:nvPr/>
        </p:nvSpPr>
        <p:spPr>
          <a:xfrm>
            <a:off x="-1739598" y="-309148"/>
            <a:ext cx="4481465" cy="4114800"/>
          </a:xfrm>
          <a:custGeom>
            <a:avLst/>
            <a:gdLst/>
            <a:ahLst/>
            <a:cxnLst/>
            <a:rect l="l" t="t" r="r" b="b"/>
            <a:pathLst>
              <a:path w="4481465" h="4114800">
                <a:moveTo>
                  <a:pt x="0" y="0"/>
                </a:moveTo>
                <a:lnTo>
                  <a:pt x="4481465" y="0"/>
                </a:lnTo>
                <a:lnTo>
                  <a:pt x="448146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1" name="Freeform 11"/>
          <p:cNvSpPr/>
          <p:nvPr/>
        </p:nvSpPr>
        <p:spPr>
          <a:xfrm>
            <a:off x="16207918" y="8188407"/>
            <a:ext cx="3930896" cy="2637274"/>
          </a:xfrm>
          <a:custGeom>
            <a:avLst/>
            <a:gdLst/>
            <a:ahLst/>
            <a:cxnLst/>
            <a:rect l="l" t="t" r="r" b="b"/>
            <a:pathLst>
              <a:path w="3930896" h="2637274">
                <a:moveTo>
                  <a:pt x="0" y="0"/>
                </a:moveTo>
                <a:lnTo>
                  <a:pt x="3930896" y="0"/>
                </a:lnTo>
                <a:lnTo>
                  <a:pt x="3930896" y="2637274"/>
                </a:lnTo>
                <a:lnTo>
                  <a:pt x="0" y="26372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O"/>
          </a:p>
        </p:txBody>
      </p:sp>
      <p:sp>
        <p:nvSpPr>
          <p:cNvPr id="12" name="TextBox 12"/>
          <p:cNvSpPr txBox="1"/>
          <p:nvPr/>
        </p:nvSpPr>
        <p:spPr>
          <a:xfrm>
            <a:off x="3681134" y="348665"/>
            <a:ext cx="10925732" cy="1663593"/>
          </a:xfrm>
          <a:prstGeom prst="rect">
            <a:avLst/>
          </a:prstGeom>
        </p:spPr>
        <p:txBody>
          <a:bodyPr lIns="0" tIns="0" rIns="0" bIns="0" rtlCol="0" anchor="t">
            <a:spAutoFit/>
          </a:bodyPr>
          <a:lstStyle/>
          <a:p>
            <a:pPr algn="ctr">
              <a:lnSpc>
                <a:spcPts val="13307"/>
              </a:lnSpc>
            </a:pPr>
            <a:r>
              <a:rPr lang="en-US" sz="9505">
                <a:solidFill>
                  <a:srgbClr val="000000"/>
                </a:solidFill>
                <a:latin typeface="Ahkio"/>
                <a:ea typeface="Ahkio"/>
                <a:cs typeface="Ahkio"/>
                <a:sym typeface="Ahkio"/>
              </a:rPr>
              <a:t>ESCENARIO PRINCIPAL</a:t>
            </a:r>
          </a:p>
        </p:txBody>
      </p:sp>
      <p:sp>
        <p:nvSpPr>
          <p:cNvPr id="13" name="TextBox 13"/>
          <p:cNvSpPr txBox="1"/>
          <p:nvPr/>
        </p:nvSpPr>
        <p:spPr>
          <a:xfrm>
            <a:off x="3763957" y="1764608"/>
            <a:ext cx="10207728" cy="627877"/>
          </a:xfrm>
          <a:prstGeom prst="rect">
            <a:avLst/>
          </a:prstGeom>
        </p:spPr>
        <p:txBody>
          <a:bodyPr lIns="0" tIns="0" rIns="0" bIns="0" rtlCol="0" anchor="t">
            <a:spAutoFit/>
          </a:bodyPr>
          <a:lstStyle/>
          <a:p>
            <a:pPr algn="ctr">
              <a:lnSpc>
                <a:spcPts val="5143"/>
              </a:lnSpc>
            </a:pPr>
            <a:r>
              <a:rPr lang="en-US" sz="3405" spc="160">
                <a:solidFill>
                  <a:srgbClr val="000000"/>
                </a:solidFill>
                <a:latin typeface="Ahkio Light"/>
                <a:ea typeface="Ahkio Light"/>
                <a:cs typeface="Ahkio Light"/>
                <a:sym typeface="Ahkio Light"/>
              </a:rPr>
              <a:t>Análisis de Imágenes CTC para Detección de CCR</a:t>
            </a:r>
          </a:p>
        </p:txBody>
      </p:sp>
      <p:sp>
        <p:nvSpPr>
          <p:cNvPr id="14" name="TextBox 14"/>
          <p:cNvSpPr txBox="1"/>
          <p:nvPr/>
        </p:nvSpPr>
        <p:spPr>
          <a:xfrm>
            <a:off x="766762" y="2712979"/>
            <a:ext cx="9215438" cy="7307321"/>
          </a:xfrm>
          <a:prstGeom prst="rect">
            <a:avLst/>
          </a:prstGeom>
        </p:spPr>
        <p:txBody>
          <a:bodyPr wrap="square" lIns="0" tIns="0" rIns="0" bIns="0" rtlCol="0" anchor="t">
            <a:spAutoFit/>
          </a:bodyPr>
          <a:lstStyle/>
          <a:p>
            <a:pPr algn="l">
              <a:lnSpc>
                <a:spcPts val="4086"/>
              </a:lnSpc>
            </a:pPr>
            <a:r>
              <a:rPr lang="en-US" sz="2705" spc="127" dirty="0">
                <a:solidFill>
                  <a:srgbClr val="000000"/>
                </a:solidFill>
                <a:latin typeface="Ahkio"/>
                <a:ea typeface="Ahkio"/>
                <a:cs typeface="Ahkio"/>
                <a:sym typeface="Ahkio"/>
              </a:rPr>
              <a:t>2. </a:t>
            </a:r>
            <a:r>
              <a:rPr lang="en-US" sz="2705" spc="127" dirty="0" err="1">
                <a:solidFill>
                  <a:srgbClr val="000000"/>
                </a:solidFill>
                <a:latin typeface="Ahkio Thin"/>
                <a:ea typeface="Ahkio Thin"/>
                <a:cs typeface="Ahkio Thin"/>
                <a:sym typeface="Ahkio Thin"/>
              </a:rPr>
              <a:t>Cargar</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imágenes</a:t>
            </a:r>
            <a:r>
              <a:rPr lang="en-US" sz="2705" spc="127" dirty="0">
                <a:solidFill>
                  <a:srgbClr val="000000"/>
                </a:solidFill>
                <a:latin typeface="Ahkio Thin"/>
                <a:ea typeface="Ahkio Thin"/>
                <a:cs typeface="Ahkio Thin"/>
                <a:sym typeface="Ahkio Thin"/>
              </a:rPr>
              <a:t> CTC del </a:t>
            </a:r>
            <a:r>
              <a:rPr lang="en-US" sz="2705" spc="127" dirty="0" err="1">
                <a:solidFill>
                  <a:srgbClr val="000000"/>
                </a:solidFill>
                <a:latin typeface="Ahkio Thin"/>
                <a:ea typeface="Ahkio Thin"/>
                <a:cs typeface="Ahkio Thin"/>
                <a:sym typeface="Ahkio Thin"/>
              </a:rPr>
              <a:t>paciente</a:t>
            </a:r>
            <a:r>
              <a:rPr lang="en-US" sz="2705" spc="127" dirty="0">
                <a:solidFill>
                  <a:srgbClr val="000000"/>
                </a:solidFill>
                <a:latin typeface="Ahkio Thin"/>
                <a:ea typeface="Ahkio Thin"/>
                <a:cs typeface="Ahkio Thin"/>
                <a:sym typeface="Ahkio Thin"/>
              </a:rPr>
              <a:t>:</a:t>
            </a:r>
          </a:p>
          <a:p>
            <a:pPr marL="584222" lvl="1" indent="-292111" algn="l">
              <a:lnSpc>
                <a:spcPts val="4086"/>
              </a:lnSpc>
              <a:buFont typeface="Arial"/>
              <a:buChar char="•"/>
            </a:pPr>
            <a:r>
              <a:rPr lang="en-US" sz="2705" spc="127" dirty="0">
                <a:solidFill>
                  <a:srgbClr val="000000"/>
                </a:solidFill>
                <a:latin typeface="Ahkio Thin"/>
                <a:ea typeface="Ahkio Thin"/>
                <a:cs typeface="Ahkio Thin"/>
                <a:sym typeface="Ahkio Thin"/>
              </a:rPr>
              <a:t>El </a:t>
            </a:r>
            <a:r>
              <a:rPr lang="en-US" sz="2705" spc="127" dirty="0" err="1">
                <a:solidFill>
                  <a:srgbClr val="000000"/>
                </a:solidFill>
                <a:latin typeface="Ahkio Thin"/>
                <a:ea typeface="Ahkio Thin"/>
                <a:cs typeface="Ahkio Thin"/>
                <a:sym typeface="Ahkio Thin"/>
              </a:rPr>
              <a:t>médico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selecciona</a:t>
            </a:r>
            <a:r>
              <a:rPr lang="en-US" sz="2705" spc="127" dirty="0">
                <a:solidFill>
                  <a:srgbClr val="000000"/>
                </a:solidFill>
                <a:latin typeface="Ahkio Thin"/>
                <a:ea typeface="Ahkio Thin"/>
                <a:cs typeface="Ahkio Thin"/>
                <a:sym typeface="Ahkio Thin"/>
              </a:rPr>
              <a:t> y carga las </a:t>
            </a:r>
            <a:r>
              <a:rPr lang="en-US" sz="2705" spc="127" dirty="0" err="1">
                <a:solidFill>
                  <a:srgbClr val="000000"/>
                </a:solidFill>
                <a:latin typeface="Ahkio Thin"/>
                <a:ea typeface="Ahkio Thin"/>
                <a:cs typeface="Ahkio Thin"/>
                <a:sym typeface="Ahkio Thin"/>
              </a:rPr>
              <a:t>imágenes</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colonoscopia</a:t>
            </a:r>
            <a:r>
              <a:rPr lang="en-US" sz="2705" spc="127" dirty="0">
                <a:solidFill>
                  <a:srgbClr val="000000"/>
                </a:solidFill>
                <a:latin typeface="Ahkio Thin"/>
                <a:ea typeface="Ahkio Thin"/>
                <a:cs typeface="Ahkio Thin"/>
                <a:sym typeface="Ahkio Thin"/>
              </a:rPr>
              <a:t> virtual.</a:t>
            </a:r>
          </a:p>
          <a:p>
            <a:pPr marL="584222" lvl="1" indent="-292111" algn="l">
              <a:lnSpc>
                <a:spcPts val="4086"/>
              </a:lnSpc>
              <a:buFont typeface="Arial"/>
              <a:buChar char="•"/>
            </a:pPr>
            <a:r>
              <a:rPr lang="en-US" sz="2705" spc="127" dirty="0">
                <a:solidFill>
                  <a:srgbClr val="000000"/>
                </a:solidFill>
                <a:latin typeface="Ahkio Thin"/>
                <a:ea typeface="Ahkio Thin"/>
                <a:cs typeface="Ahkio Thin"/>
                <a:sym typeface="Ahkio Thin"/>
              </a:rPr>
              <a:t>El </a:t>
            </a:r>
            <a:r>
              <a:rPr lang="en-US" sz="2705" spc="127" dirty="0" err="1">
                <a:solidFill>
                  <a:srgbClr val="000000"/>
                </a:solidFill>
                <a:latin typeface="Ahkio Thin"/>
                <a:ea typeface="Ahkio Thin"/>
                <a:cs typeface="Ahkio Thin"/>
                <a:sym typeface="Ahkio Thin"/>
              </a:rPr>
              <a:t>sistema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verifica</a:t>
            </a:r>
            <a:r>
              <a:rPr lang="en-US" sz="2705" spc="127" dirty="0">
                <a:solidFill>
                  <a:srgbClr val="000000"/>
                </a:solidFill>
                <a:latin typeface="Ahkio Thin"/>
                <a:ea typeface="Ahkio Thin"/>
                <a:cs typeface="Ahkio Thin"/>
                <a:sym typeface="Ahkio Thin"/>
              </a:rPr>
              <a:t> la </a:t>
            </a:r>
            <a:r>
              <a:rPr lang="en-US" sz="2705" spc="127" dirty="0" err="1">
                <a:solidFill>
                  <a:srgbClr val="000000"/>
                </a:solidFill>
                <a:latin typeface="Ahkio Thin"/>
                <a:ea typeface="Ahkio Thin"/>
                <a:cs typeface="Ahkio Thin"/>
                <a:sym typeface="Ahkio Thin"/>
              </a:rPr>
              <a:t>integridad</a:t>
            </a:r>
            <a:r>
              <a:rPr lang="en-US" sz="2705" spc="127" dirty="0">
                <a:solidFill>
                  <a:srgbClr val="000000"/>
                </a:solidFill>
                <a:latin typeface="Ahkio Thin"/>
                <a:ea typeface="Ahkio Thin"/>
                <a:cs typeface="Ahkio Thin"/>
                <a:sym typeface="Ahkio Thin"/>
              </a:rPr>
              <a:t> y </a:t>
            </a:r>
            <a:r>
              <a:rPr lang="en-US" sz="2705" spc="127" dirty="0" err="1">
                <a:solidFill>
                  <a:srgbClr val="000000"/>
                </a:solidFill>
                <a:latin typeface="Ahkio Thin"/>
                <a:ea typeface="Ahkio Thin"/>
                <a:cs typeface="Ahkio Thin"/>
                <a:sym typeface="Ahkio Thin"/>
              </a:rPr>
              <a:t>formato</a:t>
            </a:r>
            <a:r>
              <a:rPr lang="en-US" sz="2705" spc="127" dirty="0">
                <a:solidFill>
                  <a:srgbClr val="000000"/>
                </a:solidFill>
                <a:latin typeface="Ahkio Thin"/>
                <a:ea typeface="Ahkio Thin"/>
                <a:cs typeface="Ahkio Thin"/>
                <a:sym typeface="Ahkio Thin"/>
              </a:rPr>
              <a:t> de las </a:t>
            </a:r>
            <a:r>
              <a:rPr lang="en-US" sz="2705" spc="127" dirty="0" err="1">
                <a:solidFill>
                  <a:srgbClr val="000000"/>
                </a:solidFill>
                <a:latin typeface="Ahkio Thin"/>
                <a:ea typeface="Ahkio Thin"/>
                <a:cs typeface="Ahkio Thin"/>
                <a:sym typeface="Ahkio Thin"/>
              </a:rPr>
              <a:t>imágenes</a:t>
            </a:r>
            <a:r>
              <a:rPr lang="en-US" sz="2705" spc="127" dirty="0">
                <a:solidFill>
                  <a:srgbClr val="000000"/>
                </a:solidFill>
                <a:latin typeface="Ahkio Thin"/>
                <a:ea typeface="Ahkio Thin"/>
                <a:cs typeface="Ahkio Thin"/>
                <a:sym typeface="Ahkio Thin"/>
              </a:rPr>
              <a:t>.</a:t>
            </a:r>
          </a:p>
          <a:p>
            <a:pPr marL="584222" lvl="1" indent="-292111" algn="l">
              <a:lnSpc>
                <a:spcPts val="4086"/>
              </a:lnSpc>
              <a:buFont typeface="Arial"/>
              <a:buChar char="•"/>
            </a:pPr>
            <a:r>
              <a:rPr lang="en-US" sz="2705" spc="127" dirty="0">
                <a:solidFill>
                  <a:srgbClr val="000000"/>
                </a:solidFill>
                <a:latin typeface="Ahkio Thin"/>
                <a:ea typeface="Ahkio Thin"/>
                <a:cs typeface="Ahkio Thin"/>
                <a:sym typeface="Ahkio Thin"/>
              </a:rPr>
              <a:t>Las </a:t>
            </a:r>
            <a:r>
              <a:rPr lang="en-US" sz="2705" spc="127" dirty="0" err="1">
                <a:solidFill>
                  <a:srgbClr val="000000"/>
                </a:solidFill>
                <a:latin typeface="Ahkio Thin"/>
                <a:ea typeface="Ahkio Thin"/>
                <a:cs typeface="Ahkio Thin"/>
                <a:sym typeface="Ahkio Thin"/>
              </a:rPr>
              <a:t>imágenes</a:t>
            </a:r>
            <a:r>
              <a:rPr lang="en-US" sz="2705" spc="127" dirty="0">
                <a:solidFill>
                  <a:srgbClr val="000000"/>
                </a:solidFill>
                <a:latin typeface="Ahkio Thin"/>
                <a:ea typeface="Ahkio Thin"/>
                <a:cs typeface="Ahkio Thin"/>
                <a:sym typeface="Ahkio Thin"/>
              </a:rPr>
              <a:t> se </a:t>
            </a:r>
            <a:r>
              <a:rPr lang="en-US" sz="2705" spc="127" dirty="0" err="1">
                <a:solidFill>
                  <a:srgbClr val="000000"/>
                </a:solidFill>
                <a:latin typeface="Ahkio Thin"/>
                <a:ea typeface="Ahkio Thin"/>
                <a:cs typeface="Ahkio Thin"/>
                <a:sym typeface="Ahkio Thin"/>
              </a:rPr>
              <a:t>almacenan</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temporalmente</a:t>
            </a:r>
            <a:r>
              <a:rPr lang="en-US" sz="2705" spc="127" dirty="0">
                <a:solidFill>
                  <a:srgbClr val="000000"/>
                </a:solidFill>
                <a:latin typeface="Ahkio Thin"/>
                <a:ea typeface="Ahkio Thin"/>
                <a:cs typeface="Ahkio Thin"/>
                <a:sym typeface="Ahkio Thin"/>
              </a:rPr>
              <a:t> para </a:t>
            </a:r>
            <a:r>
              <a:rPr lang="en-US" sz="2705" spc="127" dirty="0" err="1">
                <a:solidFill>
                  <a:srgbClr val="000000"/>
                </a:solidFill>
                <a:latin typeface="Ahkio Thin"/>
                <a:ea typeface="Ahkio Thin"/>
                <a:cs typeface="Ahkio Thin"/>
                <a:sym typeface="Ahkio Thin"/>
              </a:rPr>
              <a:t>su</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procesamiento</a:t>
            </a:r>
            <a:r>
              <a:rPr lang="en-US" sz="2705" spc="127" dirty="0">
                <a:solidFill>
                  <a:srgbClr val="000000"/>
                </a:solidFill>
                <a:latin typeface="Ahkio Thin"/>
                <a:ea typeface="Ahkio Thin"/>
                <a:cs typeface="Ahkio Thin"/>
                <a:sym typeface="Ahkio Thin"/>
              </a:rPr>
              <a:t>.</a:t>
            </a:r>
          </a:p>
          <a:p>
            <a:pPr algn="l">
              <a:lnSpc>
                <a:spcPts val="4086"/>
              </a:lnSpc>
            </a:pPr>
            <a:endParaRPr lang="en-US" sz="2705" spc="127" dirty="0">
              <a:solidFill>
                <a:srgbClr val="000000"/>
              </a:solidFill>
              <a:latin typeface="Ahkio Thin"/>
              <a:ea typeface="Ahkio Thin"/>
              <a:cs typeface="Ahkio Thin"/>
              <a:sym typeface="Ahkio Thin"/>
            </a:endParaRPr>
          </a:p>
          <a:p>
            <a:pPr algn="l">
              <a:lnSpc>
                <a:spcPts val="4086"/>
              </a:lnSpc>
            </a:pPr>
            <a:r>
              <a:rPr lang="en-US" sz="2705" spc="127" dirty="0">
                <a:solidFill>
                  <a:srgbClr val="000000"/>
                </a:solidFill>
                <a:latin typeface="Ahkio"/>
                <a:ea typeface="Ahkio"/>
                <a:cs typeface="Ahkio"/>
                <a:sym typeface="Ahkio"/>
              </a:rPr>
              <a:t>3. </a:t>
            </a:r>
            <a:r>
              <a:rPr lang="en-US" sz="2705" spc="127" dirty="0" err="1">
                <a:solidFill>
                  <a:srgbClr val="000000"/>
                </a:solidFill>
                <a:latin typeface="Ahkio Thin"/>
                <a:ea typeface="Ahkio Thin"/>
                <a:cs typeface="Ahkio Thin"/>
                <a:sym typeface="Ahkio Thin"/>
              </a:rPr>
              <a:t>Analizar</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imágenes</a:t>
            </a:r>
            <a:r>
              <a:rPr lang="en-US" sz="2705" spc="127" dirty="0">
                <a:solidFill>
                  <a:srgbClr val="000000"/>
                </a:solidFill>
                <a:latin typeface="Ahkio Thin"/>
                <a:ea typeface="Ahkio Thin"/>
                <a:cs typeface="Ahkio Thin"/>
                <a:sym typeface="Ahkio Thin"/>
              </a:rPr>
              <a:t> con IA:</a:t>
            </a:r>
          </a:p>
          <a:p>
            <a:pPr marL="584222" lvl="1" indent="-292111" algn="l">
              <a:lnSpc>
                <a:spcPts val="4086"/>
              </a:lnSpc>
              <a:buFont typeface="Arial"/>
              <a:buChar char="•"/>
            </a:pPr>
            <a:r>
              <a:rPr lang="en-US" sz="2705" spc="127" dirty="0">
                <a:solidFill>
                  <a:srgbClr val="000000"/>
                </a:solidFill>
                <a:latin typeface="Ahkio Thin"/>
                <a:ea typeface="Ahkio Thin"/>
                <a:cs typeface="Ahkio Thin"/>
                <a:sym typeface="Ahkio Thin"/>
              </a:rPr>
              <a:t>El </a:t>
            </a:r>
            <a:r>
              <a:rPr lang="en-US" sz="2705" spc="127" dirty="0" err="1">
                <a:solidFill>
                  <a:srgbClr val="000000"/>
                </a:solidFill>
                <a:latin typeface="Ahkio Thin"/>
                <a:ea typeface="Ahkio Thin"/>
                <a:cs typeface="Ahkio Thin"/>
                <a:sym typeface="Ahkio Thin"/>
              </a:rPr>
              <a:t>médico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inicia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proceso</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análisis</a:t>
            </a:r>
            <a:r>
              <a:rPr lang="en-US" sz="2705" spc="127" dirty="0">
                <a:solidFill>
                  <a:srgbClr val="000000"/>
                </a:solidFill>
                <a:latin typeface="Ahkio Thin"/>
                <a:ea typeface="Ahkio Thin"/>
                <a:cs typeface="Ahkio Thin"/>
                <a:sym typeface="Ahkio Thin"/>
              </a:rPr>
              <a:t>.</a:t>
            </a:r>
          </a:p>
          <a:p>
            <a:pPr marL="584222" lvl="1" indent="-292111" algn="l">
              <a:lnSpc>
                <a:spcPts val="4086"/>
              </a:lnSpc>
              <a:buFont typeface="Arial"/>
              <a:buChar char="•"/>
            </a:pPr>
            <a:r>
              <a:rPr lang="en-US" sz="2705" spc="127" dirty="0">
                <a:solidFill>
                  <a:srgbClr val="000000"/>
                </a:solidFill>
                <a:latin typeface="Ahkio Thin"/>
                <a:ea typeface="Ahkio Thin"/>
                <a:cs typeface="Ahkio Thin"/>
                <a:sym typeface="Ahkio Thin"/>
              </a:rPr>
              <a:t>El </a:t>
            </a:r>
            <a:r>
              <a:rPr lang="en-US" sz="2705" spc="127" dirty="0" err="1">
                <a:solidFill>
                  <a:srgbClr val="000000"/>
                </a:solidFill>
                <a:latin typeface="Ahkio Thin"/>
                <a:ea typeface="Ahkio Thin"/>
                <a:cs typeface="Ahkio Thin"/>
                <a:sym typeface="Ahkio Thin"/>
              </a:rPr>
              <a:t>sistema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envía</a:t>
            </a:r>
            <a:r>
              <a:rPr lang="en-US" sz="2705" spc="127" dirty="0">
                <a:solidFill>
                  <a:srgbClr val="000000"/>
                </a:solidFill>
                <a:latin typeface="Ahkio Thin"/>
                <a:ea typeface="Ahkio Thin"/>
                <a:cs typeface="Ahkio Thin"/>
                <a:sym typeface="Ahkio Thin"/>
              </a:rPr>
              <a:t> las </a:t>
            </a:r>
            <a:r>
              <a:rPr lang="en-US" sz="2705" spc="127" dirty="0" err="1">
                <a:solidFill>
                  <a:srgbClr val="000000"/>
                </a:solidFill>
                <a:latin typeface="Ahkio Thin"/>
                <a:ea typeface="Ahkio Thin"/>
                <a:cs typeface="Ahkio Thin"/>
                <a:sym typeface="Ahkio Thin"/>
              </a:rPr>
              <a:t>imágenes</a:t>
            </a:r>
            <a:r>
              <a:rPr lang="en-US" sz="2705" spc="127" dirty="0">
                <a:solidFill>
                  <a:srgbClr val="000000"/>
                </a:solidFill>
                <a:latin typeface="Ahkio Thin"/>
                <a:ea typeface="Ahkio Thin"/>
                <a:cs typeface="Ahkio Thin"/>
                <a:sym typeface="Ahkio Thin"/>
              </a:rPr>
              <a:t> al </a:t>
            </a:r>
            <a:r>
              <a:rPr lang="en-US" sz="2705" spc="127" dirty="0" err="1">
                <a:solidFill>
                  <a:srgbClr val="000000"/>
                </a:solidFill>
                <a:latin typeface="Ahkio Thin"/>
                <a:ea typeface="Ahkio Thin"/>
                <a:cs typeface="Ahkio Thin"/>
                <a:sym typeface="Ahkio Thin"/>
              </a:rPr>
              <a:t>módulo</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preprocesamiento</a:t>
            </a:r>
            <a:r>
              <a:rPr lang="en-US" sz="2705" spc="127" dirty="0">
                <a:solidFill>
                  <a:srgbClr val="000000"/>
                </a:solidFill>
                <a:latin typeface="Ahkio Thin"/>
                <a:ea typeface="Ahkio Thin"/>
                <a:cs typeface="Ahkio Thin"/>
                <a:sym typeface="Ahkio Thin"/>
              </a:rPr>
              <a:t>.</a:t>
            </a:r>
          </a:p>
          <a:p>
            <a:pPr marL="584222" lvl="1" indent="-292111" algn="l">
              <a:lnSpc>
                <a:spcPts val="4086"/>
              </a:lnSpc>
              <a:buFont typeface="Arial"/>
              <a:buChar char="•"/>
            </a:pPr>
            <a:r>
              <a:rPr lang="en-US" sz="2705" spc="127" dirty="0">
                <a:solidFill>
                  <a:srgbClr val="000000"/>
                </a:solidFill>
                <a:latin typeface="Ahkio Thin"/>
                <a:ea typeface="Ahkio Thin"/>
                <a:cs typeface="Ahkio Thin"/>
                <a:sym typeface="Ahkio Thin"/>
              </a:rPr>
              <a:t>Las </a:t>
            </a:r>
            <a:r>
              <a:rPr lang="en-US" sz="2705" spc="127" dirty="0" err="1">
                <a:solidFill>
                  <a:srgbClr val="000000"/>
                </a:solidFill>
                <a:latin typeface="Ahkio Thin"/>
                <a:ea typeface="Ahkio Thin"/>
                <a:cs typeface="Ahkio Thin"/>
                <a:sym typeface="Ahkio Thin"/>
              </a:rPr>
              <a:t>imágenes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preprocesadas</a:t>
            </a:r>
            <a:r>
              <a:rPr lang="en-US" sz="2705" spc="127" dirty="0">
                <a:solidFill>
                  <a:srgbClr val="000000"/>
                </a:solidFill>
                <a:latin typeface="Ahkio Thin"/>
                <a:ea typeface="Ahkio Thin"/>
                <a:cs typeface="Ahkio Thin"/>
                <a:sym typeface="Ahkio Thin"/>
              </a:rPr>
              <a:t> son </a:t>
            </a:r>
            <a:r>
              <a:rPr lang="en-US" sz="2705" spc="127" dirty="0" err="1">
                <a:solidFill>
                  <a:srgbClr val="000000"/>
                </a:solidFill>
                <a:latin typeface="Ahkio Thin"/>
                <a:ea typeface="Ahkio Thin"/>
                <a:cs typeface="Ahkio Thin"/>
                <a:sym typeface="Ahkio Thin"/>
              </a:rPr>
              <a:t>analizadas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por</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modelo</a:t>
            </a:r>
            <a:r>
              <a:rPr lang="en-US" sz="2705" spc="127" dirty="0">
                <a:solidFill>
                  <a:srgbClr val="000000"/>
                </a:solidFill>
                <a:latin typeface="Ahkio Thin"/>
                <a:ea typeface="Ahkio Thin"/>
                <a:cs typeface="Ahkio Thin"/>
                <a:sym typeface="Ahkio Thin"/>
              </a:rPr>
              <a:t> CNN.</a:t>
            </a:r>
          </a:p>
          <a:p>
            <a:pPr marL="584222" lvl="1" indent="-292111" algn="l">
              <a:lnSpc>
                <a:spcPts val="4086"/>
              </a:lnSpc>
              <a:buFont typeface="Arial"/>
              <a:buChar char="•"/>
            </a:pPr>
            <a:r>
              <a:rPr lang="en-US" sz="2705" spc="127" dirty="0">
                <a:solidFill>
                  <a:srgbClr val="000000"/>
                </a:solidFill>
                <a:latin typeface="Ahkio Thin"/>
                <a:ea typeface="Ahkio Thin"/>
                <a:cs typeface="Ahkio Thin"/>
                <a:sym typeface="Ahkio Thin"/>
              </a:rPr>
              <a:t>El </a:t>
            </a:r>
            <a:r>
              <a:rPr lang="en-US" sz="2705" spc="127" dirty="0" err="1">
                <a:solidFill>
                  <a:srgbClr val="000000"/>
                </a:solidFill>
                <a:latin typeface="Ahkio Thin"/>
                <a:ea typeface="Ahkio Thin"/>
                <a:cs typeface="Ahkio Thin"/>
                <a:sym typeface="Ahkio Thin"/>
              </a:rPr>
              <a:t>sistema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identifica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posibles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áreas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sospechosas</a:t>
            </a:r>
            <a:r>
              <a:rPr lang="en-US" sz="2705" spc="127" dirty="0">
                <a:solidFill>
                  <a:srgbClr val="000000"/>
                </a:solidFill>
                <a:latin typeface="Ahkio Thin"/>
                <a:ea typeface="Ahkio Thin"/>
                <a:cs typeface="Ahkio Thin"/>
                <a:sym typeface="Ahkio Thin"/>
              </a:rPr>
              <a:t>.</a:t>
            </a:r>
          </a:p>
        </p:txBody>
      </p:sp>
      <p:sp>
        <p:nvSpPr>
          <p:cNvPr id="15" name="TextBox 15"/>
          <p:cNvSpPr txBox="1"/>
          <p:nvPr/>
        </p:nvSpPr>
        <p:spPr>
          <a:xfrm>
            <a:off x="10287390" y="2712979"/>
            <a:ext cx="7729854" cy="6676060"/>
          </a:xfrm>
          <a:prstGeom prst="rect">
            <a:avLst/>
          </a:prstGeom>
        </p:spPr>
        <p:txBody>
          <a:bodyPr lIns="0" tIns="0" rIns="0" bIns="0" rtlCol="0" anchor="t">
            <a:spAutoFit/>
          </a:bodyPr>
          <a:lstStyle/>
          <a:p>
            <a:pPr algn="l">
              <a:lnSpc>
                <a:spcPts val="4086"/>
              </a:lnSpc>
            </a:pPr>
            <a:r>
              <a:rPr lang="en-US" sz="2705" spc="127" dirty="0">
                <a:solidFill>
                  <a:srgbClr val="000000"/>
                </a:solidFill>
                <a:latin typeface="Ahkio"/>
                <a:ea typeface="Ahkio"/>
                <a:cs typeface="Ahkio"/>
                <a:sym typeface="Ahkio"/>
              </a:rPr>
              <a:t>4. </a:t>
            </a:r>
            <a:r>
              <a:rPr lang="en-US" sz="2705" spc="127" dirty="0" err="1">
                <a:solidFill>
                  <a:srgbClr val="000000"/>
                </a:solidFill>
                <a:latin typeface="Ahkio Thin"/>
                <a:ea typeface="Ahkio Thin"/>
                <a:cs typeface="Ahkio Thin"/>
                <a:sym typeface="Ahkio Thin"/>
              </a:rPr>
              <a:t>Visualizar</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resultados</a:t>
            </a:r>
            <a:r>
              <a:rPr lang="en-US" sz="2705" spc="127" dirty="0">
                <a:solidFill>
                  <a:srgbClr val="000000"/>
                </a:solidFill>
                <a:latin typeface="Ahkio Thin"/>
                <a:ea typeface="Ahkio Thin"/>
                <a:cs typeface="Ahkio Thin"/>
                <a:sym typeface="Ahkio Thin"/>
              </a:rPr>
              <a:t> del </a:t>
            </a:r>
            <a:r>
              <a:rPr lang="en-US" sz="2705" spc="127" dirty="0" err="1">
                <a:solidFill>
                  <a:srgbClr val="000000"/>
                </a:solidFill>
                <a:latin typeface="Ahkio Thin"/>
                <a:ea typeface="Ahkio Thin"/>
                <a:cs typeface="Ahkio Thin"/>
                <a:sym typeface="Ahkio Thin"/>
              </a:rPr>
              <a:t>análisis</a:t>
            </a:r>
            <a:r>
              <a:rPr lang="en-US" sz="2705" spc="127" dirty="0">
                <a:solidFill>
                  <a:srgbClr val="000000"/>
                </a:solidFill>
                <a:latin typeface="Ahkio Thin"/>
                <a:ea typeface="Ahkio Thin"/>
                <a:cs typeface="Ahkio Thin"/>
                <a:sym typeface="Ahkio Thin"/>
              </a:rPr>
              <a:t>:</a:t>
            </a:r>
          </a:p>
          <a:p>
            <a:pPr marL="584222" lvl="1" indent="-292111" algn="l">
              <a:lnSpc>
                <a:spcPts val="4086"/>
              </a:lnSpc>
              <a:buFont typeface="Arial"/>
              <a:buChar char="•"/>
            </a:pPr>
            <a:r>
              <a:rPr lang="en-US" sz="2705" spc="127" dirty="0">
                <a:solidFill>
                  <a:srgbClr val="000000"/>
                </a:solidFill>
                <a:latin typeface="Ahkio Thin"/>
                <a:ea typeface="Ahkio Thin"/>
                <a:cs typeface="Ahkio Thin"/>
                <a:sym typeface="Ahkio Thin"/>
              </a:rPr>
              <a:t>El </a:t>
            </a:r>
            <a:r>
              <a:rPr lang="en-US" sz="2705" spc="127" dirty="0" err="1">
                <a:solidFill>
                  <a:srgbClr val="000000"/>
                </a:solidFill>
                <a:latin typeface="Ahkio Thin"/>
                <a:ea typeface="Ahkio Thin"/>
                <a:cs typeface="Ahkio Thin"/>
                <a:sym typeface="Ahkio Thin"/>
              </a:rPr>
              <a:t>sistema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presenta</a:t>
            </a:r>
            <a:r>
              <a:rPr lang="en-US" sz="2705" spc="127" dirty="0">
                <a:solidFill>
                  <a:srgbClr val="000000"/>
                </a:solidFill>
                <a:latin typeface="Ahkio Thin"/>
                <a:ea typeface="Ahkio Thin"/>
                <a:cs typeface="Ahkio Thin"/>
                <a:sym typeface="Ahkio Thin"/>
              </a:rPr>
              <a:t> la imagen original con </a:t>
            </a:r>
            <a:r>
              <a:rPr lang="en-US" sz="2705" spc="127" dirty="0" err="1">
                <a:solidFill>
                  <a:srgbClr val="000000"/>
                </a:solidFill>
                <a:latin typeface="Ahkio Thin"/>
                <a:ea typeface="Ahkio Thin"/>
                <a:cs typeface="Ahkio Thin"/>
                <a:sym typeface="Ahkio Thin"/>
              </a:rPr>
              <a:t>superposición</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áreas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marcadas</a:t>
            </a:r>
            <a:r>
              <a:rPr lang="en-US" sz="2705" spc="127" dirty="0">
                <a:solidFill>
                  <a:srgbClr val="000000"/>
                </a:solidFill>
                <a:latin typeface="Ahkio Thin"/>
                <a:ea typeface="Ahkio Thin"/>
                <a:cs typeface="Ahkio Thin"/>
                <a:sym typeface="Ahkio Thin"/>
              </a:rPr>
              <a:t>.</a:t>
            </a:r>
          </a:p>
          <a:p>
            <a:pPr marL="584222" lvl="1" indent="-292111" algn="l">
              <a:lnSpc>
                <a:spcPts val="4086"/>
              </a:lnSpc>
              <a:buFont typeface="Arial"/>
              <a:buChar char="•"/>
            </a:pPr>
            <a:r>
              <a:rPr lang="en-US" sz="2705" spc="127" dirty="0">
                <a:solidFill>
                  <a:srgbClr val="000000"/>
                </a:solidFill>
                <a:latin typeface="Ahkio Thin"/>
                <a:ea typeface="Ahkio Thin"/>
                <a:cs typeface="Ahkio Thin"/>
                <a:sym typeface="Ahkio Thin"/>
              </a:rPr>
              <a:t>Se </a:t>
            </a:r>
            <a:r>
              <a:rPr lang="en-US" sz="2705" spc="127" dirty="0" err="1">
                <a:solidFill>
                  <a:srgbClr val="000000"/>
                </a:solidFill>
                <a:latin typeface="Ahkio Thin"/>
                <a:ea typeface="Ahkio Thin"/>
                <a:cs typeface="Ahkio Thin"/>
                <a:sym typeface="Ahkio Thin"/>
              </a:rPr>
              <a:t>muestran</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estadísticas</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probabilidad</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presencia</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lesiones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precancerosas</a:t>
            </a:r>
            <a:r>
              <a:rPr lang="en-US" sz="2705" spc="127" dirty="0">
                <a:solidFill>
                  <a:srgbClr val="000000"/>
                </a:solidFill>
                <a:latin typeface="Ahkio Thin"/>
                <a:ea typeface="Ahkio Thin"/>
                <a:cs typeface="Ahkio Thin"/>
                <a:sym typeface="Ahkio Thin"/>
              </a:rPr>
              <a:t>.</a:t>
            </a:r>
          </a:p>
          <a:p>
            <a:pPr algn="l">
              <a:lnSpc>
                <a:spcPts val="4086"/>
              </a:lnSpc>
            </a:pPr>
            <a:endParaRPr lang="en-US" sz="2705" spc="127" dirty="0">
              <a:solidFill>
                <a:srgbClr val="000000"/>
              </a:solidFill>
              <a:latin typeface="Ahkio Thin"/>
              <a:ea typeface="Ahkio Thin"/>
              <a:cs typeface="Ahkio Thin"/>
              <a:sym typeface="Ahkio Thin"/>
            </a:endParaRPr>
          </a:p>
          <a:p>
            <a:pPr algn="l">
              <a:lnSpc>
                <a:spcPts val="4086"/>
              </a:lnSpc>
            </a:pPr>
            <a:r>
              <a:rPr lang="en-US" sz="2705" spc="127" dirty="0">
                <a:solidFill>
                  <a:srgbClr val="000000"/>
                </a:solidFill>
                <a:latin typeface="Ahkio"/>
                <a:ea typeface="Ahkio"/>
                <a:cs typeface="Ahkio"/>
                <a:sym typeface="Ahkio"/>
              </a:rPr>
              <a:t>5. </a:t>
            </a:r>
            <a:r>
              <a:rPr lang="en-US" sz="2705" spc="127" dirty="0" err="1">
                <a:solidFill>
                  <a:srgbClr val="000000"/>
                </a:solidFill>
                <a:latin typeface="Ahkio Thin"/>
                <a:ea typeface="Ahkio Thin"/>
                <a:cs typeface="Ahkio Thin"/>
                <a:sym typeface="Ahkio Thin"/>
              </a:rPr>
              <a:t>Generar</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reporte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diagnóstico</a:t>
            </a:r>
            <a:r>
              <a:rPr lang="en-US" sz="2705" spc="127" dirty="0">
                <a:solidFill>
                  <a:srgbClr val="000000"/>
                </a:solidFill>
                <a:latin typeface="Ahkio Thin"/>
                <a:ea typeface="Ahkio Thin"/>
                <a:cs typeface="Ahkio Thin"/>
                <a:sym typeface="Ahkio Thin"/>
              </a:rPr>
              <a:t>:</a:t>
            </a:r>
          </a:p>
          <a:p>
            <a:pPr marL="584222" lvl="1" indent="-292111" algn="l">
              <a:lnSpc>
                <a:spcPts val="4086"/>
              </a:lnSpc>
              <a:buFont typeface="Arial"/>
              <a:buChar char="•"/>
            </a:pPr>
            <a:r>
              <a:rPr lang="en-US" sz="2705" spc="127" dirty="0">
                <a:solidFill>
                  <a:srgbClr val="000000"/>
                </a:solidFill>
                <a:latin typeface="Ahkio Thin"/>
                <a:ea typeface="Ahkio Thin"/>
                <a:cs typeface="Ahkio Thin"/>
                <a:sym typeface="Ahkio Thin"/>
              </a:rPr>
              <a:t>El </a:t>
            </a:r>
            <a:r>
              <a:rPr lang="en-US" sz="2705" spc="127" dirty="0" err="1">
                <a:solidFill>
                  <a:srgbClr val="000000"/>
                </a:solidFill>
                <a:latin typeface="Ahkio Thin"/>
                <a:ea typeface="Ahkio Thin"/>
                <a:cs typeface="Ahkio Thin"/>
                <a:sym typeface="Ahkio Thin"/>
              </a:rPr>
              <a:t>médico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revisa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los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resultados</a:t>
            </a:r>
            <a:r>
              <a:rPr lang="en-US" sz="2705" spc="127" dirty="0">
                <a:solidFill>
                  <a:srgbClr val="000000"/>
                </a:solidFill>
                <a:latin typeface="Ahkio Thin"/>
                <a:ea typeface="Ahkio Thin"/>
                <a:cs typeface="Ahkio Thin"/>
                <a:sym typeface="Ahkio Thin"/>
              </a:rPr>
              <a:t> y </a:t>
            </a:r>
            <a:r>
              <a:rPr lang="en-US" sz="2705" spc="127" dirty="0" err="1">
                <a:solidFill>
                  <a:srgbClr val="000000"/>
                </a:solidFill>
                <a:latin typeface="Ahkio Thin"/>
                <a:ea typeface="Ahkio Thin"/>
                <a:cs typeface="Ahkio Thin"/>
                <a:sym typeface="Ahkio Thin"/>
              </a:rPr>
              <a:t>añade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observaciones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clínicas</a:t>
            </a:r>
            <a:r>
              <a:rPr lang="en-US" sz="2705" spc="127" dirty="0">
                <a:solidFill>
                  <a:srgbClr val="000000"/>
                </a:solidFill>
                <a:latin typeface="Ahkio Thin"/>
                <a:ea typeface="Ahkio Thin"/>
                <a:cs typeface="Ahkio Thin"/>
                <a:sym typeface="Ahkio Thin"/>
              </a:rPr>
              <a:t>.</a:t>
            </a:r>
          </a:p>
          <a:p>
            <a:pPr marL="584222" lvl="1" indent="-292111" algn="l">
              <a:lnSpc>
                <a:spcPts val="4086"/>
              </a:lnSpc>
              <a:buFont typeface="Arial"/>
              <a:buChar char="•"/>
            </a:pPr>
            <a:r>
              <a:rPr lang="en-US" sz="2705" spc="127" dirty="0">
                <a:solidFill>
                  <a:srgbClr val="000000"/>
                </a:solidFill>
                <a:latin typeface="Ahkio Thin"/>
                <a:ea typeface="Ahkio Thin"/>
                <a:cs typeface="Ahkio Thin"/>
                <a:sym typeface="Ahkio Thin"/>
              </a:rPr>
              <a:t>El </a:t>
            </a:r>
            <a:r>
              <a:rPr lang="en-US" sz="2705" spc="127" dirty="0" err="1">
                <a:solidFill>
                  <a:srgbClr val="000000"/>
                </a:solidFill>
                <a:latin typeface="Ahkio Thin"/>
                <a:ea typeface="Ahkio Thin"/>
                <a:cs typeface="Ahkio Thin"/>
                <a:sym typeface="Ahkio Thin"/>
              </a:rPr>
              <a:t>sistema</a:t>
            </a:r>
            <a:r>
              <a:rPr lang="en-US" sz="2705" spc="127" dirty="0">
                <a:solidFill>
                  <a:srgbClr val="000000"/>
                </a:solidFill>
                <a:latin typeface="Ahkio Thin"/>
                <a:ea typeface="Ahkio Thin"/>
                <a:cs typeface="Ahkio Thin"/>
                <a:sym typeface="Ahkio Thin"/>
              </a:rPr>
              <a:t> genera un </a:t>
            </a:r>
            <a:r>
              <a:rPr lang="en-US" sz="2705" spc="127" dirty="0" err="1">
                <a:solidFill>
                  <a:srgbClr val="000000"/>
                </a:solidFill>
                <a:latin typeface="Ahkio Thin"/>
                <a:ea typeface="Ahkio Thin"/>
                <a:cs typeface="Ahkio Thin"/>
                <a:sym typeface="Ahkio Thin"/>
              </a:rPr>
              <a:t>reporte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estructurado</a:t>
            </a:r>
            <a:r>
              <a:rPr lang="en-US" sz="2705" spc="127" dirty="0">
                <a:solidFill>
                  <a:srgbClr val="000000"/>
                </a:solidFill>
                <a:latin typeface="Ahkio Thin"/>
                <a:ea typeface="Ahkio Thin"/>
                <a:cs typeface="Ahkio Thin"/>
                <a:sym typeface="Ahkio Thin"/>
              </a:rPr>
              <a:t> con </a:t>
            </a:r>
            <a:r>
              <a:rPr lang="en-US" sz="2705" spc="127" dirty="0" err="1">
                <a:solidFill>
                  <a:srgbClr val="000000"/>
                </a:solidFill>
                <a:latin typeface="Ahkio Thin"/>
                <a:ea typeface="Ahkio Thin"/>
                <a:cs typeface="Ahkio Thin"/>
                <a:sym typeface="Ahkio Thin"/>
              </a:rPr>
              <a:t>los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hallazgos</a:t>
            </a:r>
            <a:r>
              <a:rPr lang="en-US" sz="2705" spc="127" dirty="0">
                <a:solidFill>
                  <a:srgbClr val="000000"/>
                </a:solidFill>
                <a:latin typeface="Ahkio Thin"/>
                <a:ea typeface="Ahkio Thin"/>
                <a:cs typeface="Ahkio Thin"/>
                <a:sym typeface="Ahkio Thin"/>
              </a:rPr>
              <a:t>.</a:t>
            </a:r>
          </a:p>
          <a:p>
            <a:pPr marL="584222" lvl="1" indent="-292111" algn="l">
              <a:lnSpc>
                <a:spcPts val="4086"/>
              </a:lnSpc>
              <a:buFont typeface="Arial"/>
              <a:buChar char="•"/>
            </a:pPr>
            <a:r>
              <a:rPr lang="en-US" sz="2705" spc="127" dirty="0">
                <a:solidFill>
                  <a:srgbClr val="000000"/>
                </a:solidFill>
                <a:latin typeface="Ahkio Thin"/>
                <a:ea typeface="Ahkio Thin"/>
                <a:cs typeface="Ahkio Thin"/>
                <a:sym typeface="Ahkio Thin"/>
              </a:rPr>
              <a:t>El </a:t>
            </a:r>
            <a:r>
              <a:rPr lang="en-US" sz="2705" spc="127" dirty="0" err="1">
                <a:solidFill>
                  <a:srgbClr val="000000"/>
                </a:solidFill>
                <a:latin typeface="Ahkio Thin"/>
                <a:ea typeface="Ahkio Thin"/>
                <a:cs typeface="Ahkio Thin"/>
                <a:sym typeface="Ahkio Thin"/>
              </a:rPr>
              <a:t>médico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puede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descargar</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reporte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como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documento</a:t>
            </a:r>
            <a:r>
              <a:rPr lang="en-US" sz="2705" spc="127" dirty="0">
                <a:solidFill>
                  <a:srgbClr val="000000"/>
                </a:solidFill>
                <a:latin typeface="Ahkio Thin"/>
                <a:ea typeface="Ahkio Thin"/>
                <a:cs typeface="Ahkio Thin"/>
                <a:sym typeface="Ahkio Thin"/>
              </a:rPr>
              <a:t> PDF.</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042639"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3" name="Freeform 3"/>
          <p:cNvSpPr/>
          <p:nvPr/>
        </p:nvSpPr>
        <p:spPr>
          <a:xfrm>
            <a:off x="8330280" y="0"/>
            <a:ext cx="5245361" cy="5245361"/>
          </a:xfrm>
          <a:custGeom>
            <a:avLst/>
            <a:gdLst/>
            <a:ahLst/>
            <a:cxnLst/>
            <a:rect l="l" t="t" r="r" b="b"/>
            <a:pathLst>
              <a:path w="5245361" h="5245361">
                <a:moveTo>
                  <a:pt x="0" y="0"/>
                </a:moveTo>
                <a:lnTo>
                  <a:pt x="5245362" y="0"/>
                </a:lnTo>
                <a:lnTo>
                  <a:pt x="5245362"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4" name="Freeform 4"/>
          <p:cNvSpPr/>
          <p:nvPr/>
        </p:nvSpPr>
        <p:spPr>
          <a:xfrm>
            <a:off x="3622460"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5" name="Freeform 5"/>
          <p:cNvSpPr/>
          <p:nvPr/>
        </p:nvSpPr>
        <p:spPr>
          <a:xfrm>
            <a:off x="-1085198"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6" name="Freeform 6"/>
          <p:cNvSpPr/>
          <p:nvPr/>
        </p:nvSpPr>
        <p:spPr>
          <a:xfrm>
            <a:off x="13042639"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7" name="Freeform 7"/>
          <p:cNvSpPr/>
          <p:nvPr/>
        </p:nvSpPr>
        <p:spPr>
          <a:xfrm>
            <a:off x="8330280" y="5245361"/>
            <a:ext cx="5245361" cy="5245361"/>
          </a:xfrm>
          <a:custGeom>
            <a:avLst/>
            <a:gdLst/>
            <a:ahLst/>
            <a:cxnLst/>
            <a:rect l="l" t="t" r="r" b="b"/>
            <a:pathLst>
              <a:path w="5245361" h="5245361">
                <a:moveTo>
                  <a:pt x="0" y="0"/>
                </a:moveTo>
                <a:lnTo>
                  <a:pt x="5245362" y="0"/>
                </a:lnTo>
                <a:lnTo>
                  <a:pt x="5245362"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8" name="Freeform 8"/>
          <p:cNvSpPr/>
          <p:nvPr/>
        </p:nvSpPr>
        <p:spPr>
          <a:xfrm>
            <a:off x="3622460"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9" name="Freeform 9"/>
          <p:cNvSpPr/>
          <p:nvPr/>
        </p:nvSpPr>
        <p:spPr>
          <a:xfrm>
            <a:off x="-1085198"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10" name="Freeform 10"/>
          <p:cNvSpPr/>
          <p:nvPr/>
        </p:nvSpPr>
        <p:spPr>
          <a:xfrm>
            <a:off x="4099362" y="2012258"/>
            <a:ext cx="1465250" cy="1351474"/>
          </a:xfrm>
          <a:custGeom>
            <a:avLst/>
            <a:gdLst/>
            <a:ahLst/>
            <a:cxnLst/>
            <a:rect l="l" t="t" r="r" b="b"/>
            <a:pathLst>
              <a:path w="1465250" h="1351474">
                <a:moveTo>
                  <a:pt x="0" y="0"/>
                </a:moveTo>
                <a:lnTo>
                  <a:pt x="1465250" y="0"/>
                </a:lnTo>
                <a:lnTo>
                  <a:pt x="1465250" y="1351474"/>
                </a:lnTo>
                <a:lnTo>
                  <a:pt x="0" y="135147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1" name="TextBox 11"/>
          <p:cNvSpPr txBox="1"/>
          <p:nvPr/>
        </p:nvSpPr>
        <p:spPr>
          <a:xfrm>
            <a:off x="5282187" y="348665"/>
            <a:ext cx="7723627" cy="1663593"/>
          </a:xfrm>
          <a:prstGeom prst="rect">
            <a:avLst/>
          </a:prstGeom>
        </p:spPr>
        <p:txBody>
          <a:bodyPr lIns="0" tIns="0" rIns="0" bIns="0" rtlCol="0" anchor="t">
            <a:spAutoFit/>
          </a:bodyPr>
          <a:lstStyle/>
          <a:p>
            <a:pPr algn="ctr">
              <a:lnSpc>
                <a:spcPts val="13307"/>
              </a:lnSpc>
            </a:pPr>
            <a:r>
              <a:rPr lang="en-US" sz="9505">
                <a:solidFill>
                  <a:srgbClr val="000000"/>
                </a:solidFill>
                <a:latin typeface="Ahkio"/>
                <a:ea typeface="Ahkio"/>
                <a:cs typeface="Ahkio"/>
                <a:sym typeface="Ahkio"/>
              </a:rPr>
              <a:t>CONTENIDO</a:t>
            </a:r>
          </a:p>
        </p:txBody>
      </p:sp>
      <p:sp>
        <p:nvSpPr>
          <p:cNvPr id="12" name="TextBox 12"/>
          <p:cNvSpPr txBox="1"/>
          <p:nvPr/>
        </p:nvSpPr>
        <p:spPr>
          <a:xfrm>
            <a:off x="3739352" y="2179943"/>
            <a:ext cx="2095069" cy="1024252"/>
          </a:xfrm>
          <a:prstGeom prst="rect">
            <a:avLst/>
          </a:prstGeom>
        </p:spPr>
        <p:txBody>
          <a:bodyPr lIns="0" tIns="0" rIns="0" bIns="0" rtlCol="0" anchor="t">
            <a:spAutoFit/>
          </a:bodyPr>
          <a:lstStyle/>
          <a:p>
            <a:pPr algn="ctr">
              <a:lnSpc>
                <a:spcPts val="8119"/>
              </a:lnSpc>
            </a:pPr>
            <a:r>
              <a:rPr lang="en-US" sz="5799">
                <a:solidFill>
                  <a:srgbClr val="000000"/>
                </a:solidFill>
                <a:latin typeface="Ahkio"/>
                <a:ea typeface="Ahkio"/>
                <a:cs typeface="Ahkio"/>
                <a:sym typeface="Ahkio"/>
              </a:rPr>
              <a:t>1</a:t>
            </a:r>
          </a:p>
        </p:txBody>
      </p:sp>
      <p:sp>
        <p:nvSpPr>
          <p:cNvPr id="13" name="TextBox 13"/>
          <p:cNvSpPr txBox="1"/>
          <p:nvPr/>
        </p:nvSpPr>
        <p:spPr>
          <a:xfrm>
            <a:off x="5834421" y="2197251"/>
            <a:ext cx="4450271" cy="951535"/>
          </a:xfrm>
          <a:prstGeom prst="rect">
            <a:avLst/>
          </a:prstGeom>
        </p:spPr>
        <p:txBody>
          <a:bodyPr lIns="0" tIns="0" rIns="0" bIns="0" rtlCol="0" anchor="t">
            <a:spAutoFit/>
          </a:bodyPr>
          <a:lstStyle/>
          <a:p>
            <a:pPr algn="l">
              <a:lnSpc>
                <a:spcPts val="7709"/>
              </a:lnSpc>
            </a:pPr>
            <a:r>
              <a:rPr lang="en-US" sz="5105" spc="239">
                <a:solidFill>
                  <a:srgbClr val="000000"/>
                </a:solidFill>
                <a:latin typeface="Ahkio Thin"/>
                <a:ea typeface="Ahkio Thin"/>
                <a:cs typeface="Ahkio Thin"/>
                <a:sym typeface="Ahkio Thin"/>
              </a:rPr>
              <a:t>Vista Lógica</a:t>
            </a:r>
          </a:p>
        </p:txBody>
      </p:sp>
      <p:sp>
        <p:nvSpPr>
          <p:cNvPr id="14" name="Freeform 14"/>
          <p:cNvSpPr/>
          <p:nvPr/>
        </p:nvSpPr>
        <p:spPr>
          <a:xfrm>
            <a:off x="4054262" y="3426132"/>
            <a:ext cx="1465250" cy="1351474"/>
          </a:xfrm>
          <a:custGeom>
            <a:avLst/>
            <a:gdLst/>
            <a:ahLst/>
            <a:cxnLst/>
            <a:rect l="l" t="t" r="r" b="b"/>
            <a:pathLst>
              <a:path w="1465250" h="1351474">
                <a:moveTo>
                  <a:pt x="0" y="0"/>
                </a:moveTo>
                <a:lnTo>
                  <a:pt x="1465250" y="0"/>
                </a:lnTo>
                <a:lnTo>
                  <a:pt x="1465250" y="1351474"/>
                </a:lnTo>
                <a:lnTo>
                  <a:pt x="0" y="135147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5" name="TextBox 15"/>
          <p:cNvSpPr txBox="1"/>
          <p:nvPr/>
        </p:nvSpPr>
        <p:spPr>
          <a:xfrm>
            <a:off x="3739352" y="3596085"/>
            <a:ext cx="2095069" cy="1024252"/>
          </a:xfrm>
          <a:prstGeom prst="rect">
            <a:avLst/>
          </a:prstGeom>
        </p:spPr>
        <p:txBody>
          <a:bodyPr lIns="0" tIns="0" rIns="0" bIns="0" rtlCol="0" anchor="t">
            <a:spAutoFit/>
          </a:bodyPr>
          <a:lstStyle/>
          <a:p>
            <a:pPr algn="ctr">
              <a:lnSpc>
                <a:spcPts val="8119"/>
              </a:lnSpc>
            </a:pPr>
            <a:r>
              <a:rPr lang="en-US" sz="5799">
                <a:solidFill>
                  <a:srgbClr val="000000"/>
                </a:solidFill>
                <a:latin typeface="Ahkio"/>
                <a:ea typeface="Ahkio"/>
                <a:cs typeface="Ahkio"/>
                <a:sym typeface="Ahkio"/>
              </a:rPr>
              <a:t>2</a:t>
            </a:r>
          </a:p>
        </p:txBody>
      </p:sp>
      <p:sp>
        <p:nvSpPr>
          <p:cNvPr id="16" name="TextBox 16"/>
          <p:cNvSpPr txBox="1"/>
          <p:nvPr/>
        </p:nvSpPr>
        <p:spPr>
          <a:xfrm>
            <a:off x="5834421" y="3613393"/>
            <a:ext cx="8068193" cy="951535"/>
          </a:xfrm>
          <a:prstGeom prst="rect">
            <a:avLst/>
          </a:prstGeom>
        </p:spPr>
        <p:txBody>
          <a:bodyPr lIns="0" tIns="0" rIns="0" bIns="0" rtlCol="0" anchor="t">
            <a:spAutoFit/>
          </a:bodyPr>
          <a:lstStyle/>
          <a:p>
            <a:pPr algn="l">
              <a:lnSpc>
                <a:spcPts val="7709"/>
              </a:lnSpc>
            </a:pPr>
            <a:r>
              <a:rPr lang="en-US" sz="5105" spc="239">
                <a:solidFill>
                  <a:srgbClr val="000000"/>
                </a:solidFill>
                <a:latin typeface="Ahkio Thin"/>
                <a:ea typeface="Ahkio Thin"/>
                <a:cs typeface="Ahkio Thin"/>
                <a:sym typeface="Ahkio Thin"/>
              </a:rPr>
              <a:t>Vista de Desarrollo</a:t>
            </a:r>
          </a:p>
        </p:txBody>
      </p:sp>
      <p:sp>
        <p:nvSpPr>
          <p:cNvPr id="17" name="Freeform 17"/>
          <p:cNvSpPr/>
          <p:nvPr/>
        </p:nvSpPr>
        <p:spPr>
          <a:xfrm>
            <a:off x="4054262" y="4996681"/>
            <a:ext cx="1465250" cy="1351474"/>
          </a:xfrm>
          <a:custGeom>
            <a:avLst/>
            <a:gdLst/>
            <a:ahLst/>
            <a:cxnLst/>
            <a:rect l="l" t="t" r="r" b="b"/>
            <a:pathLst>
              <a:path w="1465250" h="1351474">
                <a:moveTo>
                  <a:pt x="0" y="0"/>
                </a:moveTo>
                <a:lnTo>
                  <a:pt x="1465250" y="0"/>
                </a:lnTo>
                <a:lnTo>
                  <a:pt x="1465250" y="1351474"/>
                </a:lnTo>
                <a:lnTo>
                  <a:pt x="0" y="135147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8" name="TextBox 18"/>
          <p:cNvSpPr txBox="1"/>
          <p:nvPr/>
        </p:nvSpPr>
        <p:spPr>
          <a:xfrm>
            <a:off x="3739352" y="5166634"/>
            <a:ext cx="2095069" cy="1024252"/>
          </a:xfrm>
          <a:prstGeom prst="rect">
            <a:avLst/>
          </a:prstGeom>
        </p:spPr>
        <p:txBody>
          <a:bodyPr lIns="0" tIns="0" rIns="0" bIns="0" rtlCol="0" anchor="t">
            <a:spAutoFit/>
          </a:bodyPr>
          <a:lstStyle/>
          <a:p>
            <a:pPr algn="ctr">
              <a:lnSpc>
                <a:spcPts val="8119"/>
              </a:lnSpc>
            </a:pPr>
            <a:r>
              <a:rPr lang="en-US" sz="5799">
                <a:solidFill>
                  <a:srgbClr val="000000"/>
                </a:solidFill>
                <a:latin typeface="Ahkio"/>
                <a:ea typeface="Ahkio"/>
                <a:cs typeface="Ahkio"/>
                <a:sym typeface="Ahkio"/>
              </a:rPr>
              <a:t>3</a:t>
            </a:r>
          </a:p>
        </p:txBody>
      </p:sp>
      <p:sp>
        <p:nvSpPr>
          <p:cNvPr id="19" name="TextBox 19"/>
          <p:cNvSpPr txBox="1"/>
          <p:nvPr/>
        </p:nvSpPr>
        <p:spPr>
          <a:xfrm>
            <a:off x="5834421" y="5183942"/>
            <a:ext cx="8714227" cy="951535"/>
          </a:xfrm>
          <a:prstGeom prst="rect">
            <a:avLst/>
          </a:prstGeom>
        </p:spPr>
        <p:txBody>
          <a:bodyPr lIns="0" tIns="0" rIns="0" bIns="0" rtlCol="0" anchor="t">
            <a:spAutoFit/>
          </a:bodyPr>
          <a:lstStyle/>
          <a:p>
            <a:pPr algn="l">
              <a:lnSpc>
                <a:spcPts val="7709"/>
              </a:lnSpc>
            </a:pPr>
            <a:r>
              <a:rPr lang="en-US" sz="5105" spc="239">
                <a:solidFill>
                  <a:srgbClr val="000000"/>
                </a:solidFill>
                <a:latin typeface="Ahkio Thin"/>
                <a:ea typeface="Ahkio Thin"/>
                <a:cs typeface="Ahkio Thin"/>
                <a:sym typeface="Ahkio Thin"/>
              </a:rPr>
              <a:t>Vista de Procesos</a:t>
            </a:r>
          </a:p>
        </p:txBody>
      </p:sp>
      <p:sp>
        <p:nvSpPr>
          <p:cNvPr id="20" name="Freeform 20"/>
          <p:cNvSpPr/>
          <p:nvPr/>
        </p:nvSpPr>
        <p:spPr>
          <a:xfrm>
            <a:off x="4054262" y="6567230"/>
            <a:ext cx="1465250" cy="1351474"/>
          </a:xfrm>
          <a:custGeom>
            <a:avLst/>
            <a:gdLst/>
            <a:ahLst/>
            <a:cxnLst/>
            <a:rect l="l" t="t" r="r" b="b"/>
            <a:pathLst>
              <a:path w="1465250" h="1351474">
                <a:moveTo>
                  <a:pt x="0" y="0"/>
                </a:moveTo>
                <a:lnTo>
                  <a:pt x="1465250" y="0"/>
                </a:lnTo>
                <a:lnTo>
                  <a:pt x="1465250" y="1351474"/>
                </a:lnTo>
                <a:lnTo>
                  <a:pt x="0" y="135147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sp>
        <p:nvSpPr>
          <p:cNvPr id="21" name="TextBox 21"/>
          <p:cNvSpPr txBox="1"/>
          <p:nvPr/>
        </p:nvSpPr>
        <p:spPr>
          <a:xfrm>
            <a:off x="3739352" y="6737183"/>
            <a:ext cx="2095069" cy="1024252"/>
          </a:xfrm>
          <a:prstGeom prst="rect">
            <a:avLst/>
          </a:prstGeom>
        </p:spPr>
        <p:txBody>
          <a:bodyPr lIns="0" tIns="0" rIns="0" bIns="0" rtlCol="0" anchor="t">
            <a:spAutoFit/>
          </a:bodyPr>
          <a:lstStyle/>
          <a:p>
            <a:pPr algn="ctr">
              <a:lnSpc>
                <a:spcPts val="8119"/>
              </a:lnSpc>
            </a:pPr>
            <a:r>
              <a:rPr lang="en-US" sz="5799">
                <a:solidFill>
                  <a:srgbClr val="000000"/>
                </a:solidFill>
                <a:latin typeface="Ahkio"/>
                <a:ea typeface="Ahkio"/>
                <a:cs typeface="Ahkio"/>
                <a:sym typeface="Ahkio"/>
              </a:rPr>
              <a:t>4</a:t>
            </a:r>
          </a:p>
        </p:txBody>
      </p:sp>
      <p:sp>
        <p:nvSpPr>
          <p:cNvPr id="22" name="TextBox 22"/>
          <p:cNvSpPr txBox="1"/>
          <p:nvPr/>
        </p:nvSpPr>
        <p:spPr>
          <a:xfrm>
            <a:off x="5834421" y="6754491"/>
            <a:ext cx="6825894" cy="951535"/>
          </a:xfrm>
          <a:prstGeom prst="rect">
            <a:avLst/>
          </a:prstGeom>
        </p:spPr>
        <p:txBody>
          <a:bodyPr lIns="0" tIns="0" rIns="0" bIns="0" rtlCol="0" anchor="t">
            <a:spAutoFit/>
          </a:bodyPr>
          <a:lstStyle/>
          <a:p>
            <a:pPr algn="l">
              <a:lnSpc>
                <a:spcPts val="7709"/>
              </a:lnSpc>
            </a:pPr>
            <a:r>
              <a:rPr lang="en-US" sz="5105" spc="239">
                <a:solidFill>
                  <a:srgbClr val="000000"/>
                </a:solidFill>
                <a:latin typeface="Ahkio Thin"/>
                <a:ea typeface="Ahkio Thin"/>
                <a:cs typeface="Ahkio Thin"/>
                <a:sym typeface="Ahkio Thin"/>
              </a:rPr>
              <a:t>Vista Física</a:t>
            </a:r>
          </a:p>
        </p:txBody>
      </p:sp>
      <p:sp>
        <p:nvSpPr>
          <p:cNvPr id="23" name="Freeform 23"/>
          <p:cNvSpPr/>
          <p:nvPr/>
        </p:nvSpPr>
        <p:spPr>
          <a:xfrm>
            <a:off x="4054262" y="8137779"/>
            <a:ext cx="1465250" cy="1351474"/>
          </a:xfrm>
          <a:custGeom>
            <a:avLst/>
            <a:gdLst/>
            <a:ahLst/>
            <a:cxnLst/>
            <a:rect l="l" t="t" r="r" b="b"/>
            <a:pathLst>
              <a:path w="1465250" h="1351474">
                <a:moveTo>
                  <a:pt x="0" y="0"/>
                </a:moveTo>
                <a:lnTo>
                  <a:pt x="1465250" y="0"/>
                </a:lnTo>
                <a:lnTo>
                  <a:pt x="1465250" y="1351474"/>
                </a:lnTo>
                <a:lnTo>
                  <a:pt x="0" y="135147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sp>
        <p:nvSpPr>
          <p:cNvPr id="24" name="TextBox 24"/>
          <p:cNvSpPr txBox="1"/>
          <p:nvPr/>
        </p:nvSpPr>
        <p:spPr>
          <a:xfrm>
            <a:off x="3739352" y="8307732"/>
            <a:ext cx="2095069" cy="1024252"/>
          </a:xfrm>
          <a:prstGeom prst="rect">
            <a:avLst/>
          </a:prstGeom>
        </p:spPr>
        <p:txBody>
          <a:bodyPr lIns="0" tIns="0" rIns="0" bIns="0" rtlCol="0" anchor="t">
            <a:spAutoFit/>
          </a:bodyPr>
          <a:lstStyle/>
          <a:p>
            <a:pPr algn="ctr">
              <a:lnSpc>
                <a:spcPts val="8119"/>
              </a:lnSpc>
            </a:pPr>
            <a:r>
              <a:rPr lang="en-US" sz="5799">
                <a:solidFill>
                  <a:srgbClr val="000000"/>
                </a:solidFill>
                <a:latin typeface="Ahkio"/>
                <a:ea typeface="Ahkio"/>
                <a:cs typeface="Ahkio"/>
                <a:sym typeface="Ahkio"/>
              </a:rPr>
              <a:t>5</a:t>
            </a:r>
          </a:p>
        </p:txBody>
      </p:sp>
      <p:sp>
        <p:nvSpPr>
          <p:cNvPr id="25" name="TextBox 25"/>
          <p:cNvSpPr txBox="1"/>
          <p:nvPr/>
        </p:nvSpPr>
        <p:spPr>
          <a:xfrm>
            <a:off x="5834421" y="8325040"/>
            <a:ext cx="6825894" cy="951535"/>
          </a:xfrm>
          <a:prstGeom prst="rect">
            <a:avLst/>
          </a:prstGeom>
        </p:spPr>
        <p:txBody>
          <a:bodyPr lIns="0" tIns="0" rIns="0" bIns="0" rtlCol="0" anchor="t">
            <a:spAutoFit/>
          </a:bodyPr>
          <a:lstStyle/>
          <a:p>
            <a:pPr algn="l">
              <a:lnSpc>
                <a:spcPts val="7709"/>
              </a:lnSpc>
            </a:pPr>
            <a:r>
              <a:rPr lang="en-US" sz="5105" spc="239">
                <a:solidFill>
                  <a:srgbClr val="000000"/>
                </a:solidFill>
                <a:latin typeface="Ahkio Thin"/>
                <a:ea typeface="Ahkio Thin"/>
                <a:cs typeface="Ahkio Thin"/>
                <a:sym typeface="Ahkio Thin"/>
              </a:rPr>
              <a:t>Escenario principal</a:t>
            </a:r>
          </a:p>
        </p:txBody>
      </p:sp>
      <p:sp>
        <p:nvSpPr>
          <p:cNvPr id="26" name="Freeform 26"/>
          <p:cNvSpPr/>
          <p:nvPr/>
        </p:nvSpPr>
        <p:spPr>
          <a:xfrm rot="-4757206">
            <a:off x="14264275" y="914756"/>
            <a:ext cx="7315200" cy="3697501"/>
          </a:xfrm>
          <a:custGeom>
            <a:avLst/>
            <a:gdLst/>
            <a:ahLst/>
            <a:cxnLst/>
            <a:rect l="l" t="t" r="r" b="b"/>
            <a:pathLst>
              <a:path w="7315200" h="3697501">
                <a:moveTo>
                  <a:pt x="0" y="0"/>
                </a:moveTo>
                <a:lnTo>
                  <a:pt x="7315200" y="0"/>
                </a:lnTo>
                <a:lnTo>
                  <a:pt x="7315200" y="3697501"/>
                </a:lnTo>
                <a:lnTo>
                  <a:pt x="0" y="369750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O"/>
          </a:p>
        </p:txBody>
      </p:sp>
      <p:sp>
        <p:nvSpPr>
          <p:cNvPr id="27" name="Freeform 27"/>
          <p:cNvSpPr/>
          <p:nvPr/>
        </p:nvSpPr>
        <p:spPr>
          <a:xfrm>
            <a:off x="-427966" y="8013347"/>
            <a:ext cx="3930896" cy="2637274"/>
          </a:xfrm>
          <a:custGeom>
            <a:avLst/>
            <a:gdLst/>
            <a:ahLst/>
            <a:cxnLst/>
            <a:rect l="l" t="t" r="r" b="b"/>
            <a:pathLst>
              <a:path w="3930896" h="2637274">
                <a:moveTo>
                  <a:pt x="0" y="0"/>
                </a:moveTo>
                <a:lnTo>
                  <a:pt x="3930896" y="0"/>
                </a:lnTo>
                <a:lnTo>
                  <a:pt x="3930896" y="2637274"/>
                </a:lnTo>
                <a:lnTo>
                  <a:pt x="0" y="263727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s-CO"/>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042639"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3" name="Freeform 3"/>
          <p:cNvSpPr/>
          <p:nvPr/>
        </p:nvSpPr>
        <p:spPr>
          <a:xfrm>
            <a:off x="8330280" y="0"/>
            <a:ext cx="5245361" cy="5245361"/>
          </a:xfrm>
          <a:custGeom>
            <a:avLst/>
            <a:gdLst/>
            <a:ahLst/>
            <a:cxnLst/>
            <a:rect l="l" t="t" r="r" b="b"/>
            <a:pathLst>
              <a:path w="5245361" h="5245361">
                <a:moveTo>
                  <a:pt x="0" y="0"/>
                </a:moveTo>
                <a:lnTo>
                  <a:pt x="5245362" y="0"/>
                </a:lnTo>
                <a:lnTo>
                  <a:pt x="5245362"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4" name="Freeform 4"/>
          <p:cNvSpPr/>
          <p:nvPr/>
        </p:nvSpPr>
        <p:spPr>
          <a:xfrm>
            <a:off x="3622460"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5" name="Freeform 5"/>
          <p:cNvSpPr/>
          <p:nvPr/>
        </p:nvSpPr>
        <p:spPr>
          <a:xfrm>
            <a:off x="-1085198"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6" name="Freeform 6"/>
          <p:cNvSpPr/>
          <p:nvPr/>
        </p:nvSpPr>
        <p:spPr>
          <a:xfrm>
            <a:off x="13042639"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7" name="Freeform 7"/>
          <p:cNvSpPr/>
          <p:nvPr/>
        </p:nvSpPr>
        <p:spPr>
          <a:xfrm>
            <a:off x="8330280" y="5245361"/>
            <a:ext cx="5245361" cy="5245361"/>
          </a:xfrm>
          <a:custGeom>
            <a:avLst/>
            <a:gdLst/>
            <a:ahLst/>
            <a:cxnLst/>
            <a:rect l="l" t="t" r="r" b="b"/>
            <a:pathLst>
              <a:path w="5245361" h="5245361">
                <a:moveTo>
                  <a:pt x="0" y="0"/>
                </a:moveTo>
                <a:lnTo>
                  <a:pt x="5245362" y="0"/>
                </a:lnTo>
                <a:lnTo>
                  <a:pt x="5245362"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8" name="Freeform 8"/>
          <p:cNvSpPr/>
          <p:nvPr/>
        </p:nvSpPr>
        <p:spPr>
          <a:xfrm>
            <a:off x="3622460"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9" name="Freeform 9"/>
          <p:cNvSpPr/>
          <p:nvPr/>
        </p:nvSpPr>
        <p:spPr>
          <a:xfrm>
            <a:off x="-1085198"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10" name="Freeform 10"/>
          <p:cNvSpPr/>
          <p:nvPr/>
        </p:nvSpPr>
        <p:spPr>
          <a:xfrm>
            <a:off x="2002061" y="2171826"/>
            <a:ext cx="14670436" cy="7335218"/>
          </a:xfrm>
          <a:custGeom>
            <a:avLst/>
            <a:gdLst/>
            <a:ahLst/>
            <a:cxnLst/>
            <a:rect l="l" t="t" r="r" b="b"/>
            <a:pathLst>
              <a:path w="14670436" h="7335218">
                <a:moveTo>
                  <a:pt x="0" y="0"/>
                </a:moveTo>
                <a:lnTo>
                  <a:pt x="14670436" y="0"/>
                </a:lnTo>
                <a:lnTo>
                  <a:pt x="14670436" y="7335218"/>
                </a:lnTo>
                <a:lnTo>
                  <a:pt x="0" y="7335218"/>
                </a:lnTo>
                <a:lnTo>
                  <a:pt x="0" y="0"/>
                </a:lnTo>
                <a:close/>
              </a:path>
            </a:pathLst>
          </a:custGeom>
          <a:blipFill>
            <a:blip r:embed="rId3"/>
            <a:stretch>
              <a:fillRect/>
            </a:stretch>
          </a:blipFill>
        </p:spPr>
        <p:txBody>
          <a:bodyPr/>
          <a:lstStyle/>
          <a:p>
            <a:endParaRPr lang="es-CO"/>
          </a:p>
        </p:txBody>
      </p:sp>
      <p:sp>
        <p:nvSpPr>
          <p:cNvPr id="11" name="Freeform 11"/>
          <p:cNvSpPr/>
          <p:nvPr/>
        </p:nvSpPr>
        <p:spPr>
          <a:xfrm>
            <a:off x="-1739598" y="-309148"/>
            <a:ext cx="4481465" cy="4114800"/>
          </a:xfrm>
          <a:custGeom>
            <a:avLst/>
            <a:gdLst/>
            <a:ahLst/>
            <a:cxnLst/>
            <a:rect l="l" t="t" r="r" b="b"/>
            <a:pathLst>
              <a:path w="4481465" h="4114800">
                <a:moveTo>
                  <a:pt x="0" y="0"/>
                </a:moveTo>
                <a:lnTo>
                  <a:pt x="4481465" y="0"/>
                </a:lnTo>
                <a:lnTo>
                  <a:pt x="448146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CO"/>
          </a:p>
        </p:txBody>
      </p:sp>
      <p:sp>
        <p:nvSpPr>
          <p:cNvPr id="12" name="Freeform 12"/>
          <p:cNvSpPr/>
          <p:nvPr/>
        </p:nvSpPr>
        <p:spPr>
          <a:xfrm>
            <a:off x="16207918" y="8188407"/>
            <a:ext cx="3930896" cy="2637274"/>
          </a:xfrm>
          <a:custGeom>
            <a:avLst/>
            <a:gdLst/>
            <a:ahLst/>
            <a:cxnLst/>
            <a:rect l="l" t="t" r="r" b="b"/>
            <a:pathLst>
              <a:path w="3930896" h="2637274">
                <a:moveTo>
                  <a:pt x="0" y="0"/>
                </a:moveTo>
                <a:lnTo>
                  <a:pt x="3930896" y="0"/>
                </a:lnTo>
                <a:lnTo>
                  <a:pt x="3930896" y="2637274"/>
                </a:lnTo>
                <a:lnTo>
                  <a:pt x="0" y="263727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CO"/>
          </a:p>
        </p:txBody>
      </p:sp>
      <p:sp>
        <p:nvSpPr>
          <p:cNvPr id="13" name="TextBox 13"/>
          <p:cNvSpPr txBox="1"/>
          <p:nvPr/>
        </p:nvSpPr>
        <p:spPr>
          <a:xfrm>
            <a:off x="5282187" y="348665"/>
            <a:ext cx="7723627" cy="1663593"/>
          </a:xfrm>
          <a:prstGeom prst="rect">
            <a:avLst/>
          </a:prstGeom>
        </p:spPr>
        <p:txBody>
          <a:bodyPr lIns="0" tIns="0" rIns="0" bIns="0" rtlCol="0" anchor="t">
            <a:spAutoFit/>
          </a:bodyPr>
          <a:lstStyle/>
          <a:p>
            <a:pPr algn="ctr">
              <a:lnSpc>
                <a:spcPts val="13307"/>
              </a:lnSpc>
            </a:pPr>
            <a:r>
              <a:rPr lang="en-US" sz="9505">
                <a:solidFill>
                  <a:srgbClr val="000000"/>
                </a:solidFill>
                <a:latin typeface="Ahkio"/>
                <a:ea typeface="Ahkio"/>
                <a:cs typeface="Ahkio"/>
                <a:sym typeface="Ahkio"/>
              </a:rPr>
              <a:t>VISTA LÓGICA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042639"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3" name="Freeform 3"/>
          <p:cNvSpPr/>
          <p:nvPr/>
        </p:nvSpPr>
        <p:spPr>
          <a:xfrm>
            <a:off x="8330280" y="0"/>
            <a:ext cx="5245361" cy="5245361"/>
          </a:xfrm>
          <a:custGeom>
            <a:avLst/>
            <a:gdLst/>
            <a:ahLst/>
            <a:cxnLst/>
            <a:rect l="l" t="t" r="r" b="b"/>
            <a:pathLst>
              <a:path w="5245361" h="5245361">
                <a:moveTo>
                  <a:pt x="0" y="0"/>
                </a:moveTo>
                <a:lnTo>
                  <a:pt x="5245362" y="0"/>
                </a:lnTo>
                <a:lnTo>
                  <a:pt x="5245362"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4" name="Freeform 4"/>
          <p:cNvSpPr/>
          <p:nvPr/>
        </p:nvSpPr>
        <p:spPr>
          <a:xfrm>
            <a:off x="3622460"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5" name="Freeform 5"/>
          <p:cNvSpPr/>
          <p:nvPr/>
        </p:nvSpPr>
        <p:spPr>
          <a:xfrm>
            <a:off x="-1085198"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6" name="Freeform 6"/>
          <p:cNvSpPr/>
          <p:nvPr/>
        </p:nvSpPr>
        <p:spPr>
          <a:xfrm>
            <a:off x="13042639"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7" name="Freeform 7"/>
          <p:cNvSpPr/>
          <p:nvPr/>
        </p:nvSpPr>
        <p:spPr>
          <a:xfrm>
            <a:off x="8330280" y="5245361"/>
            <a:ext cx="5245361" cy="5245361"/>
          </a:xfrm>
          <a:custGeom>
            <a:avLst/>
            <a:gdLst/>
            <a:ahLst/>
            <a:cxnLst/>
            <a:rect l="l" t="t" r="r" b="b"/>
            <a:pathLst>
              <a:path w="5245361" h="5245361">
                <a:moveTo>
                  <a:pt x="0" y="0"/>
                </a:moveTo>
                <a:lnTo>
                  <a:pt x="5245362" y="0"/>
                </a:lnTo>
                <a:lnTo>
                  <a:pt x="5245362"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8" name="Freeform 8"/>
          <p:cNvSpPr/>
          <p:nvPr/>
        </p:nvSpPr>
        <p:spPr>
          <a:xfrm>
            <a:off x="3622460"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9" name="Freeform 9"/>
          <p:cNvSpPr/>
          <p:nvPr/>
        </p:nvSpPr>
        <p:spPr>
          <a:xfrm>
            <a:off x="-1085198"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10" name="Freeform 10"/>
          <p:cNvSpPr/>
          <p:nvPr/>
        </p:nvSpPr>
        <p:spPr>
          <a:xfrm>
            <a:off x="-1739598" y="-309148"/>
            <a:ext cx="4481465" cy="4114800"/>
          </a:xfrm>
          <a:custGeom>
            <a:avLst/>
            <a:gdLst/>
            <a:ahLst/>
            <a:cxnLst/>
            <a:rect l="l" t="t" r="r" b="b"/>
            <a:pathLst>
              <a:path w="4481465" h="4114800">
                <a:moveTo>
                  <a:pt x="0" y="0"/>
                </a:moveTo>
                <a:lnTo>
                  <a:pt x="4481465" y="0"/>
                </a:lnTo>
                <a:lnTo>
                  <a:pt x="448146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1" name="Freeform 11"/>
          <p:cNvSpPr/>
          <p:nvPr/>
        </p:nvSpPr>
        <p:spPr>
          <a:xfrm>
            <a:off x="16207918" y="8188407"/>
            <a:ext cx="3930896" cy="2637274"/>
          </a:xfrm>
          <a:custGeom>
            <a:avLst/>
            <a:gdLst/>
            <a:ahLst/>
            <a:cxnLst/>
            <a:rect l="l" t="t" r="r" b="b"/>
            <a:pathLst>
              <a:path w="3930896" h="2637274">
                <a:moveTo>
                  <a:pt x="0" y="0"/>
                </a:moveTo>
                <a:lnTo>
                  <a:pt x="3930896" y="0"/>
                </a:lnTo>
                <a:lnTo>
                  <a:pt x="3930896" y="2637274"/>
                </a:lnTo>
                <a:lnTo>
                  <a:pt x="0" y="26372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O"/>
          </a:p>
        </p:txBody>
      </p:sp>
      <p:sp>
        <p:nvSpPr>
          <p:cNvPr id="12" name="TextBox 12"/>
          <p:cNvSpPr txBox="1"/>
          <p:nvPr/>
        </p:nvSpPr>
        <p:spPr>
          <a:xfrm>
            <a:off x="5282187" y="348665"/>
            <a:ext cx="7723627" cy="1663593"/>
          </a:xfrm>
          <a:prstGeom prst="rect">
            <a:avLst/>
          </a:prstGeom>
        </p:spPr>
        <p:txBody>
          <a:bodyPr lIns="0" tIns="0" rIns="0" bIns="0" rtlCol="0" anchor="t">
            <a:spAutoFit/>
          </a:bodyPr>
          <a:lstStyle/>
          <a:p>
            <a:pPr algn="ctr">
              <a:lnSpc>
                <a:spcPts val="13307"/>
              </a:lnSpc>
            </a:pPr>
            <a:r>
              <a:rPr lang="en-US" sz="9505">
                <a:solidFill>
                  <a:srgbClr val="000000"/>
                </a:solidFill>
                <a:latin typeface="Ahkio"/>
                <a:ea typeface="Ahkio"/>
                <a:cs typeface="Ahkio"/>
                <a:sym typeface="Ahkio"/>
              </a:rPr>
              <a:t>VISTA LÓGICA</a:t>
            </a:r>
          </a:p>
        </p:txBody>
      </p:sp>
      <p:sp>
        <p:nvSpPr>
          <p:cNvPr id="13" name="TextBox 13"/>
          <p:cNvSpPr txBox="1"/>
          <p:nvPr/>
        </p:nvSpPr>
        <p:spPr>
          <a:xfrm>
            <a:off x="794397" y="1890009"/>
            <a:ext cx="16699205" cy="8358891"/>
          </a:xfrm>
          <a:prstGeom prst="rect">
            <a:avLst/>
          </a:prstGeom>
        </p:spPr>
        <p:txBody>
          <a:bodyPr lIns="0" tIns="0" rIns="0" bIns="0" rtlCol="0" anchor="t">
            <a:spAutoFit/>
          </a:bodyPr>
          <a:lstStyle/>
          <a:p>
            <a:pPr algn="l">
              <a:lnSpc>
                <a:spcPts val="4086"/>
              </a:lnSpc>
            </a:pPr>
            <a:r>
              <a:rPr lang="en-US" sz="2705" spc="127" dirty="0">
                <a:solidFill>
                  <a:srgbClr val="000000"/>
                </a:solidFill>
                <a:latin typeface="Ahkio Thin"/>
                <a:ea typeface="Ahkio Thin"/>
                <a:cs typeface="Ahkio Thin"/>
                <a:sym typeface="Ahkio Thin"/>
              </a:rPr>
              <a:t>El anterior </a:t>
            </a:r>
            <a:r>
              <a:rPr lang="en-US" sz="2705" spc="127" dirty="0" err="1">
                <a:solidFill>
                  <a:srgbClr val="000000"/>
                </a:solidFill>
                <a:latin typeface="Ahkio Thin"/>
                <a:ea typeface="Ahkio Thin"/>
                <a:cs typeface="Ahkio Thin"/>
                <a:sym typeface="Ahkio Thin"/>
              </a:rPr>
              <a:t>diagrama</a:t>
            </a:r>
            <a:r>
              <a:rPr lang="en-US" sz="2705" spc="127" dirty="0">
                <a:solidFill>
                  <a:srgbClr val="000000"/>
                </a:solidFill>
                <a:latin typeface="Ahkio Thin"/>
                <a:ea typeface="Ahkio Thin"/>
                <a:cs typeface="Ahkio Thin"/>
                <a:sym typeface="Ahkio Thin"/>
              </a:rPr>
              <a:t> indica a </a:t>
            </a:r>
            <a:r>
              <a:rPr lang="en-US" sz="2705" spc="127" dirty="0" err="1">
                <a:solidFill>
                  <a:srgbClr val="000000"/>
                </a:solidFill>
                <a:latin typeface="Ahkio Thin"/>
                <a:ea typeface="Ahkio Thin"/>
                <a:cs typeface="Ahkio Thin"/>
                <a:sym typeface="Ahkio Thin"/>
              </a:rPr>
              <a:t>través</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términos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conceptuales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los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diferentes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procesos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componentes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principales</a:t>
            </a:r>
            <a:r>
              <a:rPr lang="en-US" sz="2705" spc="127" dirty="0">
                <a:solidFill>
                  <a:srgbClr val="000000"/>
                </a:solidFill>
                <a:latin typeface="Ahkio Thin"/>
                <a:ea typeface="Ahkio Thin"/>
                <a:cs typeface="Ahkio Thin"/>
                <a:sym typeface="Ahkio Thin"/>
              </a:rPr>
              <a:t> y sus </a:t>
            </a:r>
            <a:r>
              <a:rPr lang="en-US" sz="2705" spc="127" dirty="0" err="1">
                <a:solidFill>
                  <a:srgbClr val="000000"/>
                </a:solidFill>
                <a:latin typeface="Ahkio Thin"/>
                <a:ea typeface="Ahkio Thin"/>
                <a:cs typeface="Ahkio Thin"/>
                <a:sym typeface="Ahkio Thin"/>
              </a:rPr>
              <a:t>interacciones</a:t>
            </a:r>
            <a:r>
              <a:rPr lang="en-US" sz="2705" spc="127" dirty="0">
                <a:solidFill>
                  <a:srgbClr val="000000"/>
                </a:solidFill>
                <a:latin typeface="Ahkio Thin"/>
                <a:ea typeface="Ahkio Thin"/>
                <a:cs typeface="Ahkio Thin"/>
                <a:sym typeface="Ahkio Thin"/>
              </a:rPr>
              <a:t> que </a:t>
            </a:r>
            <a:r>
              <a:rPr lang="en-US" sz="2705" spc="127" dirty="0" err="1">
                <a:solidFill>
                  <a:srgbClr val="000000"/>
                </a:solidFill>
                <a:latin typeface="Ahkio Thin"/>
                <a:ea typeface="Ahkio Thin"/>
                <a:cs typeface="Ahkio Thin"/>
                <a:sym typeface="Ahkio Thin"/>
              </a:rPr>
              <a:t>están</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presentes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en</a:t>
            </a:r>
            <a:r>
              <a:rPr lang="en-US" sz="2705" spc="127" dirty="0">
                <a:solidFill>
                  <a:srgbClr val="000000"/>
                </a:solidFill>
                <a:latin typeface="Ahkio Thin"/>
                <a:ea typeface="Ahkio Thin"/>
                <a:cs typeface="Ahkio Thin"/>
                <a:sym typeface="Ahkio Thin"/>
              </a:rPr>
              <a:t> la </a:t>
            </a:r>
            <a:r>
              <a:rPr lang="en-US" sz="2705" spc="127" dirty="0" err="1">
                <a:solidFill>
                  <a:srgbClr val="000000"/>
                </a:solidFill>
                <a:latin typeface="Ahkio Thin"/>
                <a:ea typeface="Ahkio Thin"/>
                <a:cs typeface="Ahkio Thin"/>
                <a:sym typeface="Ahkio Thin"/>
              </a:rPr>
              <a:t>estructura</a:t>
            </a:r>
            <a:r>
              <a:rPr lang="en-US" sz="2705" spc="127" dirty="0">
                <a:solidFill>
                  <a:srgbClr val="000000"/>
                </a:solidFill>
                <a:latin typeface="Ahkio Thin"/>
                <a:ea typeface="Ahkio Thin"/>
                <a:cs typeface="Ahkio Thin"/>
                <a:sym typeface="Ahkio Thin"/>
              </a:rPr>
              <a:t> de la </a:t>
            </a:r>
            <a:r>
              <a:rPr lang="en-US" sz="2705" spc="127" dirty="0" err="1">
                <a:solidFill>
                  <a:srgbClr val="000000"/>
                </a:solidFill>
                <a:latin typeface="Ahkio Thin"/>
                <a:ea typeface="Ahkio Thin"/>
                <a:cs typeface="Ahkio Thin"/>
                <a:sym typeface="Ahkio Thin"/>
              </a:rPr>
              <a:t>herramienta</a:t>
            </a:r>
            <a:r>
              <a:rPr lang="en-US" sz="2705" spc="127" dirty="0">
                <a:solidFill>
                  <a:srgbClr val="000000"/>
                </a:solidFill>
                <a:latin typeface="Ahkio Thin"/>
                <a:ea typeface="Ahkio Thin"/>
                <a:cs typeface="Ahkio Thin"/>
                <a:sym typeface="Ahkio Thin"/>
              </a:rPr>
              <a:t>. </a:t>
            </a:r>
          </a:p>
          <a:p>
            <a:pPr algn="l">
              <a:lnSpc>
                <a:spcPts val="4086"/>
              </a:lnSpc>
            </a:pPr>
            <a:endParaRPr lang="en-US" sz="2705" spc="127" dirty="0">
              <a:solidFill>
                <a:srgbClr val="000000"/>
              </a:solidFill>
              <a:latin typeface="Ahkio Thin"/>
              <a:ea typeface="Ahkio Thin"/>
              <a:cs typeface="Ahkio Thin"/>
              <a:sym typeface="Ahkio Thin"/>
            </a:endParaRPr>
          </a:p>
          <a:p>
            <a:pPr algn="l">
              <a:lnSpc>
                <a:spcPts val="4086"/>
              </a:lnSpc>
            </a:pPr>
            <a:r>
              <a:rPr lang="en-US" sz="2705" spc="127" dirty="0">
                <a:solidFill>
                  <a:srgbClr val="000000"/>
                </a:solidFill>
                <a:latin typeface="Ahkio Thin"/>
                <a:ea typeface="Ahkio Thin"/>
                <a:cs typeface="Ahkio Thin"/>
                <a:sym typeface="Ahkio Thin"/>
              </a:rPr>
              <a:t>El </a:t>
            </a:r>
            <a:r>
              <a:rPr lang="en-US" sz="2705" spc="127" dirty="0" err="1">
                <a:solidFill>
                  <a:srgbClr val="000000"/>
                </a:solidFill>
                <a:latin typeface="Ahkio Thin"/>
                <a:ea typeface="Ahkio Thin"/>
                <a:cs typeface="Ahkio Thin"/>
                <a:sym typeface="Ahkio Thin"/>
              </a:rPr>
              <a:t>flujo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comienza</a:t>
            </a:r>
            <a:r>
              <a:rPr lang="en-US" sz="2705" spc="127" dirty="0">
                <a:solidFill>
                  <a:srgbClr val="000000"/>
                </a:solidFill>
                <a:latin typeface="Ahkio Thin"/>
                <a:ea typeface="Ahkio Thin"/>
                <a:cs typeface="Ahkio Thin"/>
                <a:sym typeface="Ahkio Thin"/>
              </a:rPr>
              <a:t> con la carga de </a:t>
            </a:r>
            <a:r>
              <a:rPr lang="en-US" sz="2705" spc="127" dirty="0" err="1">
                <a:solidFill>
                  <a:srgbClr val="000000"/>
                </a:solidFill>
                <a:latin typeface="Ahkio Thin"/>
                <a:ea typeface="Ahkio Thin"/>
                <a:cs typeface="Ahkio Thin"/>
                <a:sym typeface="Ahkio Thin"/>
              </a:rPr>
              <a:t>imágenes</a:t>
            </a:r>
            <a:r>
              <a:rPr lang="en-US" sz="2705" spc="127" dirty="0">
                <a:solidFill>
                  <a:srgbClr val="000000"/>
                </a:solidFill>
                <a:latin typeface="Ahkio Thin"/>
                <a:ea typeface="Ahkio Thin"/>
                <a:cs typeface="Ahkio Thin"/>
                <a:sym typeface="Ahkio Thin"/>
              </a:rPr>
              <a:t> CTC que son </a:t>
            </a:r>
            <a:r>
              <a:rPr lang="en-US" sz="2705" spc="127" dirty="0" err="1">
                <a:solidFill>
                  <a:srgbClr val="000000"/>
                </a:solidFill>
                <a:latin typeface="Ahkio Thin"/>
                <a:ea typeface="Ahkio Thin"/>
                <a:cs typeface="Ahkio Thin"/>
                <a:sym typeface="Ahkio Thin"/>
              </a:rPr>
              <a:t>subidas</a:t>
            </a:r>
            <a:r>
              <a:rPr lang="en-US" sz="2705" spc="127" dirty="0">
                <a:solidFill>
                  <a:srgbClr val="000000"/>
                </a:solidFill>
                <a:latin typeface="Ahkio Thin"/>
                <a:ea typeface="Ahkio Thin"/>
                <a:cs typeface="Ahkio Thin"/>
                <a:sym typeface="Ahkio Thin"/>
              </a:rPr>
              <a:t> a </a:t>
            </a:r>
            <a:r>
              <a:rPr lang="en-US" sz="2705" spc="127" dirty="0" err="1">
                <a:solidFill>
                  <a:srgbClr val="000000"/>
                </a:solidFill>
                <a:latin typeface="Ahkio Thin"/>
                <a:ea typeface="Ahkio Thin"/>
                <a:cs typeface="Ahkio Thin"/>
                <a:sym typeface="Ahkio Thin"/>
              </a:rPr>
              <a:t>una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aplicación</a:t>
            </a:r>
            <a:r>
              <a:rPr lang="en-US" sz="2705" spc="127" dirty="0">
                <a:solidFill>
                  <a:srgbClr val="000000"/>
                </a:solidFill>
                <a:latin typeface="Ahkio Thin"/>
                <a:ea typeface="Ahkio Thin"/>
                <a:cs typeface="Ahkio Thin"/>
                <a:sym typeface="Ahkio Thin"/>
              </a:rPr>
              <a:t> web </a:t>
            </a:r>
            <a:r>
              <a:rPr lang="en-US" sz="2705" spc="127" dirty="0" err="1">
                <a:solidFill>
                  <a:srgbClr val="000000"/>
                </a:solidFill>
                <a:latin typeface="Ahkio Thin"/>
                <a:ea typeface="Ahkio Thin"/>
                <a:cs typeface="Ahkio Thin"/>
                <a:sym typeface="Ahkio Thin"/>
              </a:rPr>
              <a:t>estructurada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en</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capas</a:t>
            </a:r>
            <a:r>
              <a:rPr lang="en-US" sz="2705" spc="127" dirty="0">
                <a:solidFill>
                  <a:srgbClr val="000000"/>
                </a:solidFill>
                <a:latin typeface="Ahkio Thin"/>
                <a:ea typeface="Ahkio Thin"/>
                <a:cs typeface="Ahkio Thin"/>
                <a:sym typeface="Ahkio Thin"/>
              </a:rPr>
              <a:t> (frontend con Angular, backend con Python y </a:t>
            </a:r>
            <a:r>
              <a:rPr lang="en-US" sz="2705" spc="127" dirty="0" err="1">
                <a:solidFill>
                  <a:srgbClr val="000000"/>
                </a:solidFill>
                <a:latin typeface="Ahkio Thin"/>
                <a:ea typeface="Ahkio Thin"/>
                <a:cs typeface="Ahkio Thin"/>
                <a:sym typeface="Ahkio Thin"/>
              </a:rPr>
              <a:t>capa</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datos</a:t>
            </a:r>
            <a:r>
              <a:rPr lang="en-US" sz="2705" spc="127" dirty="0">
                <a:solidFill>
                  <a:srgbClr val="000000"/>
                </a:solidFill>
                <a:latin typeface="Ahkio Thin"/>
                <a:ea typeface="Ahkio Thin"/>
                <a:cs typeface="Ahkio Thin"/>
                <a:sym typeface="Ahkio Thin"/>
              </a:rPr>
              <a:t>). Esta </a:t>
            </a:r>
            <a:r>
              <a:rPr lang="en-US" sz="2705" spc="127" dirty="0" err="1">
                <a:solidFill>
                  <a:srgbClr val="000000"/>
                </a:solidFill>
                <a:latin typeface="Ahkio Thin"/>
                <a:ea typeface="Ahkio Thin"/>
                <a:cs typeface="Ahkio Thin"/>
                <a:sym typeface="Ahkio Thin"/>
              </a:rPr>
              <a:t>aplicación</a:t>
            </a:r>
            <a:r>
              <a:rPr lang="en-US" sz="2705" spc="127" dirty="0">
                <a:solidFill>
                  <a:srgbClr val="000000"/>
                </a:solidFill>
                <a:latin typeface="Ahkio Thin"/>
                <a:ea typeface="Ahkio Thin"/>
                <a:cs typeface="Ahkio Thin"/>
                <a:sym typeface="Ahkio Thin"/>
              </a:rPr>
              <a:t> se </a:t>
            </a:r>
            <a:r>
              <a:rPr lang="en-US" sz="2705" spc="127" dirty="0" err="1">
                <a:solidFill>
                  <a:srgbClr val="000000"/>
                </a:solidFill>
                <a:latin typeface="Ahkio Thin"/>
                <a:ea typeface="Ahkio Thin"/>
                <a:cs typeface="Ahkio Thin"/>
                <a:sym typeface="Ahkio Thin"/>
              </a:rPr>
              <a:t>conecta</a:t>
            </a:r>
            <a:r>
              <a:rPr lang="en-US" sz="2705" spc="127" dirty="0">
                <a:solidFill>
                  <a:srgbClr val="000000"/>
                </a:solidFill>
                <a:latin typeface="Ahkio Thin"/>
                <a:ea typeface="Ahkio Thin"/>
                <a:cs typeface="Ahkio Thin"/>
                <a:sym typeface="Ahkio Thin"/>
              </a:rPr>
              <a:t> a </a:t>
            </a:r>
            <a:r>
              <a:rPr lang="en-US" sz="2705" spc="127" dirty="0" err="1">
                <a:solidFill>
                  <a:srgbClr val="000000"/>
                </a:solidFill>
                <a:latin typeface="Ahkio Thin"/>
                <a:ea typeface="Ahkio Thin"/>
                <a:cs typeface="Ahkio Thin"/>
                <a:sym typeface="Ahkio Thin"/>
              </a:rPr>
              <a:t>servicios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en</a:t>
            </a:r>
            <a:r>
              <a:rPr lang="en-US" sz="2705" spc="127" dirty="0">
                <a:solidFill>
                  <a:srgbClr val="000000"/>
                </a:solidFill>
                <a:latin typeface="Ahkio Thin"/>
                <a:ea typeface="Ahkio Thin"/>
                <a:cs typeface="Ahkio Thin"/>
                <a:sym typeface="Ahkio Thin"/>
              </a:rPr>
              <a:t> la </a:t>
            </a:r>
            <a:r>
              <a:rPr lang="en-US" sz="2705" spc="127" dirty="0" err="1">
                <a:solidFill>
                  <a:srgbClr val="000000"/>
                </a:solidFill>
                <a:latin typeface="Ahkio Thin"/>
                <a:ea typeface="Ahkio Thin"/>
                <a:cs typeface="Ahkio Thin"/>
                <a:sym typeface="Ahkio Thin"/>
              </a:rPr>
              <a:t>nube</a:t>
            </a:r>
            <a:r>
              <a:rPr lang="en-US" sz="2705" spc="127" dirty="0">
                <a:solidFill>
                  <a:srgbClr val="000000"/>
                </a:solidFill>
                <a:latin typeface="Ahkio Thin"/>
                <a:ea typeface="Ahkio Thin"/>
                <a:cs typeface="Ahkio Thin"/>
                <a:sym typeface="Ahkio Thin"/>
              </a:rPr>
              <a:t> que </a:t>
            </a:r>
            <a:r>
              <a:rPr lang="en-US" sz="2705" spc="127" dirty="0" err="1">
                <a:solidFill>
                  <a:srgbClr val="000000"/>
                </a:solidFill>
                <a:latin typeface="Ahkio Thin"/>
                <a:ea typeface="Ahkio Thin"/>
                <a:cs typeface="Ahkio Thin"/>
                <a:sym typeface="Ahkio Thin"/>
              </a:rPr>
              <a:t>incluyen</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una</a:t>
            </a:r>
            <a:r>
              <a:rPr lang="en-US" sz="2705" spc="127" dirty="0">
                <a:solidFill>
                  <a:srgbClr val="000000"/>
                </a:solidFill>
                <a:latin typeface="Ahkio Thin"/>
                <a:ea typeface="Ahkio Thin"/>
                <a:cs typeface="Ahkio Thin"/>
                <a:sym typeface="Ahkio Thin"/>
              </a:rPr>
              <a:t> base de </a:t>
            </a:r>
            <a:r>
              <a:rPr lang="en-US" sz="2705" spc="127" dirty="0" err="1">
                <a:solidFill>
                  <a:srgbClr val="000000"/>
                </a:solidFill>
                <a:latin typeface="Ahkio Thin"/>
                <a:ea typeface="Ahkio Thin"/>
                <a:cs typeface="Ahkio Thin"/>
                <a:sym typeface="Ahkio Thin"/>
              </a:rPr>
              <a:t>datos</a:t>
            </a:r>
            <a:r>
              <a:rPr lang="en-US" sz="2705" spc="127" dirty="0">
                <a:solidFill>
                  <a:srgbClr val="000000"/>
                </a:solidFill>
                <a:latin typeface="Ahkio Thin"/>
                <a:ea typeface="Ahkio Thin"/>
                <a:cs typeface="Ahkio Thin"/>
                <a:sym typeface="Ahkio Thin"/>
              </a:rPr>
              <a:t> y </a:t>
            </a:r>
            <a:r>
              <a:rPr lang="en-US" sz="2705" spc="127" dirty="0" err="1">
                <a:solidFill>
                  <a:srgbClr val="000000"/>
                </a:solidFill>
                <a:latin typeface="Ahkio Thin"/>
                <a:ea typeface="Ahkio Thin"/>
                <a:cs typeface="Ahkio Thin"/>
                <a:sym typeface="Ahkio Thin"/>
              </a:rPr>
              <a:t>una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máquina</a:t>
            </a:r>
            <a:r>
              <a:rPr lang="en-US" sz="2705" spc="127" dirty="0">
                <a:solidFill>
                  <a:srgbClr val="000000"/>
                </a:solidFill>
                <a:latin typeface="Ahkio Thin"/>
                <a:ea typeface="Ahkio Thin"/>
                <a:cs typeface="Ahkio Thin"/>
                <a:sym typeface="Ahkio Thin"/>
              </a:rPr>
              <a:t> virtual. El </a:t>
            </a:r>
            <a:r>
              <a:rPr lang="en-US" sz="2705" spc="127" dirty="0" err="1">
                <a:solidFill>
                  <a:srgbClr val="000000"/>
                </a:solidFill>
                <a:latin typeface="Ahkio Thin"/>
                <a:ea typeface="Ahkio Thin"/>
                <a:cs typeface="Ahkio Thin"/>
                <a:sym typeface="Ahkio Thin"/>
              </a:rPr>
              <a:t>componente</a:t>
            </a:r>
            <a:r>
              <a:rPr lang="en-US" sz="2705" spc="127" dirty="0">
                <a:solidFill>
                  <a:srgbClr val="000000"/>
                </a:solidFill>
                <a:latin typeface="Ahkio Thin"/>
                <a:ea typeface="Ahkio Thin"/>
                <a:cs typeface="Ahkio Thin"/>
                <a:sym typeface="Ahkio Thin"/>
              </a:rPr>
              <a:t> central es un </a:t>
            </a:r>
            <a:r>
              <a:rPr lang="en-US" sz="2705" spc="127" dirty="0" err="1">
                <a:solidFill>
                  <a:srgbClr val="000000"/>
                </a:solidFill>
                <a:latin typeface="Ahkio Thin"/>
                <a:ea typeface="Ahkio Thin"/>
                <a:cs typeface="Ahkio Thin"/>
                <a:sym typeface="Ahkio Thin"/>
              </a:rPr>
              <a:t>modelo</a:t>
            </a:r>
            <a:r>
              <a:rPr lang="en-US" sz="2705" spc="127" dirty="0">
                <a:solidFill>
                  <a:srgbClr val="000000"/>
                </a:solidFill>
                <a:latin typeface="Ahkio Thin"/>
                <a:ea typeface="Ahkio Thin"/>
                <a:cs typeface="Ahkio Thin"/>
                <a:sym typeface="Ahkio Thin"/>
              </a:rPr>
              <a:t> de IA que </a:t>
            </a:r>
            <a:r>
              <a:rPr lang="en-US" sz="2705" spc="127" dirty="0" err="1">
                <a:solidFill>
                  <a:srgbClr val="000000"/>
                </a:solidFill>
                <a:latin typeface="Ahkio Thin"/>
                <a:ea typeface="Ahkio Thin"/>
                <a:cs typeface="Ahkio Thin"/>
                <a:sym typeface="Ahkio Thin"/>
              </a:rPr>
              <a:t>procesa</a:t>
            </a:r>
            <a:r>
              <a:rPr lang="en-US" sz="2705" spc="127" dirty="0">
                <a:solidFill>
                  <a:srgbClr val="000000"/>
                </a:solidFill>
                <a:latin typeface="Ahkio Thin"/>
                <a:ea typeface="Ahkio Thin"/>
                <a:cs typeface="Ahkio Thin"/>
                <a:sym typeface="Ahkio Thin"/>
              </a:rPr>
              <a:t> las </a:t>
            </a:r>
            <a:r>
              <a:rPr lang="en-US" sz="2705" spc="127" dirty="0" err="1">
                <a:solidFill>
                  <a:srgbClr val="000000"/>
                </a:solidFill>
                <a:latin typeface="Ahkio Thin"/>
                <a:ea typeface="Ahkio Thin"/>
                <a:cs typeface="Ahkio Thin"/>
                <a:sym typeface="Ahkio Thin"/>
              </a:rPr>
              <a:t>imágenes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siguiendo</a:t>
            </a:r>
            <a:r>
              <a:rPr lang="en-US" sz="2705" spc="127" dirty="0">
                <a:solidFill>
                  <a:srgbClr val="000000"/>
                </a:solidFill>
                <a:latin typeface="Ahkio Thin"/>
                <a:ea typeface="Ahkio Thin"/>
                <a:cs typeface="Ahkio Thin"/>
                <a:sym typeface="Ahkio Thin"/>
              </a:rPr>
              <a:t> la </a:t>
            </a:r>
            <a:r>
              <a:rPr lang="en-US" sz="2705" spc="127" dirty="0" err="1">
                <a:solidFill>
                  <a:srgbClr val="000000"/>
                </a:solidFill>
                <a:latin typeface="Ahkio Thin"/>
                <a:ea typeface="Ahkio Thin"/>
                <a:cs typeface="Ahkio Thin"/>
                <a:sym typeface="Ahkio Thin"/>
              </a:rPr>
              <a:t>secuencia</a:t>
            </a:r>
            <a:r>
              <a:rPr lang="en-US" sz="2705" spc="127" dirty="0">
                <a:solidFill>
                  <a:srgbClr val="000000"/>
                </a:solidFill>
                <a:latin typeface="Ahkio Thin"/>
                <a:ea typeface="Ahkio Thin"/>
                <a:cs typeface="Ahkio Thin"/>
                <a:sym typeface="Ahkio Thin"/>
              </a:rPr>
              <a:t>: </a:t>
            </a:r>
          </a:p>
          <a:p>
            <a:pPr algn="l">
              <a:lnSpc>
                <a:spcPts val="4086"/>
              </a:lnSpc>
            </a:pPr>
            <a:r>
              <a:rPr lang="en-US" sz="2705" spc="127" dirty="0">
                <a:solidFill>
                  <a:srgbClr val="000000"/>
                </a:solidFill>
                <a:latin typeface="Ahkio Thin"/>
                <a:ea typeface="Ahkio Thin"/>
                <a:cs typeface="Ahkio Thin"/>
                <a:sym typeface="Ahkio Thin"/>
              </a:rPr>
              <a:t>                         Conjunto de </a:t>
            </a:r>
            <a:r>
              <a:rPr lang="en-US" sz="2705" spc="127" dirty="0" err="1">
                <a:solidFill>
                  <a:srgbClr val="000000"/>
                </a:solidFill>
                <a:latin typeface="Ahkio Thin"/>
                <a:ea typeface="Ahkio Thin"/>
                <a:cs typeface="Ahkio Thin"/>
                <a:sym typeface="Ahkio Thin"/>
              </a:rPr>
              <a:t>datos</a:t>
            </a:r>
            <a:r>
              <a:rPr lang="en-US" sz="2705" spc="127" dirty="0">
                <a:solidFill>
                  <a:srgbClr val="000000"/>
                </a:solidFill>
                <a:latin typeface="Ahkio Thin"/>
                <a:ea typeface="Ahkio Thin"/>
                <a:cs typeface="Ahkio Thin"/>
                <a:sym typeface="Ahkio Thin"/>
              </a:rPr>
              <a:t> → </a:t>
            </a:r>
            <a:r>
              <a:rPr lang="en-US" sz="2705" spc="127" dirty="0" err="1">
                <a:solidFill>
                  <a:srgbClr val="000000"/>
                </a:solidFill>
                <a:latin typeface="Ahkio Thin"/>
                <a:ea typeface="Ahkio Thin"/>
                <a:cs typeface="Ahkio Thin"/>
                <a:sym typeface="Ahkio Thin"/>
              </a:rPr>
              <a:t>Preprocesamiento</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imágenes</a:t>
            </a:r>
            <a:r>
              <a:rPr lang="en-US" sz="2705" spc="127" dirty="0">
                <a:solidFill>
                  <a:srgbClr val="000000"/>
                </a:solidFill>
                <a:latin typeface="Ahkio Thin"/>
                <a:ea typeface="Ahkio Thin"/>
                <a:cs typeface="Ahkio Thin"/>
                <a:sym typeface="Ahkio Thin"/>
              </a:rPr>
              <a:t> → </a:t>
            </a:r>
            <a:r>
              <a:rPr lang="en-US" sz="2705" spc="127" dirty="0" err="1">
                <a:solidFill>
                  <a:srgbClr val="000000"/>
                </a:solidFill>
                <a:latin typeface="Ahkio Thin"/>
                <a:ea typeface="Ahkio Thin"/>
                <a:cs typeface="Ahkio Thin"/>
                <a:sym typeface="Ahkio Thin"/>
              </a:rPr>
              <a:t>Modelo</a:t>
            </a:r>
            <a:r>
              <a:rPr lang="en-US" sz="2705" spc="127" dirty="0">
                <a:solidFill>
                  <a:srgbClr val="000000"/>
                </a:solidFill>
                <a:latin typeface="Ahkio Thin"/>
                <a:ea typeface="Ahkio Thin"/>
                <a:cs typeface="Ahkio Thin"/>
                <a:sym typeface="Ahkio Thin"/>
              </a:rPr>
              <a:t> CNN → Datos de </a:t>
            </a:r>
            <a:r>
              <a:rPr lang="en-US" sz="2705" spc="127" dirty="0" err="1">
                <a:solidFill>
                  <a:srgbClr val="000000"/>
                </a:solidFill>
                <a:latin typeface="Ahkio Thin"/>
                <a:ea typeface="Ahkio Thin"/>
                <a:cs typeface="Ahkio Thin"/>
                <a:sym typeface="Ahkio Thin"/>
              </a:rPr>
              <a:t>predicción</a:t>
            </a:r>
            <a:endParaRPr lang="en-US" sz="2705" spc="127" dirty="0">
              <a:solidFill>
                <a:srgbClr val="000000"/>
              </a:solidFill>
              <a:latin typeface="Ahkio Thin"/>
              <a:ea typeface="Ahkio Thin"/>
              <a:cs typeface="Ahkio Thin"/>
              <a:sym typeface="Ahkio Thin"/>
            </a:endParaRPr>
          </a:p>
          <a:p>
            <a:pPr algn="l">
              <a:lnSpc>
                <a:spcPts val="4086"/>
              </a:lnSpc>
            </a:pPr>
            <a:endParaRPr lang="en-US" sz="2705" spc="127" dirty="0">
              <a:solidFill>
                <a:srgbClr val="000000"/>
              </a:solidFill>
              <a:latin typeface="Ahkio Thin"/>
              <a:ea typeface="Ahkio Thin"/>
              <a:cs typeface="Ahkio Thin"/>
              <a:sym typeface="Ahkio Thin"/>
            </a:endParaRPr>
          </a:p>
          <a:p>
            <a:pPr>
              <a:lnSpc>
                <a:spcPts val="4086"/>
              </a:lnSpc>
            </a:pPr>
            <a:r>
              <a:rPr lang="en-US" sz="2705" spc="127" dirty="0">
                <a:solidFill>
                  <a:srgbClr val="000000"/>
                </a:solidFill>
                <a:latin typeface="Ahkio Thin"/>
                <a:ea typeface="Ahkio Thin"/>
                <a:cs typeface="Ahkio Thin"/>
                <a:sym typeface="Ahkio Thin"/>
              </a:rPr>
              <a:t>El </a:t>
            </a:r>
            <a:r>
              <a:rPr lang="en-US" sz="2705" spc="127" dirty="0" err="1">
                <a:solidFill>
                  <a:srgbClr val="000000"/>
                </a:solidFill>
                <a:latin typeface="Ahkio Thin"/>
                <a:ea typeface="Ahkio Thin"/>
                <a:cs typeface="Ahkio Thin"/>
                <a:sym typeface="Ahkio Thin"/>
              </a:rPr>
              <a:t>modelo</a:t>
            </a:r>
            <a:r>
              <a:rPr lang="en-US" sz="2705" spc="127" dirty="0">
                <a:solidFill>
                  <a:srgbClr val="000000"/>
                </a:solidFill>
                <a:latin typeface="Ahkio Thin"/>
                <a:ea typeface="Ahkio Thin"/>
                <a:cs typeface="Ahkio Thin"/>
                <a:sym typeface="Ahkio Thin"/>
              </a:rPr>
              <a:t> CNN se </a:t>
            </a:r>
            <a:r>
              <a:rPr lang="en-US" sz="2705" spc="127" dirty="0" err="1">
                <a:solidFill>
                  <a:srgbClr val="000000"/>
                </a:solidFill>
                <a:latin typeface="Ahkio Thin"/>
                <a:ea typeface="Ahkio Thin"/>
                <a:cs typeface="Ahkio Thin"/>
                <a:sym typeface="Ahkio Thin"/>
              </a:rPr>
              <a:t>refiere</a:t>
            </a:r>
            <a:r>
              <a:rPr lang="en-US" sz="2705" spc="127" dirty="0">
                <a:solidFill>
                  <a:srgbClr val="000000"/>
                </a:solidFill>
                <a:latin typeface="Ahkio Thin"/>
                <a:ea typeface="Ahkio Thin"/>
                <a:cs typeface="Ahkio Thin"/>
                <a:sym typeface="Ahkio Thin"/>
              </a:rPr>
              <a:t> a Convolutional Neural Network </a:t>
            </a:r>
            <a:r>
              <a:rPr lang="en-US" sz="2705" spc="127" dirty="0" err="1">
                <a:solidFill>
                  <a:srgbClr val="000000"/>
                </a:solidFill>
                <a:latin typeface="Ahkio Thin"/>
                <a:ea typeface="Ahkio Thin"/>
                <a:cs typeface="Ahkio Thin"/>
                <a:sym typeface="Ahkio Thin"/>
              </a:rPr>
              <a:t>enfocado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en</a:t>
            </a:r>
            <a:r>
              <a:rPr lang="en-US" sz="2705" spc="127" dirty="0">
                <a:solidFill>
                  <a:srgbClr val="000000"/>
                </a:solidFill>
                <a:latin typeface="Ahkio Thin"/>
                <a:ea typeface="Ahkio Thin"/>
                <a:cs typeface="Ahkio Thin"/>
                <a:sym typeface="Ahkio Thin"/>
              </a:rPr>
              <a:t> la </a:t>
            </a:r>
            <a:r>
              <a:rPr lang="en-US" sz="2705" spc="127" dirty="0" err="1">
                <a:solidFill>
                  <a:srgbClr val="000000"/>
                </a:solidFill>
                <a:latin typeface="Ahkio Thin"/>
                <a:ea typeface="Ahkio Thin"/>
                <a:cs typeface="Ahkio Thin"/>
                <a:sym typeface="Ahkio Thin"/>
              </a:rPr>
              <a:t>lectura</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imágenes</a:t>
            </a:r>
            <a:r>
              <a:rPr lang="en-US" sz="2705" spc="127" dirty="0">
                <a:solidFill>
                  <a:srgbClr val="000000"/>
                </a:solidFill>
                <a:latin typeface="Ahkio Thin"/>
                <a:ea typeface="Ahkio Thin"/>
                <a:cs typeface="Ahkio Thin"/>
                <a:sym typeface="Ahkio Thin"/>
              </a:rPr>
              <a:t> y </a:t>
            </a:r>
            <a:r>
              <a:rPr lang="en-US" sz="2705" spc="127" dirty="0" err="1">
                <a:solidFill>
                  <a:srgbClr val="000000"/>
                </a:solidFill>
                <a:latin typeface="Ahkio Thin"/>
                <a:ea typeface="Ahkio Thin"/>
                <a:cs typeface="Ahkio Thin"/>
                <a:sym typeface="Ahkio Thin"/>
              </a:rPr>
              <a:t>su</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respectivo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reconocimiento</a:t>
            </a:r>
            <a:r>
              <a:rPr lang="en-US" sz="2705" spc="127" dirty="0">
                <a:solidFill>
                  <a:srgbClr val="000000"/>
                </a:solidFill>
                <a:latin typeface="Ahkio Thin"/>
                <a:ea typeface="Ahkio Thin"/>
                <a:cs typeface="Ahkio Thin"/>
                <a:sym typeface="Ahkio Thin"/>
              </a:rPr>
              <a:t>.</a:t>
            </a:r>
          </a:p>
          <a:p>
            <a:pPr algn="l">
              <a:lnSpc>
                <a:spcPts val="4086"/>
              </a:lnSpc>
            </a:pPr>
            <a:endParaRPr lang="en-US" sz="2705" spc="127" dirty="0">
              <a:solidFill>
                <a:srgbClr val="000000"/>
              </a:solidFill>
              <a:latin typeface="Ahkio Thin"/>
              <a:ea typeface="Ahkio Thin"/>
              <a:cs typeface="Ahkio Thin"/>
              <a:sym typeface="Ahkio Thin"/>
            </a:endParaRPr>
          </a:p>
          <a:p>
            <a:pPr algn="l">
              <a:lnSpc>
                <a:spcPts val="4086"/>
              </a:lnSpc>
            </a:pPr>
            <a:r>
              <a:rPr lang="en-US" sz="2705" spc="127" dirty="0">
                <a:solidFill>
                  <a:srgbClr val="000000"/>
                </a:solidFill>
                <a:latin typeface="Ahkio Thin"/>
                <a:ea typeface="Ahkio Thin"/>
                <a:cs typeface="Ahkio Thin"/>
                <a:sym typeface="Ahkio Thin"/>
              </a:rPr>
              <a:t>Los </a:t>
            </a:r>
            <a:r>
              <a:rPr lang="en-US" sz="2705" spc="127" dirty="0" err="1">
                <a:solidFill>
                  <a:srgbClr val="000000"/>
                </a:solidFill>
                <a:latin typeface="Ahkio Thin"/>
                <a:ea typeface="Ahkio Thin"/>
                <a:cs typeface="Ahkio Thin"/>
                <a:sym typeface="Ahkio Thin"/>
              </a:rPr>
              <a:t>resultados</a:t>
            </a:r>
            <a:r>
              <a:rPr lang="en-US" sz="2705" spc="127" dirty="0">
                <a:solidFill>
                  <a:srgbClr val="000000"/>
                </a:solidFill>
                <a:latin typeface="Ahkio Thin"/>
                <a:ea typeface="Ahkio Thin"/>
                <a:cs typeface="Ahkio Thin"/>
                <a:sym typeface="Ahkio Thin"/>
              </a:rPr>
              <a:t> son </a:t>
            </a:r>
            <a:r>
              <a:rPr lang="en-US" sz="2705" spc="127" dirty="0" err="1">
                <a:solidFill>
                  <a:srgbClr val="000000"/>
                </a:solidFill>
                <a:latin typeface="Ahkio Thin"/>
                <a:ea typeface="Ahkio Thin"/>
                <a:cs typeface="Ahkio Thin"/>
                <a:sym typeface="Ahkio Thin"/>
              </a:rPr>
              <a:t>enviados</a:t>
            </a:r>
            <a:r>
              <a:rPr lang="en-US" sz="2705" spc="127" dirty="0">
                <a:solidFill>
                  <a:srgbClr val="000000"/>
                </a:solidFill>
                <a:latin typeface="Ahkio Thin"/>
                <a:ea typeface="Ahkio Thin"/>
                <a:cs typeface="Ahkio Thin"/>
                <a:sym typeface="Ahkio Thin"/>
              </a:rPr>
              <a:t> a un </a:t>
            </a:r>
            <a:r>
              <a:rPr lang="en-US" sz="2705" spc="127" dirty="0" err="1">
                <a:solidFill>
                  <a:srgbClr val="000000"/>
                </a:solidFill>
                <a:latin typeface="Ahkio Thin"/>
                <a:ea typeface="Ahkio Thin"/>
                <a:cs typeface="Ahkio Thin"/>
                <a:sym typeface="Ahkio Thin"/>
              </a:rPr>
              <a:t>módulo</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generación</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diagnóstico</a:t>
            </a:r>
            <a:r>
              <a:rPr lang="en-US" sz="2705" spc="127" dirty="0">
                <a:solidFill>
                  <a:srgbClr val="000000"/>
                </a:solidFill>
                <a:latin typeface="Ahkio Thin"/>
                <a:ea typeface="Ahkio Thin"/>
                <a:cs typeface="Ahkio Thin"/>
                <a:sym typeface="Ahkio Thin"/>
              </a:rPr>
              <a:t> que produce </a:t>
            </a:r>
            <a:r>
              <a:rPr lang="en-US" sz="2705" spc="127" dirty="0" err="1">
                <a:solidFill>
                  <a:srgbClr val="000000"/>
                </a:solidFill>
                <a:latin typeface="Ahkio Thin"/>
                <a:ea typeface="Ahkio Thin"/>
                <a:cs typeface="Ahkio Thin"/>
                <a:sym typeface="Ahkio Thin"/>
              </a:rPr>
              <a:t>visualizaciones</a:t>
            </a:r>
            <a:r>
              <a:rPr lang="en-US" sz="2705" spc="127" dirty="0">
                <a:solidFill>
                  <a:srgbClr val="000000"/>
                </a:solidFill>
                <a:latin typeface="Ahkio Thin"/>
                <a:ea typeface="Ahkio Thin"/>
                <a:cs typeface="Ahkio Thin"/>
                <a:sym typeface="Ahkio Thin"/>
              </a:rPr>
              <a:t> para la </a:t>
            </a:r>
            <a:r>
              <a:rPr lang="en-US" sz="2705" spc="127" dirty="0" err="1">
                <a:solidFill>
                  <a:srgbClr val="000000"/>
                </a:solidFill>
                <a:latin typeface="Ahkio Thin"/>
                <a:ea typeface="Ahkio Thin"/>
                <a:cs typeface="Ahkio Thin"/>
                <a:sym typeface="Ahkio Thin"/>
              </a:rPr>
              <a:t>interpretación</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médica</a:t>
            </a:r>
            <a:r>
              <a:rPr lang="en-US" sz="2705" spc="127" dirty="0">
                <a:solidFill>
                  <a:srgbClr val="000000"/>
                </a:solidFill>
                <a:latin typeface="Ahkio Thin"/>
                <a:ea typeface="Ahkio Thin"/>
                <a:cs typeface="Ahkio Thin"/>
                <a:sym typeface="Ahkio Thin"/>
              </a:rPr>
              <a:t>. Todo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sistema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incorpora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cifrado</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datos</a:t>
            </a:r>
            <a:r>
              <a:rPr lang="en-US" sz="2705" spc="127" dirty="0">
                <a:solidFill>
                  <a:srgbClr val="000000"/>
                </a:solidFill>
                <a:latin typeface="Ahkio Thin"/>
                <a:ea typeface="Ahkio Thin"/>
                <a:cs typeface="Ahkio Thin"/>
                <a:sym typeface="Ahkio Thin"/>
              </a:rPr>
              <a:t> para </a:t>
            </a:r>
            <a:r>
              <a:rPr lang="en-US" sz="2705" spc="127" dirty="0" err="1">
                <a:solidFill>
                  <a:srgbClr val="000000"/>
                </a:solidFill>
                <a:latin typeface="Ahkio Thin"/>
                <a:ea typeface="Ahkio Thin"/>
                <a:cs typeface="Ahkio Thin"/>
                <a:sym typeface="Ahkio Thin"/>
              </a:rPr>
              <a:t>garantizar</a:t>
            </a:r>
            <a:r>
              <a:rPr lang="en-US" sz="2705" spc="127" dirty="0">
                <a:solidFill>
                  <a:srgbClr val="000000"/>
                </a:solidFill>
                <a:latin typeface="Ahkio Thin"/>
                <a:ea typeface="Ahkio Thin"/>
                <a:cs typeface="Ahkio Thin"/>
                <a:sym typeface="Ahkio Thin"/>
              </a:rPr>
              <a:t> la </a:t>
            </a:r>
            <a:r>
              <a:rPr lang="en-US" sz="2705" spc="127" dirty="0" err="1">
                <a:solidFill>
                  <a:srgbClr val="000000"/>
                </a:solidFill>
                <a:latin typeface="Ahkio Thin"/>
                <a:ea typeface="Ahkio Thin"/>
                <a:cs typeface="Ahkio Thin"/>
                <a:sym typeface="Ahkio Thin"/>
              </a:rPr>
              <a:t>seguridad</a:t>
            </a:r>
            <a:r>
              <a:rPr lang="en-US" sz="2705" spc="127" dirty="0">
                <a:solidFill>
                  <a:srgbClr val="000000"/>
                </a:solidFill>
                <a:latin typeface="Ahkio Thin"/>
                <a:ea typeface="Ahkio Thin"/>
                <a:cs typeface="Ahkio Thin"/>
                <a:sym typeface="Ahkio Thin"/>
              </a:rPr>
              <a:t> de la </a:t>
            </a:r>
            <a:r>
              <a:rPr lang="en-US" sz="2705" spc="127" dirty="0" err="1">
                <a:solidFill>
                  <a:srgbClr val="000000"/>
                </a:solidFill>
                <a:latin typeface="Ahkio Thin"/>
                <a:ea typeface="Ahkio Thin"/>
                <a:cs typeface="Ahkio Thin"/>
                <a:sym typeface="Ahkio Thin"/>
              </a:rPr>
              <a:t>información</a:t>
            </a:r>
            <a:r>
              <a:rPr lang="en-US" sz="2705" spc="127" dirty="0">
                <a:solidFill>
                  <a:srgbClr val="000000"/>
                </a:solidFill>
                <a:latin typeface="Ahkio Thin"/>
                <a:ea typeface="Ahkio Thin"/>
                <a:cs typeface="Ahkio Thin"/>
                <a:sym typeface="Ahkio Thin"/>
              </a:rPr>
              <a:t> sensible de </a:t>
            </a:r>
            <a:r>
              <a:rPr lang="en-US" sz="2705" spc="127" dirty="0" err="1">
                <a:solidFill>
                  <a:srgbClr val="000000"/>
                </a:solidFill>
                <a:latin typeface="Ahkio Thin"/>
                <a:ea typeface="Ahkio Thin"/>
                <a:cs typeface="Ahkio Thin"/>
                <a:sym typeface="Ahkio Thin"/>
              </a:rPr>
              <a:t>los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pacientes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creando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así</a:t>
            </a:r>
            <a:r>
              <a:rPr lang="en-US" sz="2705" spc="127" dirty="0">
                <a:solidFill>
                  <a:srgbClr val="000000"/>
                </a:solidFill>
                <a:latin typeface="Ahkio Thin"/>
                <a:ea typeface="Ahkio Thin"/>
                <a:cs typeface="Ahkio Thin"/>
                <a:sym typeface="Ahkio Thin"/>
              </a:rPr>
              <a:t> un </a:t>
            </a:r>
            <a:r>
              <a:rPr lang="en-US" sz="2705" spc="127" dirty="0" err="1">
                <a:solidFill>
                  <a:srgbClr val="000000"/>
                </a:solidFill>
                <a:latin typeface="Ahkio Thin"/>
                <a:ea typeface="Ahkio Thin"/>
                <a:cs typeface="Ahkio Thin"/>
                <a:sym typeface="Ahkio Thin"/>
              </a:rPr>
              <a:t>flujo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completo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desde</a:t>
            </a:r>
            <a:r>
              <a:rPr lang="en-US" sz="2705" spc="127" dirty="0">
                <a:solidFill>
                  <a:srgbClr val="000000"/>
                </a:solidFill>
                <a:latin typeface="Ahkio Thin"/>
                <a:ea typeface="Ahkio Thin"/>
                <a:cs typeface="Ahkio Thin"/>
                <a:sym typeface="Ahkio Thin"/>
              </a:rPr>
              <a:t> la </a:t>
            </a:r>
            <a:r>
              <a:rPr lang="en-US" sz="2705" spc="127" dirty="0" err="1">
                <a:solidFill>
                  <a:srgbClr val="000000"/>
                </a:solidFill>
                <a:latin typeface="Ahkio Thin"/>
                <a:ea typeface="Ahkio Thin"/>
                <a:cs typeface="Ahkio Thin"/>
                <a:sym typeface="Ahkio Thin"/>
              </a:rPr>
              <a:t>adquisición</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imágenes</a:t>
            </a:r>
            <a:r>
              <a:rPr lang="en-US" sz="2705" spc="127" dirty="0">
                <a:solidFill>
                  <a:srgbClr val="000000"/>
                </a:solidFill>
                <a:latin typeface="Ahkio Thin"/>
                <a:ea typeface="Ahkio Thin"/>
                <a:cs typeface="Ahkio Thin"/>
                <a:sym typeface="Ahkio Thin"/>
              </a:rPr>
              <a:t> hasta la </a:t>
            </a:r>
            <a:r>
              <a:rPr lang="en-US" sz="2705" spc="127" dirty="0" err="1">
                <a:solidFill>
                  <a:srgbClr val="000000"/>
                </a:solidFill>
                <a:latin typeface="Ahkio Thin"/>
                <a:ea typeface="Ahkio Thin"/>
                <a:cs typeface="Ahkio Thin"/>
                <a:sym typeface="Ahkio Thin"/>
              </a:rPr>
              <a:t>asistencia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diagnóstica</a:t>
            </a:r>
            <a:r>
              <a:rPr lang="en-US" sz="2705" spc="127" dirty="0">
                <a:solidFill>
                  <a:srgbClr val="000000"/>
                </a:solidFill>
                <a:latin typeface="Ahkio Thin"/>
                <a:ea typeface="Ahkio Thin"/>
                <a:cs typeface="Ahkio Thin"/>
                <a:sym typeface="Ahkio Thin"/>
              </a:rPr>
              <a:t> con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profesional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médico</a:t>
            </a:r>
            <a:r>
              <a:rPr lang="en-US" sz="2705" spc="127" dirty="0">
                <a:solidFill>
                  <a:srgbClr val="000000"/>
                </a:solidFill>
                <a:latin typeface="Ahkio Thin"/>
                <a:ea typeface="Ahkio Thin"/>
                <a:cs typeface="Ahkio Thin"/>
                <a:sym typeface="Ahkio Thin"/>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042639"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3" name="Freeform 3"/>
          <p:cNvSpPr/>
          <p:nvPr/>
        </p:nvSpPr>
        <p:spPr>
          <a:xfrm>
            <a:off x="8330280" y="0"/>
            <a:ext cx="5245361" cy="5245361"/>
          </a:xfrm>
          <a:custGeom>
            <a:avLst/>
            <a:gdLst/>
            <a:ahLst/>
            <a:cxnLst/>
            <a:rect l="l" t="t" r="r" b="b"/>
            <a:pathLst>
              <a:path w="5245361" h="5245361">
                <a:moveTo>
                  <a:pt x="0" y="0"/>
                </a:moveTo>
                <a:lnTo>
                  <a:pt x="5245362" y="0"/>
                </a:lnTo>
                <a:lnTo>
                  <a:pt x="5245362"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4" name="Freeform 4"/>
          <p:cNvSpPr/>
          <p:nvPr/>
        </p:nvSpPr>
        <p:spPr>
          <a:xfrm>
            <a:off x="3622460"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5" name="Freeform 5"/>
          <p:cNvSpPr/>
          <p:nvPr/>
        </p:nvSpPr>
        <p:spPr>
          <a:xfrm>
            <a:off x="-1085198"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6" name="Freeform 6"/>
          <p:cNvSpPr/>
          <p:nvPr/>
        </p:nvSpPr>
        <p:spPr>
          <a:xfrm>
            <a:off x="13042639"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7" name="Freeform 7"/>
          <p:cNvSpPr/>
          <p:nvPr/>
        </p:nvSpPr>
        <p:spPr>
          <a:xfrm>
            <a:off x="8330280" y="5245361"/>
            <a:ext cx="5245361" cy="5245361"/>
          </a:xfrm>
          <a:custGeom>
            <a:avLst/>
            <a:gdLst/>
            <a:ahLst/>
            <a:cxnLst/>
            <a:rect l="l" t="t" r="r" b="b"/>
            <a:pathLst>
              <a:path w="5245361" h="5245361">
                <a:moveTo>
                  <a:pt x="0" y="0"/>
                </a:moveTo>
                <a:lnTo>
                  <a:pt x="5245362" y="0"/>
                </a:lnTo>
                <a:lnTo>
                  <a:pt x="5245362"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8" name="Freeform 8"/>
          <p:cNvSpPr/>
          <p:nvPr/>
        </p:nvSpPr>
        <p:spPr>
          <a:xfrm>
            <a:off x="3622460"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9" name="Freeform 9"/>
          <p:cNvSpPr/>
          <p:nvPr/>
        </p:nvSpPr>
        <p:spPr>
          <a:xfrm>
            <a:off x="-1085198"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10" name="Freeform 10"/>
          <p:cNvSpPr/>
          <p:nvPr/>
        </p:nvSpPr>
        <p:spPr>
          <a:xfrm>
            <a:off x="-1739598" y="-309148"/>
            <a:ext cx="4481465" cy="4114800"/>
          </a:xfrm>
          <a:custGeom>
            <a:avLst/>
            <a:gdLst/>
            <a:ahLst/>
            <a:cxnLst/>
            <a:rect l="l" t="t" r="r" b="b"/>
            <a:pathLst>
              <a:path w="4481465" h="4114800">
                <a:moveTo>
                  <a:pt x="0" y="0"/>
                </a:moveTo>
                <a:lnTo>
                  <a:pt x="4481465" y="0"/>
                </a:lnTo>
                <a:lnTo>
                  <a:pt x="448146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1" name="Freeform 11"/>
          <p:cNvSpPr/>
          <p:nvPr/>
        </p:nvSpPr>
        <p:spPr>
          <a:xfrm>
            <a:off x="16207918" y="8188407"/>
            <a:ext cx="3930896" cy="2637274"/>
          </a:xfrm>
          <a:custGeom>
            <a:avLst/>
            <a:gdLst/>
            <a:ahLst/>
            <a:cxnLst/>
            <a:rect l="l" t="t" r="r" b="b"/>
            <a:pathLst>
              <a:path w="3930896" h="2637274">
                <a:moveTo>
                  <a:pt x="0" y="0"/>
                </a:moveTo>
                <a:lnTo>
                  <a:pt x="3930896" y="0"/>
                </a:lnTo>
                <a:lnTo>
                  <a:pt x="3930896" y="2637274"/>
                </a:lnTo>
                <a:lnTo>
                  <a:pt x="0" y="26372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O"/>
          </a:p>
        </p:txBody>
      </p:sp>
      <p:sp>
        <p:nvSpPr>
          <p:cNvPr id="12" name="Freeform 12"/>
          <p:cNvSpPr/>
          <p:nvPr/>
        </p:nvSpPr>
        <p:spPr>
          <a:xfrm>
            <a:off x="1913898" y="2128275"/>
            <a:ext cx="14460205" cy="7803643"/>
          </a:xfrm>
          <a:custGeom>
            <a:avLst/>
            <a:gdLst/>
            <a:ahLst/>
            <a:cxnLst/>
            <a:rect l="l" t="t" r="r" b="b"/>
            <a:pathLst>
              <a:path w="14460205" h="7803643">
                <a:moveTo>
                  <a:pt x="0" y="0"/>
                </a:moveTo>
                <a:lnTo>
                  <a:pt x="14460204" y="0"/>
                </a:lnTo>
                <a:lnTo>
                  <a:pt x="14460204" y="7803644"/>
                </a:lnTo>
                <a:lnTo>
                  <a:pt x="0" y="7803644"/>
                </a:lnTo>
                <a:lnTo>
                  <a:pt x="0" y="0"/>
                </a:lnTo>
                <a:close/>
              </a:path>
            </a:pathLst>
          </a:custGeom>
          <a:blipFill>
            <a:blip r:embed="rId7"/>
            <a:stretch>
              <a:fillRect t="-18360"/>
            </a:stretch>
          </a:blipFill>
        </p:spPr>
        <p:txBody>
          <a:bodyPr/>
          <a:lstStyle/>
          <a:p>
            <a:endParaRPr lang="es-CO"/>
          </a:p>
        </p:txBody>
      </p:sp>
      <p:sp>
        <p:nvSpPr>
          <p:cNvPr id="13" name="TextBox 13"/>
          <p:cNvSpPr txBox="1"/>
          <p:nvPr/>
        </p:nvSpPr>
        <p:spPr>
          <a:xfrm>
            <a:off x="3681134" y="348665"/>
            <a:ext cx="10925732" cy="1663593"/>
          </a:xfrm>
          <a:prstGeom prst="rect">
            <a:avLst/>
          </a:prstGeom>
        </p:spPr>
        <p:txBody>
          <a:bodyPr lIns="0" tIns="0" rIns="0" bIns="0" rtlCol="0" anchor="t">
            <a:spAutoFit/>
          </a:bodyPr>
          <a:lstStyle/>
          <a:p>
            <a:pPr algn="ctr">
              <a:lnSpc>
                <a:spcPts val="13307"/>
              </a:lnSpc>
            </a:pPr>
            <a:r>
              <a:rPr lang="en-US" sz="9505">
                <a:solidFill>
                  <a:srgbClr val="000000"/>
                </a:solidFill>
                <a:latin typeface="Ahkio"/>
                <a:ea typeface="Ahkio"/>
                <a:cs typeface="Ahkio"/>
                <a:sym typeface="Ahkio"/>
              </a:rPr>
              <a:t>VISTA DE DESARROLLO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042639"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3" name="Freeform 3"/>
          <p:cNvSpPr/>
          <p:nvPr/>
        </p:nvSpPr>
        <p:spPr>
          <a:xfrm>
            <a:off x="8330280" y="0"/>
            <a:ext cx="5245361" cy="5245361"/>
          </a:xfrm>
          <a:custGeom>
            <a:avLst/>
            <a:gdLst/>
            <a:ahLst/>
            <a:cxnLst/>
            <a:rect l="l" t="t" r="r" b="b"/>
            <a:pathLst>
              <a:path w="5245361" h="5245361">
                <a:moveTo>
                  <a:pt x="0" y="0"/>
                </a:moveTo>
                <a:lnTo>
                  <a:pt x="5245362" y="0"/>
                </a:lnTo>
                <a:lnTo>
                  <a:pt x="5245362"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4" name="Freeform 4"/>
          <p:cNvSpPr/>
          <p:nvPr/>
        </p:nvSpPr>
        <p:spPr>
          <a:xfrm>
            <a:off x="3622460"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5" name="Freeform 5"/>
          <p:cNvSpPr/>
          <p:nvPr/>
        </p:nvSpPr>
        <p:spPr>
          <a:xfrm>
            <a:off x="-1085198"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6" name="Freeform 6"/>
          <p:cNvSpPr/>
          <p:nvPr/>
        </p:nvSpPr>
        <p:spPr>
          <a:xfrm>
            <a:off x="13042639"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7" name="Freeform 7"/>
          <p:cNvSpPr/>
          <p:nvPr/>
        </p:nvSpPr>
        <p:spPr>
          <a:xfrm>
            <a:off x="8330280" y="5245361"/>
            <a:ext cx="5245361" cy="5245361"/>
          </a:xfrm>
          <a:custGeom>
            <a:avLst/>
            <a:gdLst/>
            <a:ahLst/>
            <a:cxnLst/>
            <a:rect l="l" t="t" r="r" b="b"/>
            <a:pathLst>
              <a:path w="5245361" h="5245361">
                <a:moveTo>
                  <a:pt x="0" y="0"/>
                </a:moveTo>
                <a:lnTo>
                  <a:pt x="5245362" y="0"/>
                </a:lnTo>
                <a:lnTo>
                  <a:pt x="5245362"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8" name="Freeform 8"/>
          <p:cNvSpPr/>
          <p:nvPr/>
        </p:nvSpPr>
        <p:spPr>
          <a:xfrm>
            <a:off x="3622460"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9" name="Freeform 9"/>
          <p:cNvSpPr/>
          <p:nvPr/>
        </p:nvSpPr>
        <p:spPr>
          <a:xfrm>
            <a:off x="-1085198"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10" name="Freeform 10"/>
          <p:cNvSpPr/>
          <p:nvPr/>
        </p:nvSpPr>
        <p:spPr>
          <a:xfrm>
            <a:off x="-1739598" y="-309148"/>
            <a:ext cx="4481465" cy="4114800"/>
          </a:xfrm>
          <a:custGeom>
            <a:avLst/>
            <a:gdLst/>
            <a:ahLst/>
            <a:cxnLst/>
            <a:rect l="l" t="t" r="r" b="b"/>
            <a:pathLst>
              <a:path w="4481465" h="4114800">
                <a:moveTo>
                  <a:pt x="0" y="0"/>
                </a:moveTo>
                <a:lnTo>
                  <a:pt x="4481465" y="0"/>
                </a:lnTo>
                <a:lnTo>
                  <a:pt x="448146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1" name="Freeform 11"/>
          <p:cNvSpPr/>
          <p:nvPr/>
        </p:nvSpPr>
        <p:spPr>
          <a:xfrm>
            <a:off x="16207918" y="8188407"/>
            <a:ext cx="3930896" cy="2637274"/>
          </a:xfrm>
          <a:custGeom>
            <a:avLst/>
            <a:gdLst/>
            <a:ahLst/>
            <a:cxnLst/>
            <a:rect l="l" t="t" r="r" b="b"/>
            <a:pathLst>
              <a:path w="3930896" h="2637274">
                <a:moveTo>
                  <a:pt x="0" y="0"/>
                </a:moveTo>
                <a:lnTo>
                  <a:pt x="3930896" y="0"/>
                </a:lnTo>
                <a:lnTo>
                  <a:pt x="3930896" y="2637274"/>
                </a:lnTo>
                <a:lnTo>
                  <a:pt x="0" y="26372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O"/>
          </a:p>
        </p:txBody>
      </p:sp>
      <p:sp>
        <p:nvSpPr>
          <p:cNvPr id="12" name="TextBox 12"/>
          <p:cNvSpPr txBox="1"/>
          <p:nvPr/>
        </p:nvSpPr>
        <p:spPr>
          <a:xfrm>
            <a:off x="3681134" y="348665"/>
            <a:ext cx="10925732" cy="1663593"/>
          </a:xfrm>
          <a:prstGeom prst="rect">
            <a:avLst/>
          </a:prstGeom>
        </p:spPr>
        <p:txBody>
          <a:bodyPr lIns="0" tIns="0" rIns="0" bIns="0" rtlCol="0" anchor="t">
            <a:spAutoFit/>
          </a:bodyPr>
          <a:lstStyle/>
          <a:p>
            <a:pPr algn="ctr">
              <a:lnSpc>
                <a:spcPts val="13307"/>
              </a:lnSpc>
            </a:pPr>
            <a:r>
              <a:rPr lang="en-US" sz="9505">
                <a:solidFill>
                  <a:srgbClr val="000000"/>
                </a:solidFill>
                <a:latin typeface="Ahkio"/>
                <a:ea typeface="Ahkio"/>
                <a:cs typeface="Ahkio"/>
                <a:sym typeface="Ahkio"/>
              </a:rPr>
              <a:t>VISTA DE DESARROLLO</a:t>
            </a:r>
          </a:p>
        </p:txBody>
      </p:sp>
      <p:sp>
        <p:nvSpPr>
          <p:cNvPr id="13" name="TextBox 13"/>
          <p:cNvSpPr txBox="1"/>
          <p:nvPr/>
        </p:nvSpPr>
        <p:spPr>
          <a:xfrm>
            <a:off x="2237766" y="2406295"/>
            <a:ext cx="13812469" cy="6676060"/>
          </a:xfrm>
          <a:prstGeom prst="rect">
            <a:avLst/>
          </a:prstGeom>
        </p:spPr>
        <p:txBody>
          <a:bodyPr lIns="0" tIns="0" rIns="0" bIns="0" rtlCol="0" anchor="t">
            <a:spAutoFit/>
          </a:bodyPr>
          <a:lstStyle/>
          <a:p>
            <a:pPr algn="l">
              <a:lnSpc>
                <a:spcPts val="4086"/>
              </a:lnSpc>
            </a:pPr>
            <a:r>
              <a:rPr lang="en-US" sz="2705" spc="127" dirty="0">
                <a:solidFill>
                  <a:srgbClr val="000000"/>
                </a:solidFill>
                <a:latin typeface="Ahkio Thin"/>
                <a:ea typeface="Ahkio Thin"/>
                <a:cs typeface="Ahkio Thin"/>
                <a:sym typeface="Ahkio Thin"/>
              </a:rPr>
              <a:t>Este </a:t>
            </a:r>
            <a:r>
              <a:rPr lang="en-US" sz="2705" spc="127" dirty="0" err="1">
                <a:solidFill>
                  <a:srgbClr val="000000"/>
                </a:solidFill>
                <a:latin typeface="Ahkio Thin"/>
                <a:ea typeface="Ahkio Thin"/>
                <a:cs typeface="Ahkio Thin"/>
                <a:sym typeface="Ahkio Thin"/>
              </a:rPr>
              <a:t>diagrama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representa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una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arquitectura</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componentes</a:t>
            </a:r>
            <a:r>
              <a:rPr lang="en-US" sz="2705" spc="127" dirty="0">
                <a:solidFill>
                  <a:srgbClr val="000000"/>
                </a:solidFill>
                <a:latin typeface="Ahkio Thin"/>
                <a:ea typeface="Ahkio Thin"/>
                <a:cs typeface="Ahkio Thin"/>
                <a:sym typeface="Ahkio Thin"/>
              </a:rPr>
              <a:t>, la </a:t>
            </a:r>
            <a:r>
              <a:rPr lang="en-US" sz="2705" spc="127" dirty="0" err="1">
                <a:solidFill>
                  <a:srgbClr val="000000"/>
                </a:solidFill>
                <a:latin typeface="Ahkio Thin"/>
                <a:ea typeface="Ahkio Thin"/>
                <a:cs typeface="Ahkio Thin"/>
                <a:sym typeface="Ahkio Thin"/>
              </a:rPr>
              <a:t>cual</a:t>
            </a:r>
            <a:r>
              <a:rPr lang="en-US" sz="2705" spc="127" dirty="0">
                <a:solidFill>
                  <a:srgbClr val="000000"/>
                </a:solidFill>
                <a:latin typeface="Ahkio Thin"/>
                <a:ea typeface="Ahkio Thin"/>
                <a:cs typeface="Ahkio Thin"/>
                <a:sym typeface="Ahkio Thin"/>
              </a:rPr>
              <a:t> se </a:t>
            </a:r>
            <a:r>
              <a:rPr lang="en-US" sz="2705" spc="127" dirty="0" err="1">
                <a:solidFill>
                  <a:srgbClr val="000000"/>
                </a:solidFill>
                <a:latin typeface="Ahkio Thin"/>
                <a:ea typeface="Ahkio Thin"/>
                <a:cs typeface="Ahkio Thin"/>
                <a:sym typeface="Ahkio Thin"/>
              </a:rPr>
              <a:t>encuentra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organizada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en</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tres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subsistemas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interconectados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Frontend Web que </a:t>
            </a:r>
            <a:r>
              <a:rPr lang="en-US" sz="2705" spc="127" dirty="0" err="1">
                <a:solidFill>
                  <a:srgbClr val="000000"/>
                </a:solidFill>
                <a:latin typeface="Ahkio Thin"/>
                <a:ea typeface="Ahkio Thin"/>
                <a:cs typeface="Ahkio Thin"/>
                <a:sym typeface="Ahkio Thin"/>
              </a:rPr>
              <a:t>gestiona</a:t>
            </a:r>
            <a:r>
              <a:rPr lang="en-US" sz="2705" spc="127" dirty="0">
                <a:solidFill>
                  <a:srgbClr val="000000"/>
                </a:solidFill>
                <a:latin typeface="Ahkio Thin"/>
                <a:ea typeface="Ahkio Thin"/>
                <a:cs typeface="Ahkio Thin"/>
                <a:sym typeface="Ahkio Thin"/>
              </a:rPr>
              <a:t> la </a:t>
            </a:r>
            <a:r>
              <a:rPr lang="en-US" sz="2705" spc="127" dirty="0" err="1">
                <a:solidFill>
                  <a:srgbClr val="000000"/>
                </a:solidFill>
                <a:latin typeface="Ahkio Thin"/>
                <a:ea typeface="Ahkio Thin"/>
                <a:cs typeface="Ahkio Thin"/>
                <a:sym typeface="Ahkio Thin"/>
              </a:rPr>
              <a:t>interacción</a:t>
            </a:r>
            <a:r>
              <a:rPr lang="en-US" sz="2705" spc="127" dirty="0">
                <a:solidFill>
                  <a:srgbClr val="000000"/>
                </a:solidFill>
                <a:latin typeface="Ahkio Thin"/>
                <a:ea typeface="Ahkio Thin"/>
                <a:cs typeface="Ahkio Thin"/>
                <a:sym typeface="Ahkio Thin"/>
              </a:rPr>
              <a:t> del </a:t>
            </a:r>
            <a:r>
              <a:rPr lang="en-US" sz="2705" spc="127" dirty="0" err="1">
                <a:solidFill>
                  <a:srgbClr val="000000"/>
                </a:solidFill>
                <a:latin typeface="Ahkio Thin"/>
                <a:ea typeface="Ahkio Thin"/>
                <a:cs typeface="Ahkio Thin"/>
                <a:sym typeface="Ahkio Thin"/>
              </a:rPr>
              <a:t>usuario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mediante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módulos</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inicio</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sesión</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adquisición</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imágenes</a:t>
            </a:r>
            <a:r>
              <a:rPr lang="en-US" sz="2705" spc="127" dirty="0">
                <a:solidFill>
                  <a:srgbClr val="000000"/>
                </a:solidFill>
                <a:latin typeface="Ahkio Thin"/>
                <a:ea typeface="Ahkio Thin"/>
                <a:cs typeface="Ahkio Thin"/>
                <a:sym typeface="Ahkio Thin"/>
              </a:rPr>
              <a:t> CTC y </a:t>
            </a:r>
            <a:r>
              <a:rPr lang="en-US" sz="2705" spc="127" dirty="0" err="1">
                <a:solidFill>
                  <a:srgbClr val="000000"/>
                </a:solidFill>
                <a:latin typeface="Ahkio Thin"/>
                <a:ea typeface="Ahkio Thin"/>
                <a:cs typeface="Ahkio Thin"/>
                <a:sym typeface="Ahkio Thin"/>
              </a:rPr>
              <a:t>visualización</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resultados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Backend que </a:t>
            </a:r>
            <a:r>
              <a:rPr lang="en-US" sz="2705" spc="127" dirty="0" err="1">
                <a:solidFill>
                  <a:srgbClr val="000000"/>
                </a:solidFill>
                <a:latin typeface="Ahkio Thin"/>
                <a:ea typeface="Ahkio Thin"/>
                <a:cs typeface="Ahkio Thin"/>
                <a:sym typeface="Ahkio Thin"/>
              </a:rPr>
              <a:t>implementa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los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servicios</a:t>
            </a:r>
            <a:r>
              <a:rPr lang="en-US" sz="2705" spc="127" dirty="0">
                <a:solidFill>
                  <a:srgbClr val="000000"/>
                </a:solidFill>
                <a:latin typeface="Ahkio Thin"/>
                <a:ea typeface="Ahkio Thin"/>
                <a:cs typeface="Ahkio Thin"/>
                <a:sym typeface="Ahkio Thin"/>
              </a:rPr>
              <a:t> de API RESTful, </a:t>
            </a:r>
            <a:r>
              <a:rPr lang="en-US" sz="2705" spc="127" dirty="0" err="1">
                <a:solidFill>
                  <a:srgbClr val="000000"/>
                </a:solidFill>
                <a:latin typeface="Ahkio Thin"/>
                <a:ea typeface="Ahkio Thin"/>
                <a:cs typeface="Ahkio Thin"/>
                <a:sym typeface="Ahkio Thin"/>
              </a:rPr>
              <a:t>autenticación</a:t>
            </a:r>
            <a:r>
              <a:rPr lang="en-US" sz="2705" spc="127" dirty="0">
                <a:solidFill>
                  <a:srgbClr val="000000"/>
                </a:solidFill>
                <a:latin typeface="Ahkio Thin"/>
                <a:ea typeface="Ahkio Thin"/>
                <a:cs typeface="Ahkio Thin"/>
                <a:sym typeface="Ahkio Thin"/>
              </a:rPr>
              <a:t>/</a:t>
            </a:r>
            <a:r>
              <a:rPr lang="en-US" sz="2705" spc="127" dirty="0" err="1">
                <a:solidFill>
                  <a:srgbClr val="000000"/>
                </a:solidFill>
                <a:latin typeface="Ahkio Thin"/>
                <a:ea typeface="Ahkio Thin"/>
                <a:cs typeface="Ahkio Thin"/>
                <a:sym typeface="Ahkio Thin"/>
              </a:rPr>
              <a:t>seguridad</a:t>
            </a:r>
            <a:r>
              <a:rPr lang="en-US" sz="2705" spc="127" dirty="0">
                <a:solidFill>
                  <a:srgbClr val="000000"/>
                </a:solidFill>
                <a:latin typeface="Ahkio Thin"/>
                <a:ea typeface="Ahkio Thin"/>
                <a:cs typeface="Ahkio Thin"/>
                <a:sym typeface="Ahkio Thin"/>
              </a:rPr>
              <a:t> y </a:t>
            </a:r>
            <a:r>
              <a:rPr lang="en-US" sz="2705" spc="127" dirty="0" err="1">
                <a:solidFill>
                  <a:srgbClr val="000000"/>
                </a:solidFill>
                <a:latin typeface="Ahkio Thin"/>
                <a:ea typeface="Ahkio Thin"/>
                <a:cs typeface="Ahkio Thin"/>
                <a:sym typeface="Ahkio Thin"/>
              </a:rPr>
              <a:t>monitoreo</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actividades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mientras</a:t>
            </a:r>
            <a:r>
              <a:rPr lang="en-US" sz="2705" spc="127" dirty="0">
                <a:solidFill>
                  <a:srgbClr val="000000"/>
                </a:solidFill>
                <a:latin typeface="Ahkio Thin"/>
                <a:ea typeface="Ahkio Thin"/>
                <a:cs typeface="Ahkio Thin"/>
                <a:sym typeface="Ahkio Thin"/>
              </a:rPr>
              <a:t> que, </a:t>
            </a:r>
            <a:r>
              <a:rPr lang="en-US" sz="2705" spc="127" dirty="0" err="1">
                <a:solidFill>
                  <a:srgbClr val="000000"/>
                </a:solidFill>
                <a:latin typeface="Ahkio Thin"/>
                <a:ea typeface="Ahkio Thin"/>
                <a:cs typeface="Ahkio Thin"/>
                <a:sym typeface="Ahkio Thin"/>
              </a:rPr>
              <a:t>los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Servicios</a:t>
            </a:r>
            <a:r>
              <a:rPr lang="en-US" sz="2705" spc="127" dirty="0">
                <a:solidFill>
                  <a:srgbClr val="000000"/>
                </a:solidFill>
                <a:latin typeface="Ahkio Thin"/>
                <a:ea typeface="Ahkio Thin"/>
                <a:cs typeface="Ahkio Thin"/>
                <a:sym typeface="Ahkio Thin"/>
              </a:rPr>
              <a:t> Cloud </a:t>
            </a:r>
            <a:r>
              <a:rPr lang="en-US" sz="2705" spc="127" dirty="0" err="1">
                <a:solidFill>
                  <a:srgbClr val="000000"/>
                </a:solidFill>
                <a:latin typeface="Ahkio Thin"/>
                <a:ea typeface="Ahkio Thin"/>
                <a:cs typeface="Ahkio Thin"/>
                <a:sym typeface="Ahkio Thin"/>
              </a:rPr>
              <a:t>ejecutan</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procesamiento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intensivo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mediante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módulos</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preprocesamiento</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imágenes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implementación</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algoritmos</a:t>
            </a:r>
            <a:r>
              <a:rPr lang="en-US" sz="2705" spc="127" dirty="0">
                <a:solidFill>
                  <a:srgbClr val="000000"/>
                </a:solidFill>
                <a:latin typeface="Ahkio Thin"/>
                <a:ea typeface="Ahkio Thin"/>
                <a:cs typeface="Ahkio Thin"/>
                <a:sym typeface="Ahkio Thin"/>
              </a:rPr>
              <a:t> de IA y </a:t>
            </a:r>
            <a:r>
              <a:rPr lang="en-US" sz="2705" spc="127" dirty="0" err="1">
                <a:solidFill>
                  <a:srgbClr val="000000"/>
                </a:solidFill>
                <a:latin typeface="Ahkio Thin"/>
                <a:ea typeface="Ahkio Thin"/>
                <a:cs typeface="Ahkio Thin"/>
                <a:sym typeface="Ahkio Thin"/>
              </a:rPr>
              <a:t>almacenamiento</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datos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estableciendo</a:t>
            </a:r>
            <a:r>
              <a:rPr lang="en-US" sz="2705" spc="127" dirty="0">
                <a:solidFill>
                  <a:srgbClr val="000000"/>
                </a:solidFill>
                <a:latin typeface="Ahkio Thin"/>
                <a:ea typeface="Ahkio Thin"/>
                <a:cs typeface="Ahkio Thin"/>
                <a:sym typeface="Ahkio Thin"/>
              </a:rPr>
              <a:t> un </a:t>
            </a:r>
            <a:r>
              <a:rPr lang="en-US" sz="2705" spc="127" dirty="0" err="1">
                <a:solidFill>
                  <a:srgbClr val="000000"/>
                </a:solidFill>
                <a:latin typeface="Ahkio Thin"/>
                <a:ea typeface="Ahkio Thin"/>
                <a:cs typeface="Ahkio Thin"/>
                <a:sym typeface="Ahkio Thin"/>
              </a:rPr>
              <a:t>flujo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coherente</a:t>
            </a:r>
            <a:r>
              <a:rPr lang="en-US" sz="2705" spc="127" dirty="0">
                <a:solidFill>
                  <a:srgbClr val="000000"/>
                </a:solidFill>
                <a:latin typeface="Ahkio Thin"/>
                <a:ea typeface="Ahkio Thin"/>
                <a:cs typeface="Ahkio Thin"/>
                <a:sym typeface="Ahkio Thin"/>
              </a:rPr>
              <a:t> y </a:t>
            </a:r>
            <a:r>
              <a:rPr lang="en-US" sz="2705" spc="127" dirty="0" err="1">
                <a:solidFill>
                  <a:srgbClr val="000000"/>
                </a:solidFill>
                <a:latin typeface="Ahkio Thin"/>
                <a:ea typeface="Ahkio Thin"/>
                <a:cs typeface="Ahkio Thin"/>
                <a:sym typeface="Ahkio Thin"/>
              </a:rPr>
              <a:t>conciso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donde</a:t>
            </a:r>
            <a:r>
              <a:rPr lang="en-US" sz="2705" spc="127" dirty="0">
                <a:solidFill>
                  <a:srgbClr val="000000"/>
                </a:solidFill>
                <a:latin typeface="Ahkio Thin"/>
                <a:ea typeface="Ahkio Thin"/>
                <a:cs typeface="Ahkio Thin"/>
                <a:sym typeface="Ahkio Thin"/>
              </a:rPr>
              <a:t> la </a:t>
            </a:r>
            <a:r>
              <a:rPr lang="en-US" sz="2705" spc="127" dirty="0" err="1">
                <a:solidFill>
                  <a:srgbClr val="000000"/>
                </a:solidFill>
                <a:latin typeface="Ahkio Thin"/>
                <a:ea typeface="Ahkio Thin"/>
                <a:cs typeface="Ahkio Thin"/>
                <a:sym typeface="Ahkio Thin"/>
              </a:rPr>
              <a:t>información</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médica</a:t>
            </a:r>
            <a:r>
              <a:rPr lang="en-US" sz="2705" spc="127" dirty="0">
                <a:solidFill>
                  <a:srgbClr val="000000"/>
                </a:solidFill>
                <a:latin typeface="Ahkio Thin"/>
                <a:ea typeface="Ahkio Thin"/>
                <a:cs typeface="Ahkio Thin"/>
                <a:sym typeface="Ahkio Thin"/>
              </a:rPr>
              <a:t> sensible se </a:t>
            </a:r>
            <a:r>
              <a:rPr lang="en-US" sz="2705" spc="127" dirty="0" err="1">
                <a:solidFill>
                  <a:srgbClr val="000000"/>
                </a:solidFill>
                <a:latin typeface="Ahkio Thin"/>
                <a:ea typeface="Ahkio Thin"/>
                <a:cs typeface="Ahkio Thin"/>
                <a:sym typeface="Ahkio Thin"/>
              </a:rPr>
              <a:t>procesa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sistemáticamente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desde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su</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obtención</a:t>
            </a:r>
            <a:r>
              <a:rPr lang="en-US" sz="2705" spc="127" dirty="0">
                <a:solidFill>
                  <a:srgbClr val="000000"/>
                </a:solidFill>
                <a:latin typeface="Ahkio Thin"/>
                <a:ea typeface="Ahkio Thin"/>
                <a:cs typeface="Ahkio Thin"/>
                <a:sym typeface="Ahkio Thin"/>
              </a:rPr>
              <a:t> hasta la </a:t>
            </a:r>
            <a:r>
              <a:rPr lang="en-US" sz="2705" spc="127" dirty="0" err="1">
                <a:solidFill>
                  <a:srgbClr val="000000"/>
                </a:solidFill>
                <a:latin typeface="Ahkio Thin"/>
                <a:ea typeface="Ahkio Thin"/>
                <a:cs typeface="Ahkio Thin"/>
                <a:sym typeface="Ahkio Thin"/>
              </a:rPr>
              <a:t>presentación</a:t>
            </a:r>
            <a:r>
              <a:rPr lang="en-US" sz="2705" spc="127" dirty="0">
                <a:solidFill>
                  <a:srgbClr val="000000"/>
                </a:solidFill>
                <a:latin typeface="Ahkio Thin"/>
                <a:ea typeface="Ahkio Thin"/>
                <a:cs typeface="Ahkio Thin"/>
                <a:sym typeface="Ahkio Thin"/>
              </a:rPr>
              <a:t> del </a:t>
            </a:r>
            <a:r>
              <a:rPr lang="en-US" sz="2705" spc="127" dirty="0" err="1">
                <a:solidFill>
                  <a:srgbClr val="000000"/>
                </a:solidFill>
                <a:latin typeface="Ahkio Thin"/>
                <a:ea typeface="Ahkio Thin"/>
                <a:cs typeface="Ahkio Thin"/>
                <a:sym typeface="Ahkio Thin"/>
              </a:rPr>
              <a:t>diagnóstico</a:t>
            </a:r>
            <a:r>
              <a:rPr lang="en-US" sz="2705" spc="127" dirty="0">
                <a:solidFill>
                  <a:srgbClr val="000000"/>
                </a:solidFill>
                <a:latin typeface="Ahkio Thin"/>
                <a:ea typeface="Ahkio Thin"/>
                <a:cs typeface="Ahkio Thin"/>
                <a:sym typeface="Ahkio Thin"/>
              </a:rPr>
              <a:t> al </a:t>
            </a:r>
            <a:r>
              <a:rPr lang="en-US" sz="2705" spc="127" dirty="0" err="1">
                <a:solidFill>
                  <a:srgbClr val="000000"/>
                </a:solidFill>
                <a:latin typeface="Ahkio Thin"/>
                <a:ea typeface="Ahkio Thin"/>
                <a:cs typeface="Ahkio Thin"/>
                <a:sym typeface="Ahkio Thin"/>
              </a:rPr>
              <a:t>profesional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médico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manteniendo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así</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los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estándares</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seguridad</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necesarios</a:t>
            </a:r>
            <a:r>
              <a:rPr lang="en-US" sz="2705" spc="127" dirty="0">
                <a:solidFill>
                  <a:srgbClr val="000000"/>
                </a:solidFill>
                <a:latin typeface="Ahkio Thin"/>
                <a:ea typeface="Ahkio Thin"/>
                <a:cs typeface="Ahkio Thin"/>
                <a:sym typeface="Ahkio Thin"/>
              </a:rPr>
              <a:t> para </a:t>
            </a:r>
            <a:r>
              <a:rPr lang="en-US" sz="2705" spc="127" dirty="0" err="1">
                <a:solidFill>
                  <a:srgbClr val="000000"/>
                </a:solidFill>
                <a:latin typeface="Ahkio Thin"/>
                <a:ea typeface="Ahkio Thin"/>
                <a:cs typeface="Ahkio Thin"/>
                <a:sym typeface="Ahkio Thin"/>
              </a:rPr>
              <a:t>está</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aplicación</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apoyo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médico</a:t>
            </a:r>
            <a:r>
              <a:rPr lang="en-US" sz="2705" spc="127" dirty="0">
                <a:solidFill>
                  <a:srgbClr val="000000"/>
                </a:solidFill>
                <a:latin typeface="Ahkio Thin"/>
                <a:ea typeface="Ahkio Thin"/>
                <a:cs typeface="Ahkio Thin"/>
                <a:sym typeface="Ahkio Thin"/>
              </a:rPr>
              <a:t>.</a:t>
            </a:r>
          </a:p>
          <a:p>
            <a:pPr algn="l">
              <a:lnSpc>
                <a:spcPts val="4086"/>
              </a:lnSpc>
            </a:pPr>
            <a:endParaRPr lang="en-US" sz="2705" spc="127" dirty="0">
              <a:solidFill>
                <a:srgbClr val="000000"/>
              </a:solidFill>
              <a:latin typeface="Ahkio Thin"/>
              <a:ea typeface="Ahkio Thin"/>
              <a:cs typeface="Ahkio Thin"/>
              <a:sym typeface="Ahkio Thin"/>
            </a:endParaRPr>
          </a:p>
          <a:p>
            <a:pPr algn="l">
              <a:lnSpc>
                <a:spcPts val="4086"/>
              </a:lnSpc>
            </a:pPr>
            <a:r>
              <a:rPr lang="en-US" sz="2705" spc="127" dirty="0">
                <a:solidFill>
                  <a:srgbClr val="000000"/>
                </a:solidFill>
                <a:latin typeface="Ahkio Thin"/>
                <a:ea typeface="Ahkio Thin"/>
                <a:cs typeface="Ahkio Thin"/>
                <a:sym typeface="Ahkio Thin"/>
              </a:rPr>
              <a:t>Es </a:t>
            </a:r>
            <a:r>
              <a:rPr lang="en-US" sz="2705" spc="127" dirty="0" err="1">
                <a:solidFill>
                  <a:srgbClr val="000000"/>
                </a:solidFill>
                <a:latin typeface="Ahkio Thin"/>
                <a:ea typeface="Ahkio Thin"/>
                <a:cs typeface="Ahkio Thin"/>
                <a:sym typeface="Ahkio Thin"/>
              </a:rPr>
              <a:t>importante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mencionar</a:t>
            </a:r>
            <a:r>
              <a:rPr lang="en-US" sz="2705" spc="127" dirty="0">
                <a:solidFill>
                  <a:srgbClr val="000000"/>
                </a:solidFill>
                <a:latin typeface="Ahkio Thin"/>
                <a:ea typeface="Ahkio Thin"/>
                <a:cs typeface="Ahkio Thin"/>
                <a:sym typeface="Ahkio Thin"/>
              </a:rPr>
              <a:t> que </a:t>
            </a:r>
            <a:r>
              <a:rPr lang="en-US" sz="2705" spc="127" dirty="0" err="1">
                <a:solidFill>
                  <a:srgbClr val="000000"/>
                </a:solidFill>
                <a:latin typeface="Ahkio Thin"/>
                <a:ea typeface="Ahkio Thin"/>
                <a:cs typeface="Ahkio Thin"/>
                <a:sym typeface="Ahkio Thin"/>
              </a:rPr>
              <a:t>este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sistema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completo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va</a:t>
            </a:r>
            <a:r>
              <a:rPr lang="en-US" sz="2705" spc="127" dirty="0">
                <a:solidFill>
                  <a:srgbClr val="000000"/>
                </a:solidFill>
                <a:latin typeface="Ahkio Thin"/>
                <a:ea typeface="Ahkio Thin"/>
                <a:cs typeface="Ahkio Thin"/>
                <a:sym typeface="Ahkio Thin"/>
              </a:rPr>
              <a:t> a </a:t>
            </a:r>
            <a:r>
              <a:rPr lang="en-US" sz="2705" spc="127" dirty="0" err="1">
                <a:solidFill>
                  <a:srgbClr val="000000"/>
                </a:solidFill>
                <a:latin typeface="Ahkio Thin"/>
                <a:ea typeface="Ahkio Thin"/>
                <a:cs typeface="Ahkio Thin"/>
                <a:sym typeface="Ahkio Thin"/>
              </a:rPr>
              <a:t>estar</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alojado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en</a:t>
            </a:r>
            <a:r>
              <a:rPr lang="en-US" sz="2705" spc="127" dirty="0">
                <a:solidFill>
                  <a:srgbClr val="000000"/>
                </a:solidFill>
                <a:latin typeface="Ahkio Thin"/>
                <a:ea typeface="Ahkio Thin"/>
                <a:cs typeface="Ahkio Thin"/>
                <a:sym typeface="Ahkio Thin"/>
              </a:rPr>
              <a:t> la </a:t>
            </a:r>
            <a:r>
              <a:rPr lang="en-US" sz="2705" spc="127" dirty="0" err="1">
                <a:solidFill>
                  <a:srgbClr val="000000"/>
                </a:solidFill>
                <a:latin typeface="Ahkio Thin"/>
                <a:ea typeface="Ahkio Thin"/>
                <a:cs typeface="Ahkio Thin"/>
                <a:sym typeface="Ahkio Thin"/>
              </a:rPr>
              <a:t>nube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mediante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máquinas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virtuales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permitiendo</a:t>
            </a:r>
            <a:r>
              <a:rPr lang="en-US" sz="2705" spc="127" dirty="0">
                <a:solidFill>
                  <a:srgbClr val="000000"/>
                </a:solidFill>
                <a:latin typeface="Ahkio Thin"/>
                <a:ea typeface="Ahkio Thin"/>
                <a:cs typeface="Ahkio Thin"/>
                <a:sym typeface="Ahkio Thin"/>
              </a:rPr>
              <a:t> que </a:t>
            </a:r>
            <a:r>
              <a:rPr lang="en-US" sz="2705" spc="127" dirty="0" err="1">
                <a:solidFill>
                  <a:srgbClr val="000000"/>
                </a:solidFill>
                <a:latin typeface="Ahkio Thin"/>
                <a:ea typeface="Ahkio Thin"/>
                <a:cs typeface="Ahkio Thin"/>
                <a:sym typeface="Ahkio Thin"/>
              </a:rPr>
              <a:t>haya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escalabilidad</a:t>
            </a:r>
            <a:r>
              <a:rPr lang="en-US" sz="2705" spc="127" dirty="0">
                <a:solidFill>
                  <a:srgbClr val="000000"/>
                </a:solidFill>
                <a:latin typeface="Ahkio Thin"/>
                <a:ea typeface="Ahkio Thin"/>
                <a:cs typeface="Ahkio Thin"/>
                <a:sym typeface="Ahkio Thin"/>
              </a:rPr>
              <a:t> bajo </a:t>
            </a:r>
            <a:r>
              <a:rPr lang="en-US" sz="2705" spc="127" dirty="0" err="1">
                <a:solidFill>
                  <a:srgbClr val="000000"/>
                </a:solidFill>
                <a:latin typeface="Ahkio Thin"/>
                <a:ea typeface="Ahkio Thin"/>
                <a:cs typeface="Ahkio Thin"/>
                <a:sym typeface="Ahkio Thin"/>
              </a:rPr>
              <a:t>demanda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alta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disponibilidad</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seguridad</a:t>
            </a:r>
            <a:r>
              <a:rPr lang="en-US" sz="2705" spc="127" dirty="0">
                <a:solidFill>
                  <a:srgbClr val="000000"/>
                </a:solidFill>
                <a:latin typeface="Ahkio Thin"/>
                <a:ea typeface="Ahkio Thin"/>
                <a:cs typeface="Ahkio Thin"/>
                <a:sym typeface="Ahkio Thin"/>
              </a:rPr>
              <a:t> y </a:t>
            </a:r>
            <a:r>
              <a:rPr lang="en-US" sz="2705" spc="127" dirty="0" err="1">
                <a:solidFill>
                  <a:srgbClr val="000000"/>
                </a:solidFill>
                <a:latin typeface="Ahkio Thin"/>
                <a:ea typeface="Ahkio Thin"/>
                <a:cs typeface="Ahkio Thin"/>
                <a:sym typeface="Ahkio Thin"/>
              </a:rPr>
              <a:t>cumplimiento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normativo</a:t>
            </a:r>
            <a:r>
              <a:rPr lang="en-US" sz="2705" spc="127" dirty="0">
                <a:solidFill>
                  <a:srgbClr val="000000"/>
                </a:solidFill>
                <a:latin typeface="Ahkio Thin"/>
                <a:ea typeface="Ahkio Thin"/>
                <a:cs typeface="Ahkio Thin"/>
                <a:sym typeface="Ahkio Thin"/>
              </a:rPr>
              <a:t>, y un backup para </a:t>
            </a:r>
            <a:r>
              <a:rPr lang="en-US" sz="2705" spc="127" dirty="0" err="1">
                <a:solidFill>
                  <a:srgbClr val="000000"/>
                </a:solidFill>
                <a:latin typeface="Ahkio Thin"/>
                <a:ea typeface="Ahkio Thin"/>
                <a:cs typeface="Ahkio Thin"/>
                <a:sym typeface="Ahkio Thin"/>
              </a:rPr>
              <a:t>posibles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desastres</a:t>
            </a:r>
            <a:r>
              <a:rPr lang="en-US" sz="2705" spc="127" dirty="0">
                <a:solidFill>
                  <a:srgbClr val="000000"/>
                </a:solidFill>
                <a:latin typeface="Ahkio Thin"/>
                <a:ea typeface="Ahkio Thin"/>
                <a:cs typeface="Ahkio Thin"/>
                <a:sym typeface="Ahkio Thin"/>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042639"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3" name="Freeform 3"/>
          <p:cNvSpPr/>
          <p:nvPr/>
        </p:nvSpPr>
        <p:spPr>
          <a:xfrm>
            <a:off x="8330280" y="0"/>
            <a:ext cx="5245361" cy="5245361"/>
          </a:xfrm>
          <a:custGeom>
            <a:avLst/>
            <a:gdLst/>
            <a:ahLst/>
            <a:cxnLst/>
            <a:rect l="l" t="t" r="r" b="b"/>
            <a:pathLst>
              <a:path w="5245361" h="5245361">
                <a:moveTo>
                  <a:pt x="0" y="0"/>
                </a:moveTo>
                <a:lnTo>
                  <a:pt x="5245362" y="0"/>
                </a:lnTo>
                <a:lnTo>
                  <a:pt x="5245362"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4" name="Freeform 4"/>
          <p:cNvSpPr/>
          <p:nvPr/>
        </p:nvSpPr>
        <p:spPr>
          <a:xfrm>
            <a:off x="3622460"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5" name="Freeform 5"/>
          <p:cNvSpPr/>
          <p:nvPr/>
        </p:nvSpPr>
        <p:spPr>
          <a:xfrm>
            <a:off x="-1085198"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6" name="Freeform 6"/>
          <p:cNvSpPr/>
          <p:nvPr/>
        </p:nvSpPr>
        <p:spPr>
          <a:xfrm>
            <a:off x="13042639"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7" name="Freeform 7"/>
          <p:cNvSpPr/>
          <p:nvPr/>
        </p:nvSpPr>
        <p:spPr>
          <a:xfrm>
            <a:off x="8330280" y="5245361"/>
            <a:ext cx="5245361" cy="5245361"/>
          </a:xfrm>
          <a:custGeom>
            <a:avLst/>
            <a:gdLst/>
            <a:ahLst/>
            <a:cxnLst/>
            <a:rect l="l" t="t" r="r" b="b"/>
            <a:pathLst>
              <a:path w="5245361" h="5245361">
                <a:moveTo>
                  <a:pt x="0" y="0"/>
                </a:moveTo>
                <a:lnTo>
                  <a:pt x="5245362" y="0"/>
                </a:lnTo>
                <a:lnTo>
                  <a:pt x="5245362"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8" name="Freeform 8"/>
          <p:cNvSpPr/>
          <p:nvPr/>
        </p:nvSpPr>
        <p:spPr>
          <a:xfrm>
            <a:off x="3622460"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9" name="Freeform 9"/>
          <p:cNvSpPr/>
          <p:nvPr/>
        </p:nvSpPr>
        <p:spPr>
          <a:xfrm>
            <a:off x="-1085198"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10" name="Freeform 10"/>
          <p:cNvSpPr/>
          <p:nvPr/>
        </p:nvSpPr>
        <p:spPr>
          <a:xfrm>
            <a:off x="-1739598" y="-309148"/>
            <a:ext cx="4481465" cy="4114800"/>
          </a:xfrm>
          <a:custGeom>
            <a:avLst/>
            <a:gdLst/>
            <a:ahLst/>
            <a:cxnLst/>
            <a:rect l="l" t="t" r="r" b="b"/>
            <a:pathLst>
              <a:path w="4481465" h="4114800">
                <a:moveTo>
                  <a:pt x="0" y="0"/>
                </a:moveTo>
                <a:lnTo>
                  <a:pt x="4481465" y="0"/>
                </a:lnTo>
                <a:lnTo>
                  <a:pt x="448146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1" name="Freeform 11"/>
          <p:cNvSpPr/>
          <p:nvPr/>
        </p:nvSpPr>
        <p:spPr>
          <a:xfrm>
            <a:off x="16207918" y="8188407"/>
            <a:ext cx="3930896" cy="2637274"/>
          </a:xfrm>
          <a:custGeom>
            <a:avLst/>
            <a:gdLst/>
            <a:ahLst/>
            <a:cxnLst/>
            <a:rect l="l" t="t" r="r" b="b"/>
            <a:pathLst>
              <a:path w="3930896" h="2637274">
                <a:moveTo>
                  <a:pt x="0" y="0"/>
                </a:moveTo>
                <a:lnTo>
                  <a:pt x="3930896" y="0"/>
                </a:lnTo>
                <a:lnTo>
                  <a:pt x="3930896" y="2637274"/>
                </a:lnTo>
                <a:lnTo>
                  <a:pt x="0" y="26372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O"/>
          </a:p>
        </p:txBody>
      </p:sp>
      <p:sp>
        <p:nvSpPr>
          <p:cNvPr id="12" name="Freeform 12"/>
          <p:cNvSpPr/>
          <p:nvPr/>
        </p:nvSpPr>
        <p:spPr>
          <a:xfrm>
            <a:off x="1675056" y="2679831"/>
            <a:ext cx="14937889" cy="7468944"/>
          </a:xfrm>
          <a:custGeom>
            <a:avLst/>
            <a:gdLst/>
            <a:ahLst/>
            <a:cxnLst/>
            <a:rect l="l" t="t" r="r" b="b"/>
            <a:pathLst>
              <a:path w="14937889" h="7468944">
                <a:moveTo>
                  <a:pt x="0" y="0"/>
                </a:moveTo>
                <a:lnTo>
                  <a:pt x="14937888" y="0"/>
                </a:lnTo>
                <a:lnTo>
                  <a:pt x="14937888" y="7468944"/>
                </a:lnTo>
                <a:lnTo>
                  <a:pt x="0" y="7468944"/>
                </a:lnTo>
                <a:lnTo>
                  <a:pt x="0" y="0"/>
                </a:lnTo>
                <a:close/>
              </a:path>
            </a:pathLst>
          </a:custGeom>
          <a:blipFill>
            <a:blip r:embed="rId7"/>
            <a:stretch>
              <a:fillRect/>
            </a:stretch>
          </a:blipFill>
        </p:spPr>
        <p:txBody>
          <a:bodyPr/>
          <a:lstStyle/>
          <a:p>
            <a:endParaRPr lang="es-CO"/>
          </a:p>
        </p:txBody>
      </p:sp>
      <p:sp>
        <p:nvSpPr>
          <p:cNvPr id="13" name="TextBox 13"/>
          <p:cNvSpPr txBox="1"/>
          <p:nvPr/>
        </p:nvSpPr>
        <p:spPr>
          <a:xfrm>
            <a:off x="3681134" y="348665"/>
            <a:ext cx="10925732" cy="1663593"/>
          </a:xfrm>
          <a:prstGeom prst="rect">
            <a:avLst/>
          </a:prstGeom>
        </p:spPr>
        <p:txBody>
          <a:bodyPr lIns="0" tIns="0" rIns="0" bIns="0" rtlCol="0" anchor="t">
            <a:spAutoFit/>
          </a:bodyPr>
          <a:lstStyle/>
          <a:p>
            <a:pPr algn="ctr">
              <a:lnSpc>
                <a:spcPts val="13307"/>
              </a:lnSpc>
            </a:pPr>
            <a:r>
              <a:rPr lang="en-US" sz="9505">
                <a:solidFill>
                  <a:srgbClr val="000000"/>
                </a:solidFill>
                <a:latin typeface="Ahkio"/>
                <a:ea typeface="Ahkio"/>
                <a:cs typeface="Ahkio"/>
                <a:sym typeface="Ahkio"/>
              </a:rPr>
              <a:t>VISTA DE PROCESOS</a:t>
            </a:r>
          </a:p>
        </p:txBody>
      </p:sp>
      <p:sp>
        <p:nvSpPr>
          <p:cNvPr id="14" name="TextBox 14"/>
          <p:cNvSpPr txBox="1"/>
          <p:nvPr/>
        </p:nvSpPr>
        <p:spPr>
          <a:xfrm>
            <a:off x="2217344" y="1975754"/>
            <a:ext cx="10207728" cy="627877"/>
          </a:xfrm>
          <a:prstGeom prst="rect">
            <a:avLst/>
          </a:prstGeom>
        </p:spPr>
        <p:txBody>
          <a:bodyPr lIns="0" tIns="0" rIns="0" bIns="0" rtlCol="0" anchor="t">
            <a:spAutoFit/>
          </a:bodyPr>
          <a:lstStyle/>
          <a:p>
            <a:pPr algn="l">
              <a:lnSpc>
                <a:spcPts val="5143"/>
              </a:lnSpc>
            </a:pPr>
            <a:r>
              <a:rPr lang="en-US" sz="3405" b="1" spc="160">
                <a:solidFill>
                  <a:srgbClr val="000000"/>
                </a:solidFill>
                <a:latin typeface="Ahkio Bold"/>
                <a:ea typeface="Ahkio Bold"/>
                <a:cs typeface="Ahkio Bold"/>
                <a:sym typeface="Ahkio Bold"/>
              </a:rPr>
              <a:t>1. </a:t>
            </a:r>
            <a:r>
              <a:rPr lang="en-US" sz="3405" spc="160">
                <a:solidFill>
                  <a:srgbClr val="000000"/>
                </a:solidFill>
                <a:latin typeface="Ahkio Thin"/>
                <a:ea typeface="Ahkio Thin"/>
                <a:cs typeface="Ahkio Thin"/>
                <a:sym typeface="Ahkio Thin"/>
              </a:rPr>
              <a:t>Flujo de autenticación y carga inicial de imágenes CTC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042639"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3" name="Freeform 3"/>
          <p:cNvSpPr/>
          <p:nvPr/>
        </p:nvSpPr>
        <p:spPr>
          <a:xfrm>
            <a:off x="8330280" y="0"/>
            <a:ext cx="5245361" cy="5245361"/>
          </a:xfrm>
          <a:custGeom>
            <a:avLst/>
            <a:gdLst/>
            <a:ahLst/>
            <a:cxnLst/>
            <a:rect l="l" t="t" r="r" b="b"/>
            <a:pathLst>
              <a:path w="5245361" h="5245361">
                <a:moveTo>
                  <a:pt x="0" y="0"/>
                </a:moveTo>
                <a:lnTo>
                  <a:pt x="5245362" y="0"/>
                </a:lnTo>
                <a:lnTo>
                  <a:pt x="5245362"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4" name="Freeform 4"/>
          <p:cNvSpPr/>
          <p:nvPr/>
        </p:nvSpPr>
        <p:spPr>
          <a:xfrm>
            <a:off x="3622460"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5" name="Freeform 5"/>
          <p:cNvSpPr/>
          <p:nvPr/>
        </p:nvSpPr>
        <p:spPr>
          <a:xfrm>
            <a:off x="-1085198"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6" name="Freeform 6"/>
          <p:cNvSpPr/>
          <p:nvPr/>
        </p:nvSpPr>
        <p:spPr>
          <a:xfrm>
            <a:off x="13042639"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7" name="Freeform 7"/>
          <p:cNvSpPr/>
          <p:nvPr/>
        </p:nvSpPr>
        <p:spPr>
          <a:xfrm>
            <a:off x="8330280" y="5245361"/>
            <a:ext cx="5245361" cy="5245361"/>
          </a:xfrm>
          <a:custGeom>
            <a:avLst/>
            <a:gdLst/>
            <a:ahLst/>
            <a:cxnLst/>
            <a:rect l="l" t="t" r="r" b="b"/>
            <a:pathLst>
              <a:path w="5245361" h="5245361">
                <a:moveTo>
                  <a:pt x="0" y="0"/>
                </a:moveTo>
                <a:lnTo>
                  <a:pt x="5245362" y="0"/>
                </a:lnTo>
                <a:lnTo>
                  <a:pt x="5245362"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8" name="Freeform 8"/>
          <p:cNvSpPr/>
          <p:nvPr/>
        </p:nvSpPr>
        <p:spPr>
          <a:xfrm>
            <a:off x="3622460"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9" name="Freeform 9"/>
          <p:cNvSpPr/>
          <p:nvPr/>
        </p:nvSpPr>
        <p:spPr>
          <a:xfrm>
            <a:off x="-1085198"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10" name="Freeform 10"/>
          <p:cNvSpPr/>
          <p:nvPr/>
        </p:nvSpPr>
        <p:spPr>
          <a:xfrm>
            <a:off x="-1739598" y="-309148"/>
            <a:ext cx="4481465" cy="4114800"/>
          </a:xfrm>
          <a:custGeom>
            <a:avLst/>
            <a:gdLst/>
            <a:ahLst/>
            <a:cxnLst/>
            <a:rect l="l" t="t" r="r" b="b"/>
            <a:pathLst>
              <a:path w="4481465" h="4114800">
                <a:moveTo>
                  <a:pt x="0" y="0"/>
                </a:moveTo>
                <a:lnTo>
                  <a:pt x="4481465" y="0"/>
                </a:lnTo>
                <a:lnTo>
                  <a:pt x="448146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1" name="Freeform 11"/>
          <p:cNvSpPr/>
          <p:nvPr/>
        </p:nvSpPr>
        <p:spPr>
          <a:xfrm>
            <a:off x="16207918" y="8188407"/>
            <a:ext cx="3930896" cy="2637274"/>
          </a:xfrm>
          <a:custGeom>
            <a:avLst/>
            <a:gdLst/>
            <a:ahLst/>
            <a:cxnLst/>
            <a:rect l="l" t="t" r="r" b="b"/>
            <a:pathLst>
              <a:path w="3930896" h="2637274">
                <a:moveTo>
                  <a:pt x="0" y="0"/>
                </a:moveTo>
                <a:lnTo>
                  <a:pt x="3930896" y="0"/>
                </a:lnTo>
                <a:lnTo>
                  <a:pt x="3930896" y="2637274"/>
                </a:lnTo>
                <a:lnTo>
                  <a:pt x="0" y="26372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O"/>
          </a:p>
        </p:txBody>
      </p:sp>
      <p:sp>
        <p:nvSpPr>
          <p:cNvPr id="12" name="TextBox 12"/>
          <p:cNvSpPr txBox="1"/>
          <p:nvPr/>
        </p:nvSpPr>
        <p:spPr>
          <a:xfrm>
            <a:off x="3681134" y="348665"/>
            <a:ext cx="10925732" cy="1663593"/>
          </a:xfrm>
          <a:prstGeom prst="rect">
            <a:avLst/>
          </a:prstGeom>
        </p:spPr>
        <p:txBody>
          <a:bodyPr lIns="0" tIns="0" rIns="0" bIns="0" rtlCol="0" anchor="t">
            <a:spAutoFit/>
          </a:bodyPr>
          <a:lstStyle/>
          <a:p>
            <a:pPr algn="ctr">
              <a:lnSpc>
                <a:spcPts val="13307"/>
              </a:lnSpc>
            </a:pPr>
            <a:r>
              <a:rPr lang="en-US" sz="9505">
                <a:solidFill>
                  <a:srgbClr val="000000"/>
                </a:solidFill>
                <a:latin typeface="Ahkio"/>
                <a:ea typeface="Ahkio"/>
                <a:cs typeface="Ahkio"/>
                <a:sym typeface="Ahkio"/>
              </a:rPr>
              <a:t>VISTA DE PROCESOS</a:t>
            </a:r>
          </a:p>
        </p:txBody>
      </p:sp>
      <p:sp>
        <p:nvSpPr>
          <p:cNvPr id="13" name="TextBox 13"/>
          <p:cNvSpPr txBox="1"/>
          <p:nvPr/>
        </p:nvSpPr>
        <p:spPr>
          <a:xfrm>
            <a:off x="2237766" y="2406295"/>
            <a:ext cx="13812469" cy="5647237"/>
          </a:xfrm>
          <a:prstGeom prst="rect">
            <a:avLst/>
          </a:prstGeom>
        </p:spPr>
        <p:txBody>
          <a:bodyPr lIns="0" tIns="0" rIns="0" bIns="0" rtlCol="0" anchor="t">
            <a:spAutoFit/>
          </a:bodyPr>
          <a:lstStyle/>
          <a:p>
            <a:pPr algn="l">
              <a:lnSpc>
                <a:spcPts val="4086"/>
              </a:lnSpc>
            </a:pPr>
            <a:r>
              <a:rPr lang="en-US" sz="2705" spc="127" dirty="0">
                <a:solidFill>
                  <a:srgbClr val="000000"/>
                </a:solidFill>
                <a:latin typeface="Ahkio Thin"/>
                <a:ea typeface="Ahkio Thin"/>
                <a:cs typeface="Ahkio Thin"/>
                <a:sym typeface="Ahkio Thin"/>
              </a:rPr>
              <a:t>El</a:t>
            </a:r>
            <a:r>
              <a:rPr lang="en-US" sz="2705" b="1" spc="127" dirty="0">
                <a:solidFill>
                  <a:srgbClr val="000000"/>
                </a:solidFill>
                <a:latin typeface="Ahkio Bold"/>
                <a:ea typeface="Ahkio Bold"/>
                <a:cs typeface="Ahkio Bold"/>
                <a:sym typeface="Ahkio Bold"/>
              </a:rPr>
              <a:t> </a:t>
            </a:r>
            <a:r>
              <a:rPr lang="en-US" sz="2705" b="1" spc="127" dirty="0" err="1">
                <a:solidFill>
                  <a:srgbClr val="000000"/>
                </a:solidFill>
                <a:latin typeface="Ahkio Bold"/>
                <a:ea typeface="Ahkio Bold"/>
                <a:cs typeface="Ahkio Bold"/>
                <a:sym typeface="Ahkio Bold"/>
              </a:rPr>
              <a:t>diagrama</a:t>
            </a:r>
            <a:r>
              <a:rPr lang="en-US" sz="2705" b="1" spc="127" dirty="0">
                <a:solidFill>
                  <a:srgbClr val="000000"/>
                </a:solidFill>
                <a:latin typeface="Ahkio Bold"/>
                <a:ea typeface="Ahkio Bold"/>
                <a:cs typeface="Ahkio Bold"/>
                <a:sym typeface="Ahkio Bold"/>
              </a:rPr>
              <a:t> 1</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inicia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cuando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médico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ingresa</a:t>
            </a:r>
            <a:r>
              <a:rPr lang="en-US" sz="2705" spc="127" dirty="0">
                <a:solidFill>
                  <a:srgbClr val="000000"/>
                </a:solidFill>
                <a:latin typeface="Ahkio Thin"/>
                <a:ea typeface="Ahkio Thin"/>
                <a:cs typeface="Ahkio Thin"/>
                <a:sym typeface="Ahkio Thin"/>
              </a:rPr>
              <a:t> sus </a:t>
            </a:r>
            <a:r>
              <a:rPr lang="en-US" sz="2705" spc="127" dirty="0" err="1">
                <a:solidFill>
                  <a:srgbClr val="000000"/>
                </a:solidFill>
                <a:latin typeface="Ahkio Thin"/>
                <a:ea typeface="Ahkio Thin"/>
                <a:cs typeface="Ahkio Thin"/>
                <a:sym typeface="Ahkio Thin"/>
              </a:rPr>
              <a:t>credenciales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en</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Frontend, que son </a:t>
            </a:r>
            <a:r>
              <a:rPr lang="en-US" sz="2705" spc="127" dirty="0" err="1">
                <a:solidFill>
                  <a:srgbClr val="000000"/>
                </a:solidFill>
                <a:latin typeface="Ahkio Thin"/>
                <a:ea typeface="Ahkio Thin"/>
                <a:cs typeface="Ahkio Thin"/>
                <a:sym typeface="Ahkio Thin"/>
              </a:rPr>
              <a:t>enviadas</a:t>
            </a:r>
            <a:r>
              <a:rPr lang="en-US" sz="2705" spc="127" dirty="0">
                <a:solidFill>
                  <a:srgbClr val="000000"/>
                </a:solidFill>
                <a:latin typeface="Ahkio Thin"/>
                <a:ea typeface="Ahkio Thin"/>
                <a:cs typeface="Ahkio Thin"/>
                <a:sym typeface="Ahkio Thin"/>
              </a:rPr>
              <a:t> al </a:t>
            </a:r>
            <a:r>
              <a:rPr lang="en-US" sz="2705" spc="127" dirty="0" err="1">
                <a:solidFill>
                  <a:srgbClr val="000000"/>
                </a:solidFill>
                <a:latin typeface="Ahkio Thin"/>
                <a:ea typeface="Ahkio Thin"/>
                <a:cs typeface="Ahkio Thin"/>
                <a:sym typeface="Ahkio Thin"/>
              </a:rPr>
              <a:t>módulo</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autenticación</a:t>
            </a:r>
            <a:r>
              <a:rPr lang="en-US" sz="2705" spc="127" dirty="0">
                <a:solidFill>
                  <a:srgbClr val="000000"/>
                </a:solidFill>
                <a:latin typeface="Ahkio Thin"/>
                <a:ea typeface="Ahkio Thin"/>
                <a:cs typeface="Ahkio Thin"/>
                <a:sym typeface="Ahkio Thin"/>
              </a:rPr>
              <a:t> para </a:t>
            </a:r>
            <a:r>
              <a:rPr lang="en-US" sz="2705" spc="127" dirty="0" err="1">
                <a:solidFill>
                  <a:srgbClr val="000000"/>
                </a:solidFill>
                <a:latin typeface="Ahkio Thin"/>
                <a:ea typeface="Ahkio Thin"/>
                <a:cs typeface="Ahkio Thin"/>
                <a:sym typeface="Ahkio Thin"/>
              </a:rPr>
              <a:t>su</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verificación</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en</a:t>
            </a:r>
            <a:r>
              <a:rPr lang="en-US" sz="2705" spc="127" dirty="0">
                <a:solidFill>
                  <a:srgbClr val="000000"/>
                </a:solidFill>
                <a:latin typeface="Ahkio Thin"/>
                <a:ea typeface="Ahkio Thin"/>
                <a:cs typeface="Ahkio Thin"/>
                <a:sym typeface="Ahkio Thin"/>
              </a:rPr>
              <a:t> la base de </a:t>
            </a:r>
            <a:r>
              <a:rPr lang="en-US" sz="2705" spc="127" dirty="0" err="1">
                <a:solidFill>
                  <a:srgbClr val="000000"/>
                </a:solidFill>
                <a:latin typeface="Ahkio Thin"/>
                <a:ea typeface="Ahkio Thin"/>
                <a:cs typeface="Ahkio Thin"/>
                <a:sym typeface="Ahkio Thin"/>
              </a:rPr>
              <a:t>datos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sistema</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almacenamiento</a:t>
            </a:r>
            <a:r>
              <a:rPr lang="en-US" sz="2705" spc="127" dirty="0">
                <a:solidFill>
                  <a:srgbClr val="000000"/>
                </a:solidFill>
                <a:latin typeface="Ahkio Thin"/>
                <a:ea typeface="Ahkio Thin"/>
                <a:cs typeface="Ahkio Thin"/>
                <a:sym typeface="Ahkio Thin"/>
              </a:rPr>
              <a:t>). Una </a:t>
            </a:r>
            <a:r>
              <a:rPr lang="en-US" sz="2705" spc="127" dirty="0" err="1">
                <a:solidFill>
                  <a:srgbClr val="000000"/>
                </a:solidFill>
                <a:latin typeface="Ahkio Thin"/>
                <a:ea typeface="Ahkio Thin"/>
                <a:cs typeface="Ahkio Thin"/>
                <a:sym typeface="Ahkio Thin"/>
              </a:rPr>
              <a:t>vez</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validadas</a:t>
            </a:r>
            <a:r>
              <a:rPr lang="en-US" sz="2705" spc="127" dirty="0">
                <a:solidFill>
                  <a:srgbClr val="000000"/>
                </a:solidFill>
                <a:latin typeface="Ahkio Thin"/>
                <a:ea typeface="Ahkio Thin"/>
                <a:cs typeface="Ahkio Thin"/>
                <a:sym typeface="Ahkio Thin"/>
              </a:rPr>
              <a:t> las </a:t>
            </a:r>
            <a:r>
              <a:rPr lang="en-US" sz="2705" spc="127" dirty="0" err="1">
                <a:solidFill>
                  <a:srgbClr val="000000"/>
                </a:solidFill>
                <a:latin typeface="Ahkio Thin"/>
                <a:ea typeface="Ahkio Thin"/>
                <a:cs typeface="Ahkio Thin"/>
                <a:sym typeface="Ahkio Thin"/>
              </a:rPr>
              <a:t>credenciales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módulo</a:t>
            </a:r>
            <a:r>
              <a:rPr lang="en-US" sz="2705" spc="127" dirty="0">
                <a:solidFill>
                  <a:srgbClr val="000000"/>
                </a:solidFill>
                <a:latin typeface="Ahkio Thin"/>
                <a:ea typeface="Ahkio Thin"/>
                <a:cs typeface="Ahkio Thin"/>
                <a:sym typeface="Ahkio Thin"/>
              </a:rPr>
              <a:t> de </a:t>
            </a:r>
            <a:r>
              <a:rPr lang="en-US" sz="2705" spc="127" dirty="0" err="1">
                <a:solidFill>
                  <a:srgbClr val="000000"/>
                </a:solidFill>
                <a:latin typeface="Ahkio Thin"/>
                <a:ea typeface="Ahkio Thin"/>
                <a:cs typeface="Ahkio Thin"/>
                <a:sym typeface="Ahkio Thin"/>
              </a:rPr>
              <a:t>autenticación</a:t>
            </a:r>
            <a:r>
              <a:rPr lang="en-US" sz="2705" spc="127" dirty="0">
                <a:solidFill>
                  <a:srgbClr val="000000"/>
                </a:solidFill>
                <a:latin typeface="Ahkio Thin"/>
                <a:ea typeface="Ahkio Thin"/>
                <a:cs typeface="Ahkio Thin"/>
                <a:sym typeface="Ahkio Thin"/>
              </a:rPr>
              <a:t> genera un token de </a:t>
            </a:r>
            <a:r>
              <a:rPr lang="en-US" sz="2705" spc="127" dirty="0" err="1">
                <a:solidFill>
                  <a:srgbClr val="000000"/>
                </a:solidFill>
                <a:latin typeface="Ahkio Thin"/>
                <a:ea typeface="Ahkio Thin"/>
                <a:cs typeface="Ahkio Thin"/>
                <a:sym typeface="Ahkio Thin"/>
              </a:rPr>
              <a:t>sesión</a:t>
            </a:r>
            <a:r>
              <a:rPr lang="en-US" sz="2705" spc="127" dirty="0">
                <a:solidFill>
                  <a:srgbClr val="000000"/>
                </a:solidFill>
                <a:latin typeface="Ahkio Thin"/>
                <a:ea typeface="Ahkio Thin"/>
                <a:cs typeface="Ahkio Thin"/>
                <a:sym typeface="Ahkio Thin"/>
              </a:rPr>
              <a:t> que es </a:t>
            </a:r>
            <a:r>
              <a:rPr lang="en-US" sz="2705" spc="127" dirty="0" err="1">
                <a:solidFill>
                  <a:srgbClr val="000000"/>
                </a:solidFill>
                <a:latin typeface="Ahkio Thin"/>
                <a:ea typeface="Ahkio Thin"/>
                <a:cs typeface="Ahkio Thin"/>
                <a:sym typeface="Ahkio Thin"/>
              </a:rPr>
              <a:t>devuelto</a:t>
            </a:r>
            <a:r>
              <a:rPr lang="en-US" sz="2705" spc="127" dirty="0">
                <a:solidFill>
                  <a:srgbClr val="000000"/>
                </a:solidFill>
                <a:latin typeface="Ahkio Thin"/>
                <a:ea typeface="Ahkio Thin"/>
                <a:cs typeface="Ahkio Thin"/>
                <a:sym typeface="Ahkio Thin"/>
              </a:rPr>
              <a:t> al Frontend. </a:t>
            </a:r>
          </a:p>
          <a:p>
            <a:pPr algn="l">
              <a:lnSpc>
                <a:spcPts val="4086"/>
              </a:lnSpc>
            </a:pPr>
            <a:endParaRPr lang="en-US" sz="2705" spc="127" dirty="0">
              <a:solidFill>
                <a:srgbClr val="000000"/>
              </a:solidFill>
              <a:latin typeface="Ahkio Thin"/>
              <a:ea typeface="Ahkio Thin"/>
              <a:cs typeface="Ahkio Thin"/>
              <a:sym typeface="Ahkio Thin"/>
            </a:endParaRPr>
          </a:p>
          <a:p>
            <a:pPr algn="l">
              <a:lnSpc>
                <a:spcPts val="4086"/>
              </a:lnSpc>
            </a:pPr>
            <a:r>
              <a:rPr lang="en-US" sz="2705" spc="127" dirty="0">
                <a:solidFill>
                  <a:srgbClr val="000000"/>
                </a:solidFill>
                <a:latin typeface="Ahkio Thin"/>
                <a:ea typeface="Ahkio Thin"/>
                <a:cs typeface="Ahkio Thin"/>
                <a:sym typeface="Ahkio Thin"/>
              </a:rPr>
              <a:t>Con la </a:t>
            </a:r>
            <a:r>
              <a:rPr lang="en-US" sz="2705" spc="127" dirty="0" err="1">
                <a:solidFill>
                  <a:srgbClr val="000000"/>
                </a:solidFill>
                <a:latin typeface="Ahkio Thin"/>
                <a:ea typeface="Ahkio Thin"/>
                <a:cs typeface="Ahkio Thin"/>
                <a:sym typeface="Ahkio Thin"/>
              </a:rPr>
              <a:t>sesión</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ya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establecida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médico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procede</a:t>
            </a:r>
            <a:r>
              <a:rPr lang="en-US" sz="2705" spc="127" dirty="0">
                <a:solidFill>
                  <a:srgbClr val="000000"/>
                </a:solidFill>
                <a:latin typeface="Ahkio Thin"/>
                <a:ea typeface="Ahkio Thin"/>
                <a:cs typeface="Ahkio Thin"/>
                <a:sym typeface="Ahkio Thin"/>
              </a:rPr>
              <a:t> a </a:t>
            </a:r>
            <a:r>
              <a:rPr lang="en-US" sz="2705" spc="127" dirty="0" err="1">
                <a:solidFill>
                  <a:srgbClr val="000000"/>
                </a:solidFill>
                <a:latin typeface="Ahkio Thin"/>
                <a:ea typeface="Ahkio Thin"/>
                <a:cs typeface="Ahkio Thin"/>
                <a:sym typeface="Ahkio Thin"/>
              </a:rPr>
              <a:t>seleccionar</a:t>
            </a:r>
            <a:r>
              <a:rPr lang="en-US" sz="2705" spc="127" dirty="0">
                <a:solidFill>
                  <a:srgbClr val="000000"/>
                </a:solidFill>
                <a:latin typeface="Ahkio Thin"/>
                <a:ea typeface="Ahkio Thin"/>
                <a:cs typeface="Ahkio Thin"/>
                <a:sym typeface="Ahkio Thin"/>
              </a:rPr>
              <a:t> las </a:t>
            </a:r>
            <a:r>
              <a:rPr lang="en-US" sz="2705" spc="127" dirty="0" err="1">
                <a:solidFill>
                  <a:srgbClr val="000000"/>
                </a:solidFill>
                <a:latin typeface="Ahkio Thin"/>
                <a:ea typeface="Ahkio Thin"/>
                <a:cs typeface="Ahkio Thin"/>
                <a:sym typeface="Ahkio Thin"/>
              </a:rPr>
              <a:t>imágenes</a:t>
            </a:r>
            <a:r>
              <a:rPr lang="en-US" sz="2705" spc="127" dirty="0">
                <a:solidFill>
                  <a:srgbClr val="000000"/>
                </a:solidFill>
                <a:latin typeface="Ahkio Thin"/>
                <a:ea typeface="Ahkio Thin"/>
                <a:cs typeface="Ahkio Thin"/>
                <a:sym typeface="Ahkio Thin"/>
              </a:rPr>
              <a:t> de colonografía </a:t>
            </a:r>
            <a:r>
              <a:rPr lang="en-US" sz="2705" spc="127" dirty="0" err="1">
                <a:solidFill>
                  <a:srgbClr val="000000"/>
                </a:solidFill>
                <a:latin typeface="Ahkio Thin"/>
                <a:ea typeface="Ahkio Thin"/>
                <a:cs typeface="Ahkio Thin"/>
                <a:sym typeface="Ahkio Thin"/>
              </a:rPr>
              <a:t>por</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tomografía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computarizada</a:t>
            </a:r>
            <a:r>
              <a:rPr lang="en-US" sz="2705" spc="127" dirty="0">
                <a:solidFill>
                  <a:srgbClr val="000000"/>
                </a:solidFill>
                <a:latin typeface="Ahkio Thin"/>
                <a:ea typeface="Ahkio Thin"/>
                <a:cs typeface="Ahkio Thin"/>
                <a:sym typeface="Ahkio Thin"/>
              </a:rPr>
              <a:t> (CTC) que </a:t>
            </a:r>
            <a:r>
              <a:rPr lang="en-US" sz="2705" spc="127" dirty="0" err="1">
                <a:solidFill>
                  <a:srgbClr val="000000"/>
                </a:solidFill>
                <a:latin typeface="Ahkio Thin"/>
                <a:ea typeface="Ahkio Thin"/>
                <a:cs typeface="Ahkio Thin"/>
                <a:sym typeface="Ahkio Thin"/>
              </a:rPr>
              <a:t>desea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analizar</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estas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imágenes</a:t>
            </a:r>
            <a:r>
              <a:rPr lang="en-US" sz="2705" spc="127" dirty="0">
                <a:solidFill>
                  <a:srgbClr val="000000"/>
                </a:solidFill>
                <a:latin typeface="Ahkio Thin"/>
                <a:ea typeface="Ahkio Thin"/>
                <a:cs typeface="Ahkio Thin"/>
                <a:sym typeface="Ahkio Thin"/>
              </a:rPr>
              <a:t> son </a:t>
            </a:r>
            <a:r>
              <a:rPr lang="en-US" sz="2705" spc="127" dirty="0" err="1">
                <a:solidFill>
                  <a:srgbClr val="000000"/>
                </a:solidFill>
                <a:latin typeface="Ahkio Thin"/>
                <a:ea typeface="Ahkio Thin"/>
                <a:cs typeface="Ahkio Thin"/>
                <a:sym typeface="Ahkio Thin"/>
              </a:rPr>
              <a:t>transmitidas</a:t>
            </a:r>
            <a:r>
              <a:rPr lang="en-US" sz="2705" spc="127" dirty="0">
                <a:solidFill>
                  <a:srgbClr val="000000"/>
                </a:solidFill>
                <a:latin typeface="Ahkio Thin"/>
                <a:ea typeface="Ahkio Thin"/>
                <a:cs typeface="Ahkio Thin"/>
                <a:sym typeface="Ahkio Thin"/>
              </a:rPr>
              <a:t> a </a:t>
            </a:r>
            <a:r>
              <a:rPr lang="en-US" sz="2705" spc="127" dirty="0" err="1">
                <a:solidFill>
                  <a:srgbClr val="000000"/>
                </a:solidFill>
                <a:latin typeface="Ahkio Thin"/>
                <a:ea typeface="Ahkio Thin"/>
                <a:cs typeface="Ahkio Thin"/>
                <a:sym typeface="Ahkio Thin"/>
              </a:rPr>
              <a:t>través</a:t>
            </a:r>
            <a:r>
              <a:rPr lang="en-US" sz="2705" spc="127" dirty="0">
                <a:solidFill>
                  <a:srgbClr val="000000"/>
                </a:solidFill>
                <a:latin typeface="Ahkio Thin"/>
                <a:ea typeface="Ahkio Thin"/>
                <a:cs typeface="Ahkio Thin"/>
                <a:sym typeface="Ahkio Thin"/>
              </a:rPr>
              <a:t> de la API RESTful, que se </a:t>
            </a:r>
            <a:r>
              <a:rPr lang="en-US" sz="2705" spc="127" dirty="0" err="1">
                <a:solidFill>
                  <a:srgbClr val="000000"/>
                </a:solidFill>
                <a:latin typeface="Ahkio Thin"/>
                <a:ea typeface="Ahkio Thin"/>
                <a:cs typeface="Ahkio Thin"/>
                <a:sym typeface="Ahkio Thin"/>
              </a:rPr>
              <a:t>encarga</a:t>
            </a:r>
            <a:r>
              <a:rPr lang="en-US" sz="2705" spc="127" dirty="0">
                <a:solidFill>
                  <a:srgbClr val="000000"/>
                </a:solidFill>
                <a:latin typeface="Ahkio Thin"/>
                <a:ea typeface="Ahkio Thin"/>
                <a:cs typeface="Ahkio Thin"/>
                <a:sym typeface="Ahkio Thin"/>
              </a:rPr>
              <a:t> de registrar la </a:t>
            </a:r>
            <a:r>
              <a:rPr lang="en-US" sz="2705" spc="127" dirty="0" err="1">
                <a:solidFill>
                  <a:srgbClr val="000000"/>
                </a:solidFill>
                <a:latin typeface="Ahkio Thin"/>
                <a:ea typeface="Ahkio Thin"/>
                <a:cs typeface="Ahkio Thin"/>
                <a:sym typeface="Ahkio Thin"/>
              </a:rPr>
              <a:t>actividad</a:t>
            </a:r>
            <a:r>
              <a:rPr lang="en-US" sz="2705" spc="127" dirty="0">
                <a:solidFill>
                  <a:srgbClr val="000000"/>
                </a:solidFill>
                <a:latin typeface="Ahkio Thin"/>
                <a:ea typeface="Ahkio Thin"/>
                <a:cs typeface="Ahkio Thin"/>
                <a:sym typeface="Ahkio Thin"/>
              </a:rPr>
              <a:t> de carga </a:t>
            </a:r>
            <a:r>
              <a:rPr lang="en-US" sz="2705" spc="127" dirty="0" err="1">
                <a:solidFill>
                  <a:srgbClr val="000000"/>
                </a:solidFill>
                <a:latin typeface="Ahkio Thin"/>
                <a:ea typeface="Ahkio Thin"/>
                <a:cs typeface="Ahkio Thin"/>
                <a:sym typeface="Ahkio Thin"/>
              </a:rPr>
              <a:t>en</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los</a:t>
            </a:r>
            <a:r>
              <a:rPr lang="en-US" sz="2705" spc="127" dirty="0">
                <a:solidFill>
                  <a:srgbClr val="000000"/>
                </a:solidFill>
                <a:latin typeface="Ahkio Thin"/>
                <a:ea typeface="Ahkio Thin"/>
                <a:cs typeface="Ahkio Thin"/>
                <a:sym typeface="Ahkio Thin"/>
              </a:rPr>
              <a:t> logs del </a:t>
            </a:r>
            <a:r>
              <a:rPr lang="en-US" sz="2705" spc="127" dirty="0" err="1">
                <a:solidFill>
                  <a:srgbClr val="000000"/>
                </a:solidFill>
                <a:latin typeface="Ahkio Thin"/>
                <a:ea typeface="Ahkio Thin"/>
                <a:cs typeface="Ahkio Thin"/>
                <a:sym typeface="Ahkio Thin"/>
              </a:rPr>
              <a:t>sistema</a:t>
            </a:r>
            <a:r>
              <a:rPr lang="en-US" sz="2705" spc="127" dirty="0">
                <a:solidFill>
                  <a:srgbClr val="000000"/>
                </a:solidFill>
                <a:latin typeface="Ahkio Thin"/>
                <a:ea typeface="Ahkio Thin"/>
                <a:cs typeface="Ahkio Thin"/>
                <a:sym typeface="Ahkio Thin"/>
              </a:rPr>
              <a:t> y </a:t>
            </a:r>
            <a:r>
              <a:rPr lang="en-US" sz="2705" spc="127" dirty="0" err="1">
                <a:solidFill>
                  <a:srgbClr val="000000"/>
                </a:solidFill>
                <a:latin typeface="Ahkio Thin"/>
                <a:ea typeface="Ahkio Thin"/>
                <a:cs typeface="Ahkio Thin"/>
                <a:sym typeface="Ahkio Thin"/>
              </a:rPr>
              <a:t>almacenar</a:t>
            </a:r>
            <a:r>
              <a:rPr lang="en-US" sz="2705" spc="127" dirty="0">
                <a:solidFill>
                  <a:srgbClr val="000000"/>
                </a:solidFill>
                <a:latin typeface="Ahkio Thin"/>
                <a:ea typeface="Ahkio Thin"/>
                <a:cs typeface="Ahkio Thin"/>
                <a:sym typeface="Ahkio Thin"/>
              </a:rPr>
              <a:t> las </a:t>
            </a:r>
            <a:r>
              <a:rPr lang="en-US" sz="2705" spc="127" dirty="0" err="1">
                <a:solidFill>
                  <a:srgbClr val="000000"/>
                </a:solidFill>
                <a:latin typeface="Ahkio Thin"/>
                <a:ea typeface="Ahkio Thin"/>
                <a:cs typeface="Ahkio Thin"/>
                <a:sym typeface="Ahkio Thin"/>
              </a:rPr>
              <a:t>imágenes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en</a:t>
            </a:r>
            <a:r>
              <a:rPr lang="en-US" sz="2705" spc="127" dirty="0">
                <a:solidFill>
                  <a:srgbClr val="000000"/>
                </a:solidFill>
                <a:latin typeface="Ahkio Thin"/>
                <a:ea typeface="Ahkio Thin"/>
                <a:cs typeface="Ahkio Thin"/>
                <a:sym typeface="Ahkio Thin"/>
              </a:rPr>
              <a:t> la base de </a:t>
            </a:r>
            <a:r>
              <a:rPr lang="en-US" sz="2705" spc="127" dirty="0" err="1">
                <a:solidFill>
                  <a:srgbClr val="000000"/>
                </a:solidFill>
                <a:latin typeface="Ahkio Thin"/>
                <a:ea typeface="Ahkio Thin"/>
                <a:cs typeface="Ahkio Thin"/>
                <a:sym typeface="Ahkio Thin"/>
              </a:rPr>
              <a:t>datos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Finalmente</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sistema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confirma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almacenamiento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exitoso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devolviendo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una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confirmación</a:t>
            </a:r>
            <a:r>
              <a:rPr lang="en-US" sz="2705" spc="127" dirty="0">
                <a:solidFill>
                  <a:srgbClr val="000000"/>
                </a:solidFill>
                <a:latin typeface="Ahkio Thin"/>
                <a:ea typeface="Ahkio Thin"/>
                <a:cs typeface="Ahkio Thin"/>
                <a:sym typeface="Ahkio Thin"/>
              </a:rPr>
              <a:t> a </a:t>
            </a:r>
            <a:r>
              <a:rPr lang="en-US" sz="2705" spc="127" dirty="0" err="1">
                <a:solidFill>
                  <a:srgbClr val="000000"/>
                </a:solidFill>
                <a:latin typeface="Ahkio Thin"/>
                <a:ea typeface="Ahkio Thin"/>
                <a:cs typeface="Ahkio Thin"/>
                <a:sym typeface="Ahkio Thin"/>
              </a:rPr>
              <a:t>través</a:t>
            </a:r>
            <a:r>
              <a:rPr lang="en-US" sz="2705" spc="127" dirty="0">
                <a:solidFill>
                  <a:srgbClr val="000000"/>
                </a:solidFill>
                <a:latin typeface="Ahkio Thin"/>
                <a:ea typeface="Ahkio Thin"/>
                <a:cs typeface="Ahkio Thin"/>
                <a:sym typeface="Ahkio Thin"/>
              </a:rPr>
              <a:t> de la API </a:t>
            </a:r>
            <a:r>
              <a:rPr lang="en-US" sz="2705" spc="127" dirty="0" err="1">
                <a:solidFill>
                  <a:srgbClr val="000000"/>
                </a:solidFill>
                <a:latin typeface="Ahkio Thin"/>
                <a:ea typeface="Ahkio Thin"/>
                <a:cs typeface="Ahkio Thin"/>
                <a:sym typeface="Ahkio Thin"/>
              </a:rPr>
              <a:t>hacia</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el</a:t>
            </a:r>
            <a:r>
              <a:rPr lang="en-US" sz="2705" spc="127" dirty="0">
                <a:solidFill>
                  <a:srgbClr val="000000"/>
                </a:solidFill>
                <a:latin typeface="Ahkio Thin"/>
                <a:ea typeface="Ahkio Thin"/>
                <a:cs typeface="Ahkio Thin"/>
                <a:sym typeface="Ahkio Thin"/>
              </a:rPr>
              <a:t> Frontend, que </a:t>
            </a:r>
            <a:r>
              <a:rPr lang="en-US" sz="2705" spc="127" dirty="0" err="1">
                <a:solidFill>
                  <a:srgbClr val="000000"/>
                </a:solidFill>
                <a:latin typeface="Ahkio Thin"/>
                <a:ea typeface="Ahkio Thin"/>
                <a:cs typeface="Ahkio Thin"/>
                <a:sym typeface="Ahkio Thin"/>
              </a:rPr>
              <a:t>notifica</a:t>
            </a:r>
            <a:r>
              <a:rPr lang="en-US" sz="2705" spc="127" dirty="0">
                <a:solidFill>
                  <a:srgbClr val="000000"/>
                </a:solidFill>
                <a:latin typeface="Ahkio Thin"/>
                <a:ea typeface="Ahkio Thin"/>
                <a:cs typeface="Ahkio Thin"/>
                <a:sym typeface="Ahkio Thin"/>
              </a:rPr>
              <a:t> al </a:t>
            </a:r>
            <a:r>
              <a:rPr lang="en-US" sz="2705" spc="127" dirty="0" err="1">
                <a:solidFill>
                  <a:srgbClr val="000000"/>
                </a:solidFill>
                <a:latin typeface="Ahkio Thin"/>
                <a:ea typeface="Ahkio Thin"/>
                <a:cs typeface="Ahkio Thin"/>
                <a:sym typeface="Ahkio Thin"/>
              </a:rPr>
              <a:t>médico</a:t>
            </a:r>
            <a:r>
              <a:rPr lang="en-US" sz="2705" spc="127" dirty="0">
                <a:solidFill>
                  <a:srgbClr val="000000"/>
                </a:solidFill>
                <a:latin typeface="Ahkio Thin"/>
                <a:ea typeface="Ahkio Thin"/>
                <a:cs typeface="Ahkio Thin"/>
                <a:sym typeface="Ahkio Thin"/>
              </a:rPr>
              <a:t> que las </a:t>
            </a:r>
            <a:r>
              <a:rPr lang="en-US" sz="2705" spc="127" dirty="0" err="1">
                <a:solidFill>
                  <a:srgbClr val="000000"/>
                </a:solidFill>
                <a:latin typeface="Ahkio Thin"/>
                <a:ea typeface="Ahkio Thin"/>
                <a:cs typeface="Ahkio Thin"/>
                <a:sym typeface="Ahkio Thin"/>
              </a:rPr>
              <a:t>imágenes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han</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sido</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cargadas</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correctamente</a:t>
            </a:r>
            <a:r>
              <a:rPr lang="en-US" sz="2705" spc="127" dirty="0">
                <a:solidFill>
                  <a:srgbClr val="000000"/>
                </a:solidFill>
                <a:latin typeface="Ahkio Thin"/>
                <a:ea typeface="Ahkio Thin"/>
                <a:cs typeface="Ahkio Thin"/>
                <a:sym typeface="Ahkio Thin"/>
              </a:rPr>
              <a:t> y </a:t>
            </a:r>
            <a:r>
              <a:rPr lang="en-US" sz="2705" spc="127" dirty="0" err="1">
                <a:solidFill>
                  <a:srgbClr val="000000"/>
                </a:solidFill>
                <a:latin typeface="Ahkio Thin"/>
                <a:ea typeface="Ahkio Thin"/>
                <a:cs typeface="Ahkio Thin"/>
                <a:sym typeface="Ahkio Thin"/>
              </a:rPr>
              <a:t>están</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listas</a:t>
            </a:r>
            <a:r>
              <a:rPr lang="en-US" sz="2705" spc="127" dirty="0">
                <a:solidFill>
                  <a:srgbClr val="000000"/>
                </a:solidFill>
                <a:latin typeface="Ahkio Thin"/>
                <a:ea typeface="Ahkio Thin"/>
                <a:cs typeface="Ahkio Thin"/>
                <a:sym typeface="Ahkio Thin"/>
              </a:rPr>
              <a:t> para </a:t>
            </a:r>
            <a:r>
              <a:rPr lang="en-US" sz="2705" spc="127" dirty="0" err="1">
                <a:solidFill>
                  <a:srgbClr val="000000"/>
                </a:solidFill>
                <a:latin typeface="Ahkio Thin"/>
                <a:ea typeface="Ahkio Thin"/>
                <a:cs typeface="Ahkio Thin"/>
                <a:sym typeface="Ahkio Thin"/>
              </a:rPr>
              <a:t>su</a:t>
            </a:r>
            <a:r>
              <a:rPr lang="en-US" sz="2705" spc="127" dirty="0">
                <a:solidFill>
                  <a:srgbClr val="000000"/>
                </a:solidFill>
                <a:latin typeface="Ahkio Thin"/>
                <a:ea typeface="Ahkio Thin"/>
                <a:cs typeface="Ahkio Thin"/>
                <a:sym typeface="Ahkio Thin"/>
              </a:rPr>
              <a:t> </a:t>
            </a:r>
            <a:r>
              <a:rPr lang="en-US" sz="2705" spc="127" dirty="0" err="1">
                <a:solidFill>
                  <a:srgbClr val="000000"/>
                </a:solidFill>
                <a:latin typeface="Ahkio Thin"/>
                <a:ea typeface="Ahkio Thin"/>
                <a:cs typeface="Ahkio Thin"/>
                <a:sym typeface="Ahkio Thin"/>
              </a:rPr>
              <a:t>procesamiento</a:t>
            </a:r>
            <a:r>
              <a:rPr lang="en-US" sz="2705" spc="127" dirty="0">
                <a:solidFill>
                  <a:srgbClr val="000000"/>
                </a:solidFill>
                <a:latin typeface="Ahkio Thin"/>
                <a:ea typeface="Ahkio Thin"/>
                <a:cs typeface="Ahkio Thin"/>
                <a:sym typeface="Ahkio Thin"/>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042639"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3" name="Freeform 3"/>
          <p:cNvSpPr/>
          <p:nvPr/>
        </p:nvSpPr>
        <p:spPr>
          <a:xfrm>
            <a:off x="8330280" y="0"/>
            <a:ext cx="5245361" cy="5245361"/>
          </a:xfrm>
          <a:custGeom>
            <a:avLst/>
            <a:gdLst/>
            <a:ahLst/>
            <a:cxnLst/>
            <a:rect l="l" t="t" r="r" b="b"/>
            <a:pathLst>
              <a:path w="5245361" h="5245361">
                <a:moveTo>
                  <a:pt x="0" y="0"/>
                </a:moveTo>
                <a:lnTo>
                  <a:pt x="5245362" y="0"/>
                </a:lnTo>
                <a:lnTo>
                  <a:pt x="5245362"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4" name="Freeform 4"/>
          <p:cNvSpPr/>
          <p:nvPr/>
        </p:nvSpPr>
        <p:spPr>
          <a:xfrm>
            <a:off x="3622460"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5" name="Freeform 5"/>
          <p:cNvSpPr/>
          <p:nvPr/>
        </p:nvSpPr>
        <p:spPr>
          <a:xfrm>
            <a:off x="-1085198" y="0"/>
            <a:ext cx="5245361" cy="5245361"/>
          </a:xfrm>
          <a:custGeom>
            <a:avLst/>
            <a:gdLst/>
            <a:ahLst/>
            <a:cxnLst/>
            <a:rect l="l" t="t" r="r" b="b"/>
            <a:pathLst>
              <a:path w="5245361" h="5245361">
                <a:moveTo>
                  <a:pt x="0" y="0"/>
                </a:moveTo>
                <a:lnTo>
                  <a:pt x="5245361" y="0"/>
                </a:lnTo>
                <a:lnTo>
                  <a:pt x="5245361" y="5245361"/>
                </a:lnTo>
                <a:lnTo>
                  <a:pt x="0" y="5245361"/>
                </a:lnTo>
                <a:lnTo>
                  <a:pt x="0" y="0"/>
                </a:lnTo>
                <a:close/>
              </a:path>
            </a:pathLst>
          </a:custGeom>
          <a:blipFill>
            <a:blip r:embed="rId2">
              <a:alphaModFix amt="37000"/>
            </a:blip>
            <a:stretch>
              <a:fillRect/>
            </a:stretch>
          </a:blipFill>
        </p:spPr>
        <p:txBody>
          <a:bodyPr/>
          <a:lstStyle/>
          <a:p>
            <a:endParaRPr lang="es-CO"/>
          </a:p>
        </p:txBody>
      </p:sp>
      <p:sp>
        <p:nvSpPr>
          <p:cNvPr id="6" name="Freeform 6"/>
          <p:cNvSpPr/>
          <p:nvPr/>
        </p:nvSpPr>
        <p:spPr>
          <a:xfrm>
            <a:off x="13042639"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7" name="Freeform 7"/>
          <p:cNvSpPr/>
          <p:nvPr/>
        </p:nvSpPr>
        <p:spPr>
          <a:xfrm>
            <a:off x="8330280" y="5245361"/>
            <a:ext cx="5245361" cy="5245361"/>
          </a:xfrm>
          <a:custGeom>
            <a:avLst/>
            <a:gdLst/>
            <a:ahLst/>
            <a:cxnLst/>
            <a:rect l="l" t="t" r="r" b="b"/>
            <a:pathLst>
              <a:path w="5245361" h="5245361">
                <a:moveTo>
                  <a:pt x="0" y="0"/>
                </a:moveTo>
                <a:lnTo>
                  <a:pt x="5245362" y="0"/>
                </a:lnTo>
                <a:lnTo>
                  <a:pt x="5245362"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8" name="Freeform 8"/>
          <p:cNvSpPr/>
          <p:nvPr/>
        </p:nvSpPr>
        <p:spPr>
          <a:xfrm>
            <a:off x="3622460"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9" name="Freeform 9"/>
          <p:cNvSpPr/>
          <p:nvPr/>
        </p:nvSpPr>
        <p:spPr>
          <a:xfrm>
            <a:off x="-1085198" y="5245361"/>
            <a:ext cx="5245361" cy="5245361"/>
          </a:xfrm>
          <a:custGeom>
            <a:avLst/>
            <a:gdLst/>
            <a:ahLst/>
            <a:cxnLst/>
            <a:rect l="l" t="t" r="r" b="b"/>
            <a:pathLst>
              <a:path w="5245361" h="5245361">
                <a:moveTo>
                  <a:pt x="0" y="0"/>
                </a:moveTo>
                <a:lnTo>
                  <a:pt x="5245361" y="0"/>
                </a:lnTo>
                <a:lnTo>
                  <a:pt x="5245361" y="5245362"/>
                </a:lnTo>
                <a:lnTo>
                  <a:pt x="0" y="5245362"/>
                </a:lnTo>
                <a:lnTo>
                  <a:pt x="0" y="0"/>
                </a:lnTo>
                <a:close/>
              </a:path>
            </a:pathLst>
          </a:custGeom>
          <a:blipFill>
            <a:blip r:embed="rId2">
              <a:alphaModFix amt="37000"/>
            </a:blip>
            <a:stretch>
              <a:fillRect/>
            </a:stretch>
          </a:blipFill>
        </p:spPr>
        <p:txBody>
          <a:bodyPr/>
          <a:lstStyle/>
          <a:p>
            <a:endParaRPr lang="es-CO"/>
          </a:p>
        </p:txBody>
      </p:sp>
      <p:sp>
        <p:nvSpPr>
          <p:cNvPr id="10" name="Freeform 10"/>
          <p:cNvSpPr/>
          <p:nvPr/>
        </p:nvSpPr>
        <p:spPr>
          <a:xfrm>
            <a:off x="-1739598" y="-309148"/>
            <a:ext cx="4481465" cy="4114800"/>
          </a:xfrm>
          <a:custGeom>
            <a:avLst/>
            <a:gdLst/>
            <a:ahLst/>
            <a:cxnLst/>
            <a:rect l="l" t="t" r="r" b="b"/>
            <a:pathLst>
              <a:path w="4481465" h="4114800">
                <a:moveTo>
                  <a:pt x="0" y="0"/>
                </a:moveTo>
                <a:lnTo>
                  <a:pt x="4481465" y="0"/>
                </a:lnTo>
                <a:lnTo>
                  <a:pt x="448146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O"/>
          </a:p>
        </p:txBody>
      </p:sp>
      <p:sp>
        <p:nvSpPr>
          <p:cNvPr id="11" name="Freeform 11"/>
          <p:cNvSpPr/>
          <p:nvPr/>
        </p:nvSpPr>
        <p:spPr>
          <a:xfrm>
            <a:off x="16207918" y="8188407"/>
            <a:ext cx="3930896" cy="2637274"/>
          </a:xfrm>
          <a:custGeom>
            <a:avLst/>
            <a:gdLst/>
            <a:ahLst/>
            <a:cxnLst/>
            <a:rect l="l" t="t" r="r" b="b"/>
            <a:pathLst>
              <a:path w="3930896" h="2637274">
                <a:moveTo>
                  <a:pt x="0" y="0"/>
                </a:moveTo>
                <a:lnTo>
                  <a:pt x="3930896" y="0"/>
                </a:lnTo>
                <a:lnTo>
                  <a:pt x="3930896" y="2637274"/>
                </a:lnTo>
                <a:lnTo>
                  <a:pt x="0" y="26372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O"/>
          </a:p>
        </p:txBody>
      </p:sp>
      <p:sp>
        <p:nvSpPr>
          <p:cNvPr id="12" name="TextBox 12"/>
          <p:cNvSpPr txBox="1"/>
          <p:nvPr/>
        </p:nvSpPr>
        <p:spPr>
          <a:xfrm>
            <a:off x="3681134" y="348665"/>
            <a:ext cx="10925732" cy="1663593"/>
          </a:xfrm>
          <a:prstGeom prst="rect">
            <a:avLst/>
          </a:prstGeom>
        </p:spPr>
        <p:txBody>
          <a:bodyPr lIns="0" tIns="0" rIns="0" bIns="0" rtlCol="0" anchor="t">
            <a:spAutoFit/>
          </a:bodyPr>
          <a:lstStyle/>
          <a:p>
            <a:pPr algn="ctr">
              <a:lnSpc>
                <a:spcPts val="13307"/>
              </a:lnSpc>
            </a:pPr>
            <a:r>
              <a:rPr lang="en-US" sz="9505">
                <a:solidFill>
                  <a:srgbClr val="000000"/>
                </a:solidFill>
                <a:latin typeface="Ahkio"/>
                <a:ea typeface="Ahkio"/>
                <a:cs typeface="Ahkio"/>
                <a:sym typeface="Ahkio"/>
              </a:rPr>
              <a:t>VISTA DE PROCESOS</a:t>
            </a:r>
          </a:p>
        </p:txBody>
      </p:sp>
      <p:sp>
        <p:nvSpPr>
          <p:cNvPr id="13" name="TextBox 13"/>
          <p:cNvSpPr txBox="1"/>
          <p:nvPr/>
        </p:nvSpPr>
        <p:spPr>
          <a:xfrm>
            <a:off x="2217344" y="1975754"/>
            <a:ext cx="10207728" cy="627877"/>
          </a:xfrm>
          <a:prstGeom prst="rect">
            <a:avLst/>
          </a:prstGeom>
        </p:spPr>
        <p:txBody>
          <a:bodyPr lIns="0" tIns="0" rIns="0" bIns="0" rtlCol="0" anchor="t">
            <a:spAutoFit/>
          </a:bodyPr>
          <a:lstStyle/>
          <a:p>
            <a:pPr algn="l">
              <a:lnSpc>
                <a:spcPts val="5143"/>
              </a:lnSpc>
            </a:pPr>
            <a:r>
              <a:rPr lang="en-US" sz="3405" b="1" spc="160">
                <a:solidFill>
                  <a:srgbClr val="000000"/>
                </a:solidFill>
                <a:latin typeface="Ahkio Bold"/>
                <a:ea typeface="Ahkio Bold"/>
                <a:cs typeface="Ahkio Bold"/>
                <a:sym typeface="Ahkio Bold"/>
              </a:rPr>
              <a:t>2.</a:t>
            </a:r>
            <a:r>
              <a:rPr lang="en-US" sz="3405" spc="160">
                <a:solidFill>
                  <a:srgbClr val="000000"/>
                </a:solidFill>
                <a:latin typeface="Ahkio Thin"/>
                <a:ea typeface="Ahkio Thin"/>
                <a:cs typeface="Ahkio Thin"/>
                <a:sym typeface="Ahkio Thin"/>
              </a:rPr>
              <a:t> Proceso central de análisis de imágenes mediante IA</a:t>
            </a:r>
          </a:p>
        </p:txBody>
      </p:sp>
      <p:sp>
        <p:nvSpPr>
          <p:cNvPr id="14" name="Freeform 14"/>
          <p:cNvSpPr/>
          <p:nvPr/>
        </p:nvSpPr>
        <p:spPr>
          <a:xfrm>
            <a:off x="2244614" y="2679831"/>
            <a:ext cx="13798773" cy="7365095"/>
          </a:xfrm>
          <a:custGeom>
            <a:avLst/>
            <a:gdLst/>
            <a:ahLst/>
            <a:cxnLst/>
            <a:rect l="l" t="t" r="r" b="b"/>
            <a:pathLst>
              <a:path w="13798773" h="7365095">
                <a:moveTo>
                  <a:pt x="0" y="0"/>
                </a:moveTo>
                <a:lnTo>
                  <a:pt x="13798772" y="0"/>
                </a:lnTo>
                <a:lnTo>
                  <a:pt x="13798772" y="7365095"/>
                </a:lnTo>
                <a:lnTo>
                  <a:pt x="0" y="7365095"/>
                </a:lnTo>
                <a:lnTo>
                  <a:pt x="0" y="0"/>
                </a:lnTo>
                <a:close/>
              </a:path>
            </a:pathLst>
          </a:custGeom>
          <a:blipFill>
            <a:blip r:embed="rId7"/>
            <a:stretch>
              <a:fillRect/>
            </a:stretch>
          </a:blipFill>
        </p:spPr>
        <p:txBody>
          <a:bodyPr/>
          <a:lstStyle/>
          <a:p>
            <a:endParaRPr lang="es-CO"/>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1714</Words>
  <Application>Microsoft Office PowerPoint</Application>
  <PresentationFormat>Personalizado</PresentationFormat>
  <Paragraphs>95</Paragraphs>
  <Slides>18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Ahkio</vt:lpstr>
      <vt:lpstr>Ahkio Light</vt:lpstr>
      <vt:lpstr>Ahkio Bold</vt:lpstr>
      <vt:lpstr>Ahkio Heavy</vt:lpstr>
      <vt:lpstr>Ahkio Thin</vt:lpstr>
      <vt:lpstr>Arial</vt:lpstr>
      <vt:lpstr>Calibri</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ColonScan - Arquitectura</dc:title>
  <cp:lastModifiedBy>DAVID ALEJANDRO MEDINA RUIZ</cp:lastModifiedBy>
  <cp:revision>2</cp:revision>
  <dcterms:created xsi:type="dcterms:W3CDTF">2006-08-16T00:00:00Z</dcterms:created>
  <dcterms:modified xsi:type="dcterms:W3CDTF">2025-04-23T22:49:11Z</dcterms:modified>
  <dc:identifier>DAGlNbslV5k</dc:identifier>
</cp:coreProperties>
</file>