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Open Sans" charset="1" panose="020B0606030504020204"/>
      <p:regular r:id="rId15"/>
    </p:embeddedFont>
    <p:embeddedFont>
      <p:font typeface="Archivo Black" charset="1" panose="020B0A03020202020B04"/>
      <p:regular r:id="rId16"/>
    </p:embeddedFont>
    <p:embeddedFont>
      <p:font typeface="Open Sauce" charset="1" panose="00000500000000000000"/>
      <p:regular r:id="rId17"/>
    </p:embeddedFont>
    <p:embeddedFont>
      <p:font typeface="Open Sans Bold" charset="1" panose="020B08060305040202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67826" y="369655"/>
            <a:ext cx="17552348" cy="9547691"/>
            <a:chOff x="0" y="0"/>
            <a:chExt cx="4622841" cy="2514618"/>
          </a:xfrm>
        </p:grpSpPr>
        <p:sp>
          <p:nvSpPr>
            <p:cNvPr name="Freeform 3" id="3"/>
            <p:cNvSpPr/>
            <p:nvPr/>
          </p:nvSpPr>
          <p:spPr>
            <a:xfrm flipH="false" flipV="false" rot="0">
              <a:off x="0" y="0"/>
              <a:ext cx="4622841" cy="2514618"/>
            </a:xfrm>
            <a:custGeom>
              <a:avLst/>
              <a:gdLst/>
              <a:ahLst/>
              <a:cxnLst/>
              <a:rect r="r" b="b" t="t" l="l"/>
              <a:pathLst>
                <a:path h="2514618" w="4622841">
                  <a:moveTo>
                    <a:pt x="15438" y="0"/>
                  </a:moveTo>
                  <a:lnTo>
                    <a:pt x="4607403" y="0"/>
                  </a:lnTo>
                  <a:cubicBezTo>
                    <a:pt x="4611497" y="0"/>
                    <a:pt x="4615424" y="1626"/>
                    <a:pt x="4618319" y="4522"/>
                  </a:cubicBezTo>
                  <a:cubicBezTo>
                    <a:pt x="4621214" y="7417"/>
                    <a:pt x="4622841" y="11343"/>
                    <a:pt x="4622841" y="15438"/>
                  </a:cubicBezTo>
                  <a:lnTo>
                    <a:pt x="4622841" y="2499181"/>
                  </a:lnTo>
                  <a:cubicBezTo>
                    <a:pt x="4622841" y="2507707"/>
                    <a:pt x="4615929" y="2514618"/>
                    <a:pt x="4607403" y="2514618"/>
                  </a:cubicBezTo>
                  <a:lnTo>
                    <a:pt x="15438" y="2514618"/>
                  </a:lnTo>
                  <a:cubicBezTo>
                    <a:pt x="6912" y="2514618"/>
                    <a:pt x="0" y="2507707"/>
                    <a:pt x="0" y="2499181"/>
                  </a:cubicBezTo>
                  <a:lnTo>
                    <a:pt x="0" y="15438"/>
                  </a:lnTo>
                  <a:cubicBezTo>
                    <a:pt x="0" y="6912"/>
                    <a:pt x="6912" y="0"/>
                    <a:pt x="15438" y="0"/>
                  </a:cubicBezTo>
                  <a:close/>
                </a:path>
              </a:pathLst>
            </a:custGeom>
            <a:solidFill>
              <a:srgbClr val="FFCFCE"/>
            </a:solidFill>
          </p:spPr>
        </p:sp>
        <p:sp>
          <p:nvSpPr>
            <p:cNvPr name="TextBox 4" id="4"/>
            <p:cNvSpPr txBox="true"/>
            <p:nvPr/>
          </p:nvSpPr>
          <p:spPr>
            <a:xfrm>
              <a:off x="0" y="-38100"/>
              <a:ext cx="4622841" cy="255271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952271">
            <a:off x="12486490" y="387713"/>
            <a:ext cx="5701817" cy="4603554"/>
          </a:xfrm>
          <a:custGeom>
            <a:avLst/>
            <a:gdLst/>
            <a:ahLst/>
            <a:cxnLst/>
            <a:rect r="r" b="b" t="t" l="l"/>
            <a:pathLst>
              <a:path h="4603554" w="5701817">
                <a:moveTo>
                  <a:pt x="0" y="0"/>
                </a:moveTo>
                <a:lnTo>
                  <a:pt x="5701817" y="0"/>
                </a:lnTo>
                <a:lnTo>
                  <a:pt x="5701817" y="4603553"/>
                </a:lnTo>
                <a:lnTo>
                  <a:pt x="0" y="46035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177560">
            <a:off x="258360" y="-48259"/>
            <a:ext cx="3711745" cy="5207805"/>
          </a:xfrm>
          <a:custGeom>
            <a:avLst/>
            <a:gdLst/>
            <a:ahLst/>
            <a:cxnLst/>
            <a:rect r="r" b="b" t="t" l="l"/>
            <a:pathLst>
              <a:path h="5207805" w="3711745">
                <a:moveTo>
                  <a:pt x="0" y="0"/>
                </a:moveTo>
                <a:lnTo>
                  <a:pt x="3711745" y="0"/>
                </a:lnTo>
                <a:lnTo>
                  <a:pt x="3711745" y="5207805"/>
                </a:lnTo>
                <a:lnTo>
                  <a:pt x="0" y="52078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964253">
            <a:off x="148771" y="4692475"/>
            <a:ext cx="2713434" cy="3613532"/>
          </a:xfrm>
          <a:custGeom>
            <a:avLst/>
            <a:gdLst/>
            <a:ahLst/>
            <a:cxnLst/>
            <a:rect r="r" b="b" t="t" l="l"/>
            <a:pathLst>
              <a:path h="3613532" w="2713434">
                <a:moveTo>
                  <a:pt x="0" y="0"/>
                </a:moveTo>
                <a:lnTo>
                  <a:pt x="2713434" y="0"/>
                </a:lnTo>
                <a:lnTo>
                  <a:pt x="2713434" y="3613532"/>
                </a:lnTo>
                <a:lnTo>
                  <a:pt x="0" y="36135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823292">
            <a:off x="15030352" y="5167987"/>
            <a:ext cx="3411712" cy="2386368"/>
          </a:xfrm>
          <a:custGeom>
            <a:avLst/>
            <a:gdLst/>
            <a:ahLst/>
            <a:cxnLst/>
            <a:rect r="r" b="b" t="t" l="l"/>
            <a:pathLst>
              <a:path h="2386368" w="3411712">
                <a:moveTo>
                  <a:pt x="0" y="0"/>
                </a:moveTo>
                <a:lnTo>
                  <a:pt x="3411713" y="0"/>
                </a:lnTo>
                <a:lnTo>
                  <a:pt x="3411713" y="2386367"/>
                </a:lnTo>
                <a:lnTo>
                  <a:pt x="0" y="238636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grpSp>
        <p:nvGrpSpPr>
          <p:cNvPr name="Group 9" id="9"/>
          <p:cNvGrpSpPr/>
          <p:nvPr/>
        </p:nvGrpSpPr>
        <p:grpSpPr>
          <a:xfrm rot="0">
            <a:off x="11965690" y="8159558"/>
            <a:ext cx="5660641" cy="902831"/>
            <a:chOff x="0" y="0"/>
            <a:chExt cx="2336250" cy="372615"/>
          </a:xfrm>
        </p:grpSpPr>
        <p:sp>
          <p:nvSpPr>
            <p:cNvPr name="Freeform 10" id="10"/>
            <p:cNvSpPr/>
            <p:nvPr/>
          </p:nvSpPr>
          <p:spPr>
            <a:xfrm flipH="false" flipV="false" rot="0">
              <a:off x="0" y="0"/>
              <a:ext cx="2336250" cy="372615"/>
            </a:xfrm>
            <a:custGeom>
              <a:avLst/>
              <a:gdLst/>
              <a:ahLst/>
              <a:cxnLst/>
              <a:rect r="r" b="b" t="t" l="l"/>
              <a:pathLst>
                <a:path h="372615" w="2336250">
                  <a:moveTo>
                    <a:pt x="2133050" y="0"/>
                  </a:moveTo>
                  <a:cubicBezTo>
                    <a:pt x="2245275" y="0"/>
                    <a:pt x="2336250" y="83413"/>
                    <a:pt x="2336250" y="186308"/>
                  </a:cubicBezTo>
                  <a:cubicBezTo>
                    <a:pt x="2336250" y="289202"/>
                    <a:pt x="2245275" y="372615"/>
                    <a:pt x="2133050" y="372615"/>
                  </a:cubicBezTo>
                  <a:lnTo>
                    <a:pt x="203200" y="372615"/>
                  </a:lnTo>
                  <a:cubicBezTo>
                    <a:pt x="90976" y="372615"/>
                    <a:pt x="0" y="289202"/>
                    <a:pt x="0" y="186308"/>
                  </a:cubicBezTo>
                  <a:cubicBezTo>
                    <a:pt x="0" y="83413"/>
                    <a:pt x="90976" y="0"/>
                    <a:pt x="203200" y="0"/>
                  </a:cubicBezTo>
                  <a:close/>
                </a:path>
              </a:pathLst>
            </a:custGeom>
            <a:solidFill>
              <a:srgbClr val="A80B29"/>
            </a:solidFill>
          </p:spPr>
        </p:sp>
        <p:sp>
          <p:nvSpPr>
            <p:cNvPr name="TextBox 11" id="11"/>
            <p:cNvSpPr txBox="true"/>
            <p:nvPr/>
          </p:nvSpPr>
          <p:spPr>
            <a:xfrm>
              <a:off x="0" y="38100"/>
              <a:ext cx="2336250" cy="334515"/>
            </a:xfrm>
            <a:prstGeom prst="rect">
              <a:avLst/>
            </a:prstGeom>
          </p:spPr>
          <p:txBody>
            <a:bodyPr anchor="ctr" rtlCol="false" tIns="254000" lIns="254000" bIns="254000" rIns="254000"/>
            <a:lstStyle/>
            <a:p>
              <a:pPr algn="ctr" marL="0" indent="0" lvl="0">
                <a:lnSpc>
                  <a:spcPts val="2550"/>
                </a:lnSpc>
                <a:spcBef>
                  <a:spcPct val="0"/>
                </a:spcBef>
              </a:pPr>
              <a:r>
                <a:rPr lang="en-US" sz="2500" spc="440">
                  <a:solidFill>
                    <a:srgbClr val="FFCFCE"/>
                  </a:solidFill>
                  <a:latin typeface="Open Sans"/>
                  <a:ea typeface="Open Sans"/>
                  <a:cs typeface="Open Sans"/>
                  <a:sym typeface="Open Sans"/>
                </a:rPr>
                <a:t>Valeria Rudas Ruiz</a:t>
              </a:r>
            </a:p>
          </p:txBody>
        </p:sp>
      </p:grpSp>
      <p:sp>
        <p:nvSpPr>
          <p:cNvPr name="Freeform 12" id="12"/>
          <p:cNvSpPr/>
          <p:nvPr/>
        </p:nvSpPr>
        <p:spPr>
          <a:xfrm flipH="false" flipV="false" rot="2606312">
            <a:off x="2133521" y="7585742"/>
            <a:ext cx="4295342" cy="3537800"/>
          </a:xfrm>
          <a:custGeom>
            <a:avLst/>
            <a:gdLst/>
            <a:ahLst/>
            <a:cxnLst/>
            <a:rect r="r" b="b" t="t" l="l"/>
            <a:pathLst>
              <a:path h="3537800" w="4295342">
                <a:moveTo>
                  <a:pt x="0" y="0"/>
                </a:moveTo>
                <a:lnTo>
                  <a:pt x="4295343" y="0"/>
                </a:lnTo>
                <a:lnTo>
                  <a:pt x="4295343" y="3537800"/>
                </a:lnTo>
                <a:lnTo>
                  <a:pt x="0" y="3537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13" id="13"/>
          <p:cNvSpPr txBox="true"/>
          <p:nvPr/>
        </p:nvSpPr>
        <p:spPr>
          <a:xfrm rot="0">
            <a:off x="3926776" y="3582020"/>
            <a:ext cx="10434447" cy="1215385"/>
          </a:xfrm>
          <a:prstGeom prst="rect">
            <a:avLst/>
          </a:prstGeom>
        </p:spPr>
        <p:txBody>
          <a:bodyPr anchor="t" rtlCol="false" tIns="0" lIns="0" bIns="0" rIns="0">
            <a:spAutoFit/>
          </a:bodyPr>
          <a:lstStyle/>
          <a:p>
            <a:pPr algn="ctr" marL="0" indent="0" lvl="0">
              <a:lnSpc>
                <a:spcPts val="9179"/>
              </a:lnSpc>
              <a:spcBef>
                <a:spcPct val="0"/>
              </a:spcBef>
            </a:pPr>
            <a:r>
              <a:rPr lang="en-US" sz="8999">
                <a:solidFill>
                  <a:srgbClr val="A80B29"/>
                </a:solidFill>
                <a:latin typeface="Archivo Black"/>
                <a:ea typeface="Archivo Black"/>
                <a:cs typeface="Archivo Black"/>
                <a:sym typeface="Archivo Black"/>
              </a:rPr>
              <a:t>V</a:t>
            </a:r>
            <a:r>
              <a:rPr lang="en-US" sz="8999" strike="noStrike" u="none">
                <a:solidFill>
                  <a:srgbClr val="A80B29"/>
                </a:solidFill>
                <a:latin typeface="Archivo Black"/>
                <a:ea typeface="Archivo Black"/>
                <a:cs typeface="Archivo Black"/>
                <a:sym typeface="Archivo Black"/>
              </a:rPr>
              <a:t>arime</a:t>
            </a:r>
          </a:p>
        </p:txBody>
      </p:sp>
      <p:sp>
        <p:nvSpPr>
          <p:cNvPr name="TextBox 14" id="14"/>
          <p:cNvSpPr txBox="true"/>
          <p:nvPr/>
        </p:nvSpPr>
        <p:spPr>
          <a:xfrm rot="0">
            <a:off x="3926776" y="6396364"/>
            <a:ext cx="10434447" cy="461016"/>
          </a:xfrm>
          <a:prstGeom prst="rect">
            <a:avLst/>
          </a:prstGeom>
        </p:spPr>
        <p:txBody>
          <a:bodyPr anchor="t" rtlCol="false" tIns="0" lIns="0" bIns="0" rIns="0">
            <a:spAutoFit/>
          </a:bodyPr>
          <a:lstStyle/>
          <a:p>
            <a:pPr algn="ctr" marL="0" indent="0" lvl="0">
              <a:lnSpc>
                <a:spcPts val="3570"/>
              </a:lnSpc>
              <a:spcBef>
                <a:spcPct val="0"/>
              </a:spcBef>
            </a:pPr>
            <a:r>
              <a:rPr lang="en-US" sz="3500" spc="616">
                <a:solidFill>
                  <a:srgbClr val="A80B29"/>
                </a:solidFill>
                <a:latin typeface="Open Sans"/>
                <a:ea typeface="Open Sans"/>
                <a:cs typeface="Open Sans"/>
                <a:sym typeface="Open Sans"/>
              </a:rPr>
              <a:t>Proyecto Arquitectura de Software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67826" y="369655"/>
            <a:ext cx="17552348" cy="9547691"/>
            <a:chOff x="0" y="0"/>
            <a:chExt cx="4622841" cy="2514618"/>
          </a:xfrm>
        </p:grpSpPr>
        <p:sp>
          <p:nvSpPr>
            <p:cNvPr name="Freeform 3" id="3"/>
            <p:cNvSpPr/>
            <p:nvPr/>
          </p:nvSpPr>
          <p:spPr>
            <a:xfrm flipH="false" flipV="false" rot="0">
              <a:off x="0" y="0"/>
              <a:ext cx="4622841" cy="2514618"/>
            </a:xfrm>
            <a:custGeom>
              <a:avLst/>
              <a:gdLst/>
              <a:ahLst/>
              <a:cxnLst/>
              <a:rect r="r" b="b" t="t" l="l"/>
              <a:pathLst>
                <a:path h="2514618" w="4622841">
                  <a:moveTo>
                    <a:pt x="15438" y="0"/>
                  </a:moveTo>
                  <a:lnTo>
                    <a:pt x="4607403" y="0"/>
                  </a:lnTo>
                  <a:cubicBezTo>
                    <a:pt x="4611497" y="0"/>
                    <a:pt x="4615424" y="1626"/>
                    <a:pt x="4618319" y="4522"/>
                  </a:cubicBezTo>
                  <a:cubicBezTo>
                    <a:pt x="4621214" y="7417"/>
                    <a:pt x="4622841" y="11343"/>
                    <a:pt x="4622841" y="15438"/>
                  </a:cubicBezTo>
                  <a:lnTo>
                    <a:pt x="4622841" y="2499181"/>
                  </a:lnTo>
                  <a:cubicBezTo>
                    <a:pt x="4622841" y="2507707"/>
                    <a:pt x="4615929" y="2514618"/>
                    <a:pt x="4607403" y="2514618"/>
                  </a:cubicBezTo>
                  <a:lnTo>
                    <a:pt x="15438" y="2514618"/>
                  </a:lnTo>
                  <a:cubicBezTo>
                    <a:pt x="6912" y="2514618"/>
                    <a:pt x="0" y="2507707"/>
                    <a:pt x="0" y="2499181"/>
                  </a:cubicBezTo>
                  <a:lnTo>
                    <a:pt x="0" y="15438"/>
                  </a:lnTo>
                  <a:cubicBezTo>
                    <a:pt x="0" y="6912"/>
                    <a:pt x="6912" y="0"/>
                    <a:pt x="15438" y="0"/>
                  </a:cubicBezTo>
                  <a:close/>
                </a:path>
              </a:pathLst>
            </a:custGeom>
            <a:solidFill>
              <a:srgbClr val="FFCFCE"/>
            </a:solidFill>
          </p:spPr>
        </p:sp>
        <p:sp>
          <p:nvSpPr>
            <p:cNvPr name="TextBox 4" id="4"/>
            <p:cNvSpPr txBox="true"/>
            <p:nvPr/>
          </p:nvSpPr>
          <p:spPr>
            <a:xfrm>
              <a:off x="0" y="-38100"/>
              <a:ext cx="4622841" cy="2552718"/>
            </a:xfrm>
            <a:prstGeom prst="rect">
              <a:avLst/>
            </a:prstGeom>
          </p:spPr>
          <p:txBody>
            <a:bodyPr anchor="ctr" rtlCol="false" tIns="50800" lIns="50800" bIns="50800" rIns="50800"/>
            <a:lstStyle/>
            <a:p>
              <a:pPr algn="ctr">
                <a:lnSpc>
                  <a:spcPts val="2659"/>
                </a:lnSpc>
                <a:spcBef>
                  <a:spcPct val="0"/>
                </a:spcBef>
              </a:pPr>
            </a:p>
          </p:txBody>
        </p:sp>
      </p:grpSp>
      <p:graphicFrame>
        <p:nvGraphicFramePr>
          <p:cNvPr name="Table 5" id="5"/>
          <p:cNvGraphicFramePr>
            <a:graphicFrameLocks noGrp="true"/>
          </p:cNvGraphicFramePr>
          <p:nvPr/>
        </p:nvGraphicFramePr>
        <p:xfrm>
          <a:off x="4511724" y="4956020"/>
          <a:ext cx="4821880" cy="3363560"/>
        </p:xfrm>
        <a:graphic>
          <a:graphicData uri="http://schemas.openxmlformats.org/drawingml/2006/table">
            <a:tbl>
              <a:tblPr/>
              <a:tblGrid>
                <a:gridCol w="698805"/>
                <a:gridCol w="281280"/>
                <a:gridCol w="3841794"/>
              </a:tblGrid>
              <a:tr h="738885">
                <a:tc>
                  <a:txBody>
                    <a:bodyPr anchor="t" rtlCol="false"/>
                    <a:lstStyle/>
                    <a:p>
                      <a:pPr algn="ctr" marL="0" indent="0" lvl="0">
                        <a:lnSpc>
                          <a:spcPts val="6475"/>
                        </a:lnSpc>
                        <a:spcBef>
                          <a:spcPct val="0"/>
                        </a:spcBef>
                        <a:defRPr/>
                      </a:pPr>
                      <a:r>
                        <a:rPr lang="en-US" sz="3500">
                          <a:solidFill>
                            <a:srgbClr val="A80B29"/>
                          </a:solidFill>
                          <a:latin typeface="Open Sauce"/>
                          <a:ea typeface="Open Sauce"/>
                          <a:cs typeface="Open Sauce"/>
                          <a:sym typeface="Open Sauce"/>
                        </a:rPr>
                        <a:t>1.</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ctr" marL="0" indent="0" lvl="0">
                        <a:lnSpc>
                          <a:spcPts val="1480"/>
                        </a:lnSpc>
                        <a:spcBef>
                          <a:spcPct val="0"/>
                        </a:spcBef>
                        <a:defRPr/>
                      </a:pP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marL="0" indent="0" lvl="0">
                        <a:lnSpc>
                          <a:spcPts val="6475"/>
                        </a:lnSpc>
                        <a:spcBef>
                          <a:spcPct val="0"/>
                        </a:spcBef>
                        <a:defRPr/>
                      </a:pPr>
                      <a:r>
                        <a:rPr lang="en-US" sz="3500">
                          <a:solidFill>
                            <a:srgbClr val="A80B29"/>
                          </a:solidFill>
                          <a:latin typeface="Open Sauce"/>
                          <a:ea typeface="Open Sauce"/>
                          <a:cs typeface="Open Sauce"/>
                          <a:sym typeface="Open Sauce"/>
                        </a:rPr>
                        <a:t>Contexto</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312337">
                <a:tc>
                  <a:txBody>
                    <a:bodyPr anchor="t" rtlCol="false"/>
                    <a:lstStyle/>
                    <a:p>
                      <a:pPr algn="ctr" marL="0" indent="0" lvl="0">
                        <a:lnSpc>
                          <a:spcPts val="6475"/>
                        </a:lnSpc>
                        <a:spcBef>
                          <a:spcPct val="0"/>
                        </a:spcBef>
                        <a:defRPr/>
                      </a:pPr>
                      <a:r>
                        <a:rPr lang="en-US" sz="3500">
                          <a:solidFill>
                            <a:srgbClr val="A80B29"/>
                          </a:solidFill>
                          <a:latin typeface="Open Sauce"/>
                          <a:ea typeface="Open Sauce"/>
                          <a:cs typeface="Open Sauce"/>
                          <a:sym typeface="Open Sauce"/>
                        </a:rPr>
                        <a:t>2.</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ctr" marL="0" indent="0" lvl="0">
                        <a:lnSpc>
                          <a:spcPts val="1480"/>
                        </a:lnSpc>
                        <a:spcBef>
                          <a:spcPct val="0"/>
                        </a:spcBef>
                        <a:defRPr/>
                      </a:pP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marL="0" indent="0" lvl="0">
                        <a:lnSpc>
                          <a:spcPts val="6474"/>
                        </a:lnSpc>
                        <a:spcBef>
                          <a:spcPct val="0"/>
                        </a:spcBef>
                        <a:defRPr/>
                      </a:pPr>
                      <a:r>
                        <a:rPr lang="en-US" sz="3499">
                          <a:solidFill>
                            <a:srgbClr val="A80B29"/>
                          </a:solidFill>
                          <a:latin typeface="Open Sauce"/>
                          <a:ea typeface="Open Sauce"/>
                          <a:cs typeface="Open Sauce"/>
                          <a:sym typeface="Open Sauce"/>
                        </a:rPr>
                        <a:t>Requisitos Funcionales</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312337">
                <a:tc>
                  <a:txBody>
                    <a:bodyPr anchor="t" rtlCol="false"/>
                    <a:lstStyle/>
                    <a:p>
                      <a:pPr algn="ctr" marL="0" indent="0" lvl="0">
                        <a:lnSpc>
                          <a:spcPts val="6475"/>
                        </a:lnSpc>
                        <a:spcBef>
                          <a:spcPct val="0"/>
                        </a:spcBef>
                        <a:defRPr/>
                      </a:pPr>
                      <a:r>
                        <a:rPr lang="en-US" sz="3500">
                          <a:solidFill>
                            <a:srgbClr val="A80B29"/>
                          </a:solidFill>
                          <a:latin typeface="Open Sauce"/>
                          <a:ea typeface="Open Sauce"/>
                          <a:cs typeface="Open Sauce"/>
                          <a:sym typeface="Open Sauce"/>
                        </a:rPr>
                        <a:t>3.</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ctr" marL="0" indent="0" lvl="0">
                        <a:lnSpc>
                          <a:spcPts val="1480"/>
                        </a:lnSpc>
                        <a:spcBef>
                          <a:spcPct val="0"/>
                        </a:spcBef>
                        <a:defRPr/>
                      </a:pP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marL="0" indent="0" lvl="0">
                        <a:lnSpc>
                          <a:spcPts val="6474"/>
                        </a:lnSpc>
                        <a:spcBef>
                          <a:spcPct val="0"/>
                        </a:spcBef>
                        <a:defRPr/>
                      </a:pPr>
                      <a:r>
                        <a:rPr lang="en-US" sz="3499">
                          <a:solidFill>
                            <a:srgbClr val="A80B29"/>
                          </a:solidFill>
                          <a:latin typeface="Open Sauce"/>
                          <a:ea typeface="Open Sauce"/>
                          <a:cs typeface="Open Sauce"/>
                          <a:sym typeface="Open Sauce"/>
                        </a:rPr>
                        <a:t>Requisitos No Funcionales</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bl>
          </a:graphicData>
        </a:graphic>
      </p:graphicFrame>
      <p:graphicFrame>
        <p:nvGraphicFramePr>
          <p:cNvPr name="Table 6" id="6"/>
          <p:cNvGraphicFramePr>
            <a:graphicFrameLocks noGrp="true"/>
          </p:cNvGraphicFramePr>
          <p:nvPr/>
        </p:nvGraphicFramePr>
        <p:xfrm>
          <a:off x="10378953" y="4956020"/>
          <a:ext cx="4801379" cy="2815507"/>
        </p:xfrm>
        <a:graphic>
          <a:graphicData uri="http://schemas.openxmlformats.org/drawingml/2006/table">
            <a:tbl>
              <a:tblPr/>
              <a:tblGrid>
                <a:gridCol w="698805"/>
                <a:gridCol w="281280"/>
                <a:gridCol w="3821293"/>
              </a:tblGrid>
              <a:tr h="1312337">
                <a:tc>
                  <a:txBody>
                    <a:bodyPr anchor="t" rtlCol="false"/>
                    <a:lstStyle/>
                    <a:p>
                      <a:pPr algn="ctr" marL="0" indent="0" lvl="0">
                        <a:lnSpc>
                          <a:spcPts val="6475"/>
                        </a:lnSpc>
                        <a:spcBef>
                          <a:spcPct val="0"/>
                        </a:spcBef>
                        <a:defRPr/>
                      </a:pPr>
                      <a:r>
                        <a:rPr lang="en-US" sz="3500">
                          <a:solidFill>
                            <a:srgbClr val="A80B29"/>
                          </a:solidFill>
                          <a:latin typeface="Open Sauce"/>
                          <a:ea typeface="Open Sauce"/>
                          <a:cs typeface="Open Sauce"/>
                          <a:sym typeface="Open Sauce"/>
                        </a:rPr>
                        <a:t>4.</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ctr" marL="0" indent="0" lvl="0">
                        <a:lnSpc>
                          <a:spcPts val="1480"/>
                        </a:lnSpc>
                        <a:spcBef>
                          <a:spcPct val="0"/>
                        </a:spcBef>
                        <a:defRPr/>
                      </a:pP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marL="0" indent="0" lvl="0">
                        <a:lnSpc>
                          <a:spcPts val="6474"/>
                        </a:lnSpc>
                        <a:spcBef>
                          <a:spcPct val="0"/>
                        </a:spcBef>
                        <a:defRPr/>
                      </a:pPr>
                      <a:r>
                        <a:rPr lang="en-US" sz="3499">
                          <a:solidFill>
                            <a:srgbClr val="A80B29"/>
                          </a:solidFill>
                          <a:latin typeface="Open Sauce"/>
                          <a:ea typeface="Open Sauce"/>
                          <a:cs typeface="Open Sauce"/>
                          <a:sym typeface="Open Sauce"/>
                        </a:rPr>
                        <a:t>Atributos de Calidad</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751585">
                <a:tc>
                  <a:txBody>
                    <a:bodyPr anchor="t" rtlCol="false"/>
                    <a:lstStyle/>
                    <a:p>
                      <a:pPr algn="ctr" marL="0" indent="0" lvl="0">
                        <a:lnSpc>
                          <a:spcPts val="6475"/>
                        </a:lnSpc>
                        <a:spcBef>
                          <a:spcPct val="0"/>
                        </a:spcBef>
                        <a:defRPr/>
                      </a:pPr>
                      <a:r>
                        <a:rPr lang="en-US" sz="3500">
                          <a:solidFill>
                            <a:srgbClr val="A80B29"/>
                          </a:solidFill>
                          <a:latin typeface="Open Sauce"/>
                          <a:ea typeface="Open Sauce"/>
                          <a:cs typeface="Open Sauce"/>
                          <a:sym typeface="Open Sauce"/>
                        </a:rPr>
                        <a:t>5.</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ctr" marL="0" indent="0" lvl="0">
                        <a:lnSpc>
                          <a:spcPts val="1480"/>
                        </a:lnSpc>
                        <a:spcBef>
                          <a:spcPct val="0"/>
                        </a:spcBef>
                        <a:defRPr/>
                      </a:pP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marL="0" indent="0" lvl="0">
                        <a:lnSpc>
                          <a:spcPts val="6474"/>
                        </a:lnSpc>
                        <a:spcBef>
                          <a:spcPct val="0"/>
                        </a:spcBef>
                        <a:defRPr/>
                      </a:pPr>
                      <a:r>
                        <a:rPr lang="en-US" sz="3499">
                          <a:solidFill>
                            <a:srgbClr val="A80B29"/>
                          </a:solidFill>
                          <a:latin typeface="Open Sauce"/>
                          <a:ea typeface="Open Sauce"/>
                          <a:cs typeface="Open Sauce"/>
                          <a:sym typeface="Open Sauce"/>
                        </a:rPr>
                        <a:t>Ponderación</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751585">
                <a:tc>
                  <a:txBody>
                    <a:bodyPr anchor="t" rtlCol="false"/>
                    <a:lstStyle/>
                    <a:p>
                      <a:pPr algn="ctr">
                        <a:lnSpc>
                          <a:spcPts val="5550"/>
                        </a:lnSpc>
                        <a:spcBef>
                          <a:spcPct val="0"/>
                        </a:spcBef>
                        <a:defRPr/>
                      </a:pP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ctr" marL="0" indent="0" lvl="0">
                        <a:lnSpc>
                          <a:spcPts val="1480"/>
                        </a:lnSpc>
                        <a:spcBef>
                          <a:spcPct val="0"/>
                        </a:spcBef>
                        <a:defRPr/>
                      </a:pP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4200"/>
                        </a:lnSpc>
                        <a:defRPr/>
                      </a:pP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bl>
          </a:graphicData>
        </a:graphic>
      </p:graphicFrame>
      <p:sp>
        <p:nvSpPr>
          <p:cNvPr name="Freeform 7" id="7"/>
          <p:cNvSpPr/>
          <p:nvPr/>
        </p:nvSpPr>
        <p:spPr>
          <a:xfrm flipH="false" flipV="false" rot="-1458743">
            <a:off x="254247" y="961512"/>
            <a:ext cx="4271872" cy="3751480"/>
          </a:xfrm>
          <a:custGeom>
            <a:avLst/>
            <a:gdLst/>
            <a:ahLst/>
            <a:cxnLst/>
            <a:rect r="r" b="b" t="t" l="l"/>
            <a:pathLst>
              <a:path h="3751480" w="4271872">
                <a:moveTo>
                  <a:pt x="0" y="0"/>
                </a:moveTo>
                <a:lnTo>
                  <a:pt x="4271872" y="0"/>
                </a:lnTo>
                <a:lnTo>
                  <a:pt x="4271872" y="3751481"/>
                </a:lnTo>
                <a:lnTo>
                  <a:pt x="0" y="37514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8" id="8"/>
          <p:cNvSpPr/>
          <p:nvPr/>
        </p:nvSpPr>
        <p:spPr>
          <a:xfrm flipH="false" flipV="false" rot="1337999">
            <a:off x="13361424" y="7278533"/>
            <a:ext cx="4505968" cy="3105021"/>
          </a:xfrm>
          <a:custGeom>
            <a:avLst/>
            <a:gdLst/>
            <a:ahLst/>
            <a:cxnLst/>
            <a:rect r="r" b="b" t="t" l="l"/>
            <a:pathLst>
              <a:path h="3105021" w="4505968">
                <a:moveTo>
                  <a:pt x="0" y="0"/>
                </a:moveTo>
                <a:lnTo>
                  <a:pt x="4505968" y="0"/>
                </a:lnTo>
                <a:lnTo>
                  <a:pt x="4505968" y="3105021"/>
                </a:lnTo>
                <a:lnTo>
                  <a:pt x="0" y="31050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9" id="9"/>
          <p:cNvSpPr txBox="true"/>
          <p:nvPr/>
        </p:nvSpPr>
        <p:spPr>
          <a:xfrm rot="0">
            <a:off x="4846515" y="2970602"/>
            <a:ext cx="8594970" cy="1156334"/>
          </a:xfrm>
          <a:prstGeom prst="rect">
            <a:avLst/>
          </a:prstGeom>
        </p:spPr>
        <p:txBody>
          <a:bodyPr anchor="t" rtlCol="false" tIns="0" lIns="0" bIns="0" rIns="0">
            <a:spAutoFit/>
          </a:bodyPr>
          <a:lstStyle/>
          <a:p>
            <a:pPr algn="ctr" marL="0" indent="0" lvl="0">
              <a:lnSpc>
                <a:spcPts val="8669"/>
              </a:lnSpc>
              <a:spcBef>
                <a:spcPct val="0"/>
              </a:spcBef>
            </a:pPr>
            <a:r>
              <a:rPr lang="en-US" sz="8499" strike="noStrike" u="none">
                <a:solidFill>
                  <a:srgbClr val="A80B29"/>
                </a:solidFill>
                <a:latin typeface="Archivo Black"/>
                <a:ea typeface="Archivo Black"/>
                <a:cs typeface="Archivo Black"/>
                <a:sym typeface="Archivo Black"/>
              </a:rPr>
              <a:t>Contenido</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67826" y="369655"/>
            <a:ext cx="17552348" cy="9547691"/>
            <a:chOff x="0" y="0"/>
            <a:chExt cx="4622841" cy="2514618"/>
          </a:xfrm>
        </p:grpSpPr>
        <p:sp>
          <p:nvSpPr>
            <p:cNvPr name="Freeform 3" id="3"/>
            <p:cNvSpPr/>
            <p:nvPr/>
          </p:nvSpPr>
          <p:spPr>
            <a:xfrm flipH="false" flipV="false" rot="0">
              <a:off x="0" y="0"/>
              <a:ext cx="4622841" cy="2514618"/>
            </a:xfrm>
            <a:custGeom>
              <a:avLst/>
              <a:gdLst/>
              <a:ahLst/>
              <a:cxnLst/>
              <a:rect r="r" b="b" t="t" l="l"/>
              <a:pathLst>
                <a:path h="2514618" w="4622841">
                  <a:moveTo>
                    <a:pt x="15438" y="0"/>
                  </a:moveTo>
                  <a:lnTo>
                    <a:pt x="4607403" y="0"/>
                  </a:lnTo>
                  <a:cubicBezTo>
                    <a:pt x="4611497" y="0"/>
                    <a:pt x="4615424" y="1626"/>
                    <a:pt x="4618319" y="4522"/>
                  </a:cubicBezTo>
                  <a:cubicBezTo>
                    <a:pt x="4621214" y="7417"/>
                    <a:pt x="4622841" y="11343"/>
                    <a:pt x="4622841" y="15438"/>
                  </a:cubicBezTo>
                  <a:lnTo>
                    <a:pt x="4622841" y="2499181"/>
                  </a:lnTo>
                  <a:cubicBezTo>
                    <a:pt x="4622841" y="2507707"/>
                    <a:pt x="4615929" y="2514618"/>
                    <a:pt x="4607403" y="2514618"/>
                  </a:cubicBezTo>
                  <a:lnTo>
                    <a:pt x="15438" y="2514618"/>
                  </a:lnTo>
                  <a:cubicBezTo>
                    <a:pt x="6912" y="2514618"/>
                    <a:pt x="0" y="2507707"/>
                    <a:pt x="0" y="2499181"/>
                  </a:cubicBezTo>
                  <a:lnTo>
                    <a:pt x="0" y="15438"/>
                  </a:lnTo>
                  <a:cubicBezTo>
                    <a:pt x="0" y="6912"/>
                    <a:pt x="6912" y="0"/>
                    <a:pt x="15438" y="0"/>
                  </a:cubicBezTo>
                  <a:close/>
                </a:path>
              </a:pathLst>
            </a:custGeom>
            <a:solidFill>
              <a:srgbClr val="FFCFCE"/>
            </a:solidFill>
          </p:spPr>
        </p:sp>
        <p:sp>
          <p:nvSpPr>
            <p:cNvPr name="TextBox 4" id="4"/>
            <p:cNvSpPr txBox="true"/>
            <p:nvPr/>
          </p:nvSpPr>
          <p:spPr>
            <a:xfrm>
              <a:off x="0" y="-38100"/>
              <a:ext cx="4622841" cy="255271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2593435" y="6335453"/>
            <a:ext cx="2846647" cy="2846647"/>
          </a:xfrm>
          <a:custGeom>
            <a:avLst/>
            <a:gdLst/>
            <a:ahLst/>
            <a:cxnLst/>
            <a:rect r="r" b="b" t="t" l="l"/>
            <a:pathLst>
              <a:path h="2846647" w="2846647">
                <a:moveTo>
                  <a:pt x="0" y="0"/>
                </a:moveTo>
                <a:lnTo>
                  <a:pt x="2846646" y="0"/>
                </a:lnTo>
                <a:lnTo>
                  <a:pt x="2846646" y="2846647"/>
                </a:lnTo>
                <a:lnTo>
                  <a:pt x="0" y="2846647"/>
                </a:lnTo>
                <a:lnTo>
                  <a:pt x="0" y="0"/>
                </a:lnTo>
                <a:close/>
              </a:path>
            </a:pathLst>
          </a:custGeom>
          <a:blipFill>
            <a:blip r:embed="rId2"/>
            <a:stretch>
              <a:fillRect l="0" t="0" r="0" b="0"/>
            </a:stretch>
          </a:blipFill>
        </p:spPr>
      </p:sp>
      <p:sp>
        <p:nvSpPr>
          <p:cNvPr name="AutoShape 6" id="6"/>
          <p:cNvSpPr/>
          <p:nvPr/>
        </p:nvSpPr>
        <p:spPr>
          <a:xfrm>
            <a:off x="5260784" y="7758777"/>
            <a:ext cx="1916733" cy="0"/>
          </a:xfrm>
          <a:prstGeom prst="line">
            <a:avLst/>
          </a:prstGeom>
          <a:ln cap="flat" w="152400">
            <a:solidFill>
              <a:srgbClr val="000000"/>
            </a:solidFill>
            <a:prstDash val="sysDash"/>
            <a:headEnd type="none" len="sm" w="sm"/>
            <a:tailEnd type="arrow" len="sm" w="med"/>
          </a:ln>
        </p:spPr>
      </p:sp>
      <p:sp>
        <p:nvSpPr>
          <p:cNvPr name="AutoShape 7" id="7"/>
          <p:cNvSpPr/>
          <p:nvPr/>
        </p:nvSpPr>
        <p:spPr>
          <a:xfrm>
            <a:off x="11368716" y="7758777"/>
            <a:ext cx="1916733" cy="0"/>
          </a:xfrm>
          <a:prstGeom prst="line">
            <a:avLst/>
          </a:prstGeom>
          <a:ln cap="flat" w="152400">
            <a:solidFill>
              <a:srgbClr val="000000"/>
            </a:solidFill>
            <a:prstDash val="sysDash"/>
            <a:headEnd type="none" len="sm" w="sm"/>
            <a:tailEnd type="arrow" len="sm" w="med"/>
          </a:ln>
        </p:spPr>
      </p:sp>
      <p:grpSp>
        <p:nvGrpSpPr>
          <p:cNvPr name="Group 8" id="8"/>
          <p:cNvGrpSpPr/>
          <p:nvPr/>
        </p:nvGrpSpPr>
        <p:grpSpPr>
          <a:xfrm rot="0">
            <a:off x="7177517" y="7063452"/>
            <a:ext cx="4191199" cy="1543050"/>
            <a:chOff x="0" y="0"/>
            <a:chExt cx="1103855" cy="406400"/>
          </a:xfrm>
        </p:grpSpPr>
        <p:sp>
          <p:nvSpPr>
            <p:cNvPr name="Freeform 9" id="9"/>
            <p:cNvSpPr/>
            <p:nvPr/>
          </p:nvSpPr>
          <p:spPr>
            <a:xfrm flipH="false" flipV="false" rot="0">
              <a:off x="0" y="0"/>
              <a:ext cx="1103855" cy="406400"/>
            </a:xfrm>
            <a:custGeom>
              <a:avLst/>
              <a:gdLst/>
              <a:ahLst/>
              <a:cxnLst/>
              <a:rect r="r" b="b" t="t" l="l"/>
              <a:pathLst>
                <a:path h="406400" w="1103855">
                  <a:moveTo>
                    <a:pt x="94206" y="0"/>
                  </a:moveTo>
                  <a:lnTo>
                    <a:pt x="1009648" y="0"/>
                  </a:lnTo>
                  <a:cubicBezTo>
                    <a:pt x="1061677" y="0"/>
                    <a:pt x="1103855" y="42178"/>
                    <a:pt x="1103855" y="94206"/>
                  </a:cubicBezTo>
                  <a:lnTo>
                    <a:pt x="1103855" y="312194"/>
                  </a:lnTo>
                  <a:cubicBezTo>
                    <a:pt x="1103855" y="337179"/>
                    <a:pt x="1093930" y="361140"/>
                    <a:pt x="1076263" y="378808"/>
                  </a:cubicBezTo>
                  <a:cubicBezTo>
                    <a:pt x="1058595" y="396475"/>
                    <a:pt x="1034634" y="406400"/>
                    <a:pt x="1009648" y="406400"/>
                  </a:cubicBezTo>
                  <a:lnTo>
                    <a:pt x="94206" y="406400"/>
                  </a:lnTo>
                  <a:cubicBezTo>
                    <a:pt x="42178" y="406400"/>
                    <a:pt x="0" y="364222"/>
                    <a:pt x="0" y="312194"/>
                  </a:cubicBezTo>
                  <a:lnTo>
                    <a:pt x="0" y="94206"/>
                  </a:lnTo>
                  <a:cubicBezTo>
                    <a:pt x="0" y="42178"/>
                    <a:pt x="42178" y="0"/>
                    <a:pt x="94206" y="0"/>
                  </a:cubicBezTo>
                  <a:close/>
                </a:path>
              </a:pathLst>
            </a:custGeom>
            <a:solidFill>
              <a:srgbClr val="ED647E"/>
            </a:solidFill>
          </p:spPr>
        </p:sp>
        <p:sp>
          <p:nvSpPr>
            <p:cNvPr name="TextBox 10" id="10"/>
            <p:cNvSpPr txBox="true"/>
            <p:nvPr/>
          </p:nvSpPr>
          <p:spPr>
            <a:xfrm>
              <a:off x="0" y="-104775"/>
              <a:ext cx="1103855" cy="511175"/>
            </a:xfrm>
            <a:prstGeom prst="rect">
              <a:avLst/>
            </a:prstGeom>
          </p:spPr>
          <p:txBody>
            <a:bodyPr anchor="ctr" rtlCol="false" tIns="50800" lIns="50800" bIns="50800" rIns="50800"/>
            <a:lstStyle/>
            <a:p>
              <a:pPr algn="ctr">
                <a:lnSpc>
                  <a:spcPts val="6999"/>
                </a:lnSpc>
              </a:pPr>
              <a:r>
                <a:rPr lang="en-US" sz="4999">
                  <a:solidFill>
                    <a:srgbClr val="FFFFFF"/>
                  </a:solidFill>
                  <a:latin typeface="Archivo Black"/>
                  <a:ea typeface="Archivo Black"/>
                  <a:cs typeface="Archivo Black"/>
                  <a:sym typeface="Archivo Black"/>
                </a:rPr>
                <a:t>Varime</a:t>
              </a:r>
            </a:p>
          </p:txBody>
        </p:sp>
      </p:grpSp>
      <p:sp>
        <p:nvSpPr>
          <p:cNvPr name="Freeform 11" id="11"/>
          <p:cNvSpPr/>
          <p:nvPr/>
        </p:nvSpPr>
        <p:spPr>
          <a:xfrm flipH="false" flipV="false" rot="0">
            <a:off x="2569554" y="6781887"/>
            <a:ext cx="2691230" cy="2106180"/>
          </a:xfrm>
          <a:custGeom>
            <a:avLst/>
            <a:gdLst/>
            <a:ahLst/>
            <a:cxnLst/>
            <a:rect r="r" b="b" t="t" l="l"/>
            <a:pathLst>
              <a:path h="2106180" w="2691230">
                <a:moveTo>
                  <a:pt x="0" y="0"/>
                </a:moveTo>
                <a:lnTo>
                  <a:pt x="2691230" y="0"/>
                </a:lnTo>
                <a:lnTo>
                  <a:pt x="2691230" y="2106180"/>
                </a:lnTo>
                <a:lnTo>
                  <a:pt x="0" y="2106180"/>
                </a:lnTo>
                <a:lnTo>
                  <a:pt x="0" y="0"/>
                </a:lnTo>
                <a:close/>
              </a:path>
            </a:pathLst>
          </a:custGeom>
          <a:blipFill>
            <a:blip r:embed="rId3"/>
            <a:stretch>
              <a:fillRect l="0" t="0" r="0" b="0"/>
            </a:stretch>
          </a:blipFill>
        </p:spPr>
      </p:sp>
      <p:sp>
        <p:nvSpPr>
          <p:cNvPr name="TextBox 12" id="12"/>
          <p:cNvSpPr txBox="true"/>
          <p:nvPr/>
        </p:nvSpPr>
        <p:spPr>
          <a:xfrm rot="0">
            <a:off x="1028700" y="2627659"/>
            <a:ext cx="16230600" cy="3427095"/>
          </a:xfrm>
          <a:prstGeom prst="rect">
            <a:avLst/>
          </a:prstGeom>
        </p:spPr>
        <p:txBody>
          <a:bodyPr anchor="t" rtlCol="false" tIns="0" lIns="0" bIns="0" rIns="0">
            <a:spAutoFit/>
          </a:bodyPr>
          <a:lstStyle/>
          <a:p>
            <a:pPr algn="just">
              <a:lnSpc>
                <a:spcPts val="3390"/>
              </a:lnSpc>
            </a:pPr>
            <a:r>
              <a:rPr lang="en-US" sz="3000">
                <a:solidFill>
                  <a:srgbClr val="A80B29"/>
                </a:solidFill>
                <a:latin typeface="Open Sans"/>
                <a:ea typeface="Open Sans"/>
                <a:cs typeface="Open Sans"/>
                <a:sym typeface="Open Sans"/>
              </a:rPr>
              <a:t>El proyecto consiste en el desarrollo de una herramienta de inteligencia artificial basada en aprendizaje profundo para la detección temprana del cáncer de cuello uterino. Su enfoque integra el análisis de imágenes médicas, como ecografías, con datos clínicos relevantes, permitiendo la identificación de patrones complejos que podrían no ser detectados por métodos convencionales. El sistema permitirá a los usuarios autenticarse, cargar imágenes médicas y recibir un diagnóstico automatizado con predicción del estadio, nivel de riesgo y análisis de heterogeneidad tumoral. Esta solución busca apoyar el diagnóstico oportuno y preciso, especialmente en regiones con recursos limitados como el Valle del Cauca.</a:t>
            </a:r>
          </a:p>
        </p:txBody>
      </p:sp>
      <p:sp>
        <p:nvSpPr>
          <p:cNvPr name="TextBox 13" id="13"/>
          <p:cNvSpPr txBox="true"/>
          <p:nvPr/>
        </p:nvSpPr>
        <p:spPr>
          <a:xfrm rot="0">
            <a:off x="1443573" y="1162050"/>
            <a:ext cx="8185127" cy="1156334"/>
          </a:xfrm>
          <a:prstGeom prst="rect">
            <a:avLst/>
          </a:prstGeom>
        </p:spPr>
        <p:txBody>
          <a:bodyPr anchor="t" rtlCol="false" tIns="0" lIns="0" bIns="0" rIns="0">
            <a:spAutoFit/>
          </a:bodyPr>
          <a:lstStyle/>
          <a:p>
            <a:pPr algn="l" marL="0" indent="0" lvl="0">
              <a:lnSpc>
                <a:spcPts val="8669"/>
              </a:lnSpc>
              <a:spcBef>
                <a:spcPct val="0"/>
              </a:spcBef>
            </a:pPr>
            <a:r>
              <a:rPr lang="en-US" sz="8499">
                <a:solidFill>
                  <a:srgbClr val="A80B29"/>
                </a:solidFill>
                <a:latin typeface="Archivo Black"/>
                <a:ea typeface="Archivo Black"/>
                <a:cs typeface="Archivo Black"/>
                <a:sym typeface="Archivo Black"/>
              </a:rPr>
              <a:t>Contexto</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67826" y="369655"/>
            <a:ext cx="17552348" cy="9547691"/>
            <a:chOff x="0" y="0"/>
            <a:chExt cx="4622841" cy="2514618"/>
          </a:xfrm>
        </p:grpSpPr>
        <p:sp>
          <p:nvSpPr>
            <p:cNvPr name="Freeform 3" id="3"/>
            <p:cNvSpPr/>
            <p:nvPr/>
          </p:nvSpPr>
          <p:spPr>
            <a:xfrm flipH="false" flipV="false" rot="0">
              <a:off x="0" y="0"/>
              <a:ext cx="4622841" cy="2514618"/>
            </a:xfrm>
            <a:custGeom>
              <a:avLst/>
              <a:gdLst/>
              <a:ahLst/>
              <a:cxnLst/>
              <a:rect r="r" b="b" t="t" l="l"/>
              <a:pathLst>
                <a:path h="2514618" w="4622841">
                  <a:moveTo>
                    <a:pt x="15438" y="0"/>
                  </a:moveTo>
                  <a:lnTo>
                    <a:pt x="4607403" y="0"/>
                  </a:lnTo>
                  <a:cubicBezTo>
                    <a:pt x="4611497" y="0"/>
                    <a:pt x="4615424" y="1626"/>
                    <a:pt x="4618319" y="4522"/>
                  </a:cubicBezTo>
                  <a:cubicBezTo>
                    <a:pt x="4621214" y="7417"/>
                    <a:pt x="4622841" y="11343"/>
                    <a:pt x="4622841" y="15438"/>
                  </a:cubicBezTo>
                  <a:lnTo>
                    <a:pt x="4622841" y="2499181"/>
                  </a:lnTo>
                  <a:cubicBezTo>
                    <a:pt x="4622841" y="2507707"/>
                    <a:pt x="4615929" y="2514618"/>
                    <a:pt x="4607403" y="2514618"/>
                  </a:cubicBezTo>
                  <a:lnTo>
                    <a:pt x="15438" y="2514618"/>
                  </a:lnTo>
                  <a:cubicBezTo>
                    <a:pt x="6912" y="2514618"/>
                    <a:pt x="0" y="2507707"/>
                    <a:pt x="0" y="2499181"/>
                  </a:cubicBezTo>
                  <a:lnTo>
                    <a:pt x="0" y="15438"/>
                  </a:lnTo>
                  <a:cubicBezTo>
                    <a:pt x="0" y="6912"/>
                    <a:pt x="6912" y="0"/>
                    <a:pt x="15438" y="0"/>
                  </a:cubicBezTo>
                  <a:close/>
                </a:path>
              </a:pathLst>
            </a:custGeom>
            <a:solidFill>
              <a:srgbClr val="FFCFCE"/>
            </a:solidFill>
          </p:spPr>
        </p:sp>
        <p:sp>
          <p:nvSpPr>
            <p:cNvPr name="TextBox 4" id="4"/>
            <p:cNvSpPr txBox="true"/>
            <p:nvPr/>
          </p:nvSpPr>
          <p:spPr>
            <a:xfrm>
              <a:off x="0" y="-38100"/>
              <a:ext cx="4622841" cy="2552718"/>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443573" y="1162050"/>
            <a:ext cx="8185127" cy="1156334"/>
          </a:xfrm>
          <a:prstGeom prst="rect">
            <a:avLst/>
          </a:prstGeom>
        </p:spPr>
        <p:txBody>
          <a:bodyPr anchor="t" rtlCol="false" tIns="0" lIns="0" bIns="0" rIns="0">
            <a:spAutoFit/>
          </a:bodyPr>
          <a:lstStyle/>
          <a:p>
            <a:pPr algn="l" marL="0" indent="0" lvl="0">
              <a:lnSpc>
                <a:spcPts val="8669"/>
              </a:lnSpc>
              <a:spcBef>
                <a:spcPct val="0"/>
              </a:spcBef>
            </a:pPr>
            <a:r>
              <a:rPr lang="en-US" sz="8499">
                <a:solidFill>
                  <a:srgbClr val="FFCFCE"/>
                </a:solidFill>
                <a:latin typeface="Archivo Black"/>
                <a:ea typeface="Archivo Black"/>
                <a:cs typeface="Archivo Black"/>
                <a:sym typeface="Archivo Black"/>
              </a:rPr>
              <a:t>Contexto</a:t>
            </a:r>
          </a:p>
        </p:txBody>
      </p:sp>
      <p:sp>
        <p:nvSpPr>
          <p:cNvPr name="TextBox 6" id="6"/>
          <p:cNvSpPr txBox="true"/>
          <p:nvPr/>
        </p:nvSpPr>
        <p:spPr>
          <a:xfrm rot="0">
            <a:off x="1443573" y="3761624"/>
            <a:ext cx="6616244" cy="5450840"/>
          </a:xfrm>
          <a:prstGeom prst="rect">
            <a:avLst/>
          </a:prstGeom>
        </p:spPr>
        <p:txBody>
          <a:bodyPr anchor="t" rtlCol="false" tIns="0" lIns="0" bIns="0" rIns="0">
            <a:spAutoFit/>
          </a:bodyPr>
          <a:lstStyle/>
          <a:p>
            <a:pPr algn="just">
              <a:lnSpc>
                <a:spcPts val="3955"/>
              </a:lnSpc>
            </a:pPr>
            <a:r>
              <a:rPr lang="en-US" sz="3500" b="true">
                <a:solidFill>
                  <a:srgbClr val="A80B29"/>
                </a:solidFill>
                <a:latin typeface="Open Sans Bold"/>
                <a:ea typeface="Open Sans Bold"/>
                <a:cs typeface="Open Sans Bold"/>
                <a:sym typeface="Open Sans Bold"/>
              </a:rPr>
              <a:t>¿Para qué sirve?</a:t>
            </a:r>
          </a:p>
          <a:p>
            <a:pPr algn="just">
              <a:lnSpc>
                <a:spcPts val="3955"/>
              </a:lnSpc>
            </a:pPr>
          </a:p>
          <a:p>
            <a:pPr algn="just" marL="755651" indent="-377825" lvl="1">
              <a:lnSpc>
                <a:spcPts val="3955"/>
              </a:lnSpc>
              <a:buFont typeface="Arial"/>
              <a:buChar char="•"/>
            </a:pPr>
            <a:r>
              <a:rPr lang="en-US" sz="3500">
                <a:solidFill>
                  <a:srgbClr val="A80B29"/>
                </a:solidFill>
                <a:latin typeface="Open Sans"/>
                <a:ea typeface="Open Sans"/>
                <a:cs typeface="Open Sans"/>
                <a:sym typeface="Open Sans"/>
              </a:rPr>
              <a:t>Detección temprana</a:t>
            </a:r>
          </a:p>
          <a:p>
            <a:pPr algn="just" marL="755651" indent="-377825" lvl="1">
              <a:lnSpc>
                <a:spcPts val="3955"/>
              </a:lnSpc>
              <a:buFont typeface="Arial"/>
              <a:buChar char="•"/>
            </a:pPr>
            <a:r>
              <a:rPr lang="en-US" sz="3500">
                <a:solidFill>
                  <a:srgbClr val="A80B29"/>
                </a:solidFill>
                <a:latin typeface="Open Sans"/>
                <a:ea typeface="Open Sans"/>
                <a:cs typeface="Open Sans"/>
                <a:sym typeface="Open Sans"/>
              </a:rPr>
              <a:t>Evaluación de riesgo</a:t>
            </a:r>
          </a:p>
          <a:p>
            <a:pPr algn="just" marL="755651" indent="-377825" lvl="1">
              <a:lnSpc>
                <a:spcPts val="3955"/>
              </a:lnSpc>
              <a:buFont typeface="Arial"/>
              <a:buChar char="•"/>
            </a:pPr>
            <a:r>
              <a:rPr lang="en-US" sz="3500">
                <a:solidFill>
                  <a:srgbClr val="A80B29"/>
                </a:solidFill>
                <a:latin typeface="Open Sans"/>
                <a:ea typeface="Open Sans"/>
                <a:cs typeface="Open Sans"/>
                <a:sym typeface="Open Sans"/>
              </a:rPr>
              <a:t>Soporte al diagnóstico</a:t>
            </a:r>
          </a:p>
          <a:p>
            <a:pPr algn="just" marL="755651" indent="-377825" lvl="1">
              <a:lnSpc>
                <a:spcPts val="3955"/>
              </a:lnSpc>
              <a:buFont typeface="Arial"/>
              <a:buChar char="•"/>
            </a:pPr>
            <a:r>
              <a:rPr lang="en-US" sz="3500">
                <a:solidFill>
                  <a:srgbClr val="A80B29"/>
                </a:solidFill>
                <a:latin typeface="Open Sans"/>
                <a:ea typeface="Open Sans"/>
                <a:cs typeface="Open Sans"/>
                <a:sym typeface="Open Sans"/>
              </a:rPr>
              <a:t>Optimización del tratamiento</a:t>
            </a:r>
          </a:p>
          <a:p>
            <a:pPr algn="just" marL="755651" indent="-377825" lvl="1">
              <a:lnSpc>
                <a:spcPts val="3955"/>
              </a:lnSpc>
              <a:buFont typeface="Arial"/>
              <a:buChar char="•"/>
            </a:pPr>
            <a:r>
              <a:rPr lang="en-US" sz="3500">
                <a:solidFill>
                  <a:srgbClr val="A80B29"/>
                </a:solidFill>
                <a:latin typeface="Open Sans"/>
                <a:ea typeface="Open Sans"/>
                <a:cs typeface="Open Sans"/>
                <a:sym typeface="Open Sans"/>
              </a:rPr>
              <a:t>Reducción de costos y mortalidad</a:t>
            </a:r>
          </a:p>
          <a:p>
            <a:pPr algn="just" marL="755651" indent="-377825" lvl="1">
              <a:lnSpc>
                <a:spcPts val="3955"/>
              </a:lnSpc>
              <a:buFont typeface="Arial"/>
              <a:buChar char="•"/>
            </a:pPr>
            <a:r>
              <a:rPr lang="en-US" sz="3500">
                <a:solidFill>
                  <a:srgbClr val="A80B29"/>
                </a:solidFill>
                <a:latin typeface="Open Sans"/>
                <a:ea typeface="Open Sans"/>
                <a:cs typeface="Open Sans"/>
                <a:sym typeface="Open Sans"/>
              </a:rPr>
              <a:t>Accesibilidad en regiones con recursos limitados</a:t>
            </a:r>
          </a:p>
        </p:txBody>
      </p:sp>
      <p:sp>
        <p:nvSpPr>
          <p:cNvPr name="Freeform 7" id="7"/>
          <p:cNvSpPr/>
          <p:nvPr/>
        </p:nvSpPr>
        <p:spPr>
          <a:xfrm flipH="false" flipV="false" rot="903514">
            <a:off x="14058907" y="793630"/>
            <a:ext cx="3596249" cy="2515444"/>
          </a:xfrm>
          <a:custGeom>
            <a:avLst/>
            <a:gdLst/>
            <a:ahLst/>
            <a:cxnLst/>
            <a:rect r="r" b="b" t="t" l="l"/>
            <a:pathLst>
              <a:path h="2515444" w="3596249">
                <a:moveTo>
                  <a:pt x="0" y="0"/>
                </a:moveTo>
                <a:lnTo>
                  <a:pt x="3596249" y="0"/>
                </a:lnTo>
                <a:lnTo>
                  <a:pt x="3596249" y="2515444"/>
                </a:lnTo>
                <a:lnTo>
                  <a:pt x="0" y="25154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8" id="8"/>
          <p:cNvSpPr txBox="true"/>
          <p:nvPr/>
        </p:nvSpPr>
        <p:spPr>
          <a:xfrm rot="0">
            <a:off x="9327411" y="3761624"/>
            <a:ext cx="7931889" cy="3964940"/>
          </a:xfrm>
          <a:prstGeom prst="rect">
            <a:avLst/>
          </a:prstGeom>
        </p:spPr>
        <p:txBody>
          <a:bodyPr anchor="t" rtlCol="false" tIns="0" lIns="0" bIns="0" rIns="0">
            <a:spAutoFit/>
          </a:bodyPr>
          <a:lstStyle/>
          <a:p>
            <a:pPr algn="just">
              <a:lnSpc>
                <a:spcPts val="3955"/>
              </a:lnSpc>
            </a:pPr>
            <a:r>
              <a:rPr lang="en-US" sz="3500" b="true">
                <a:solidFill>
                  <a:srgbClr val="A80B29"/>
                </a:solidFill>
                <a:latin typeface="Open Sans Bold"/>
                <a:ea typeface="Open Sans Bold"/>
                <a:cs typeface="Open Sans Bold"/>
                <a:sym typeface="Open Sans Bold"/>
              </a:rPr>
              <a:t>¿A quién interesa?</a:t>
            </a:r>
          </a:p>
          <a:p>
            <a:pPr algn="just">
              <a:lnSpc>
                <a:spcPts val="3955"/>
              </a:lnSpc>
            </a:pPr>
          </a:p>
          <a:p>
            <a:pPr algn="just" marL="755651" indent="-377825" lvl="1">
              <a:lnSpc>
                <a:spcPts val="3955"/>
              </a:lnSpc>
              <a:buFont typeface="Arial"/>
              <a:buChar char="•"/>
            </a:pPr>
            <a:r>
              <a:rPr lang="en-US" sz="3500">
                <a:solidFill>
                  <a:srgbClr val="A80B29"/>
                </a:solidFill>
                <a:latin typeface="Open Sans"/>
                <a:ea typeface="Open Sans"/>
                <a:cs typeface="Open Sans"/>
                <a:sym typeface="Open Sans"/>
              </a:rPr>
              <a:t>Médicos y sus especialidades</a:t>
            </a:r>
          </a:p>
          <a:p>
            <a:pPr algn="just" marL="755651" indent="-377825" lvl="1">
              <a:lnSpc>
                <a:spcPts val="3955"/>
              </a:lnSpc>
              <a:buFont typeface="Arial"/>
              <a:buChar char="•"/>
            </a:pPr>
            <a:r>
              <a:rPr lang="en-US" sz="3500">
                <a:solidFill>
                  <a:srgbClr val="A80B29"/>
                </a:solidFill>
                <a:latin typeface="Open Sans"/>
                <a:ea typeface="Open Sans"/>
                <a:cs typeface="Open Sans"/>
                <a:sym typeface="Open Sans"/>
              </a:rPr>
              <a:t>Pacientes</a:t>
            </a:r>
          </a:p>
          <a:p>
            <a:pPr algn="just" marL="755651" indent="-377825" lvl="1">
              <a:lnSpc>
                <a:spcPts val="3955"/>
              </a:lnSpc>
              <a:buFont typeface="Arial"/>
              <a:buChar char="•"/>
            </a:pPr>
            <a:r>
              <a:rPr lang="en-US" sz="3500">
                <a:solidFill>
                  <a:srgbClr val="A80B29"/>
                </a:solidFill>
                <a:latin typeface="Open Sans"/>
                <a:ea typeface="Open Sans"/>
                <a:cs typeface="Open Sans"/>
                <a:sym typeface="Open Sans"/>
              </a:rPr>
              <a:t>Sist</a:t>
            </a:r>
            <a:r>
              <a:rPr lang="en-US" sz="3500">
                <a:solidFill>
                  <a:srgbClr val="A80B29"/>
                </a:solidFill>
                <a:latin typeface="Open Sans"/>
                <a:ea typeface="Open Sans"/>
                <a:cs typeface="Open Sans"/>
                <a:sym typeface="Open Sans"/>
              </a:rPr>
              <a:t>emas de salud pública</a:t>
            </a:r>
          </a:p>
          <a:p>
            <a:pPr algn="just" marL="755651" indent="-377825" lvl="1">
              <a:lnSpc>
                <a:spcPts val="3955"/>
              </a:lnSpc>
              <a:buFont typeface="Arial"/>
              <a:buChar char="•"/>
            </a:pPr>
            <a:r>
              <a:rPr lang="en-US" sz="3500">
                <a:solidFill>
                  <a:srgbClr val="A80B29"/>
                </a:solidFill>
                <a:latin typeface="Open Sans"/>
                <a:ea typeface="Open Sans"/>
                <a:cs typeface="Open Sans"/>
                <a:sym typeface="Open Sans"/>
              </a:rPr>
              <a:t>Centros de investigación</a:t>
            </a:r>
          </a:p>
          <a:p>
            <a:pPr algn="just" marL="755651" indent="-377825" lvl="1">
              <a:lnSpc>
                <a:spcPts val="3955"/>
              </a:lnSpc>
              <a:buFont typeface="Arial"/>
              <a:buChar char="•"/>
            </a:pPr>
            <a:r>
              <a:rPr lang="en-US" sz="3500">
                <a:solidFill>
                  <a:srgbClr val="A80B29"/>
                </a:solidFill>
                <a:latin typeface="Open Sans"/>
                <a:ea typeface="Open Sans"/>
                <a:cs typeface="Open Sans"/>
                <a:sym typeface="Open Sans"/>
              </a:rPr>
              <a:t>Desarrolladores de tecnología en salud</a:t>
            </a:r>
          </a:p>
        </p:txBody>
      </p:sp>
      <p:sp>
        <p:nvSpPr>
          <p:cNvPr name="TextBox 9" id="9"/>
          <p:cNvSpPr txBox="true"/>
          <p:nvPr/>
        </p:nvSpPr>
        <p:spPr>
          <a:xfrm rot="0">
            <a:off x="1443573" y="1539860"/>
            <a:ext cx="8185127" cy="1156334"/>
          </a:xfrm>
          <a:prstGeom prst="rect">
            <a:avLst/>
          </a:prstGeom>
        </p:spPr>
        <p:txBody>
          <a:bodyPr anchor="t" rtlCol="false" tIns="0" lIns="0" bIns="0" rIns="0">
            <a:spAutoFit/>
          </a:bodyPr>
          <a:lstStyle/>
          <a:p>
            <a:pPr algn="l" marL="0" indent="0" lvl="0">
              <a:lnSpc>
                <a:spcPts val="8669"/>
              </a:lnSpc>
              <a:spcBef>
                <a:spcPct val="0"/>
              </a:spcBef>
            </a:pPr>
            <a:r>
              <a:rPr lang="en-US" sz="8499">
                <a:solidFill>
                  <a:srgbClr val="A80B29"/>
                </a:solidFill>
                <a:latin typeface="Archivo Black"/>
                <a:ea typeface="Archivo Black"/>
                <a:cs typeface="Archivo Black"/>
                <a:sym typeface="Archivo Black"/>
              </a:rPr>
              <a:t>Contexto</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67826" y="369655"/>
            <a:ext cx="17552348" cy="9547691"/>
            <a:chOff x="0" y="0"/>
            <a:chExt cx="4622841" cy="2514618"/>
          </a:xfrm>
        </p:grpSpPr>
        <p:sp>
          <p:nvSpPr>
            <p:cNvPr name="Freeform 3" id="3"/>
            <p:cNvSpPr/>
            <p:nvPr/>
          </p:nvSpPr>
          <p:spPr>
            <a:xfrm flipH="false" flipV="false" rot="0">
              <a:off x="0" y="0"/>
              <a:ext cx="4622841" cy="2514618"/>
            </a:xfrm>
            <a:custGeom>
              <a:avLst/>
              <a:gdLst/>
              <a:ahLst/>
              <a:cxnLst/>
              <a:rect r="r" b="b" t="t" l="l"/>
              <a:pathLst>
                <a:path h="2514618" w="4622841">
                  <a:moveTo>
                    <a:pt x="15438" y="0"/>
                  </a:moveTo>
                  <a:lnTo>
                    <a:pt x="4607403" y="0"/>
                  </a:lnTo>
                  <a:cubicBezTo>
                    <a:pt x="4611497" y="0"/>
                    <a:pt x="4615424" y="1626"/>
                    <a:pt x="4618319" y="4522"/>
                  </a:cubicBezTo>
                  <a:cubicBezTo>
                    <a:pt x="4621214" y="7417"/>
                    <a:pt x="4622841" y="11343"/>
                    <a:pt x="4622841" y="15438"/>
                  </a:cubicBezTo>
                  <a:lnTo>
                    <a:pt x="4622841" y="2499181"/>
                  </a:lnTo>
                  <a:cubicBezTo>
                    <a:pt x="4622841" y="2507707"/>
                    <a:pt x="4615929" y="2514618"/>
                    <a:pt x="4607403" y="2514618"/>
                  </a:cubicBezTo>
                  <a:lnTo>
                    <a:pt x="15438" y="2514618"/>
                  </a:lnTo>
                  <a:cubicBezTo>
                    <a:pt x="6912" y="2514618"/>
                    <a:pt x="0" y="2507707"/>
                    <a:pt x="0" y="2499181"/>
                  </a:cubicBezTo>
                  <a:lnTo>
                    <a:pt x="0" y="15438"/>
                  </a:lnTo>
                  <a:cubicBezTo>
                    <a:pt x="0" y="6912"/>
                    <a:pt x="6912" y="0"/>
                    <a:pt x="15438" y="0"/>
                  </a:cubicBezTo>
                  <a:close/>
                </a:path>
              </a:pathLst>
            </a:custGeom>
            <a:solidFill>
              <a:srgbClr val="FFCFCE"/>
            </a:solidFill>
          </p:spPr>
        </p:sp>
        <p:sp>
          <p:nvSpPr>
            <p:cNvPr name="TextBox 4" id="4"/>
            <p:cNvSpPr txBox="true"/>
            <p:nvPr/>
          </p:nvSpPr>
          <p:spPr>
            <a:xfrm>
              <a:off x="0" y="-38100"/>
              <a:ext cx="4622841" cy="255271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3802647" y="2240281"/>
            <a:ext cx="10682706" cy="7297262"/>
          </a:xfrm>
          <a:custGeom>
            <a:avLst/>
            <a:gdLst/>
            <a:ahLst/>
            <a:cxnLst/>
            <a:rect r="r" b="b" t="t" l="l"/>
            <a:pathLst>
              <a:path h="7297262" w="10682706">
                <a:moveTo>
                  <a:pt x="0" y="0"/>
                </a:moveTo>
                <a:lnTo>
                  <a:pt x="10682706" y="0"/>
                </a:lnTo>
                <a:lnTo>
                  <a:pt x="10682706" y="7297262"/>
                </a:lnTo>
                <a:lnTo>
                  <a:pt x="0" y="7297262"/>
                </a:lnTo>
                <a:lnTo>
                  <a:pt x="0" y="0"/>
                </a:lnTo>
                <a:close/>
              </a:path>
            </a:pathLst>
          </a:custGeom>
          <a:blipFill>
            <a:blip r:embed="rId2"/>
            <a:stretch>
              <a:fillRect l="-9954" t="0" r="0" b="0"/>
            </a:stretch>
          </a:blipFill>
        </p:spPr>
      </p:sp>
      <p:sp>
        <p:nvSpPr>
          <p:cNvPr name="TextBox 6" id="6"/>
          <p:cNvSpPr txBox="true"/>
          <p:nvPr/>
        </p:nvSpPr>
        <p:spPr>
          <a:xfrm rot="0">
            <a:off x="1236136" y="1152525"/>
            <a:ext cx="15815727" cy="1087756"/>
          </a:xfrm>
          <a:prstGeom prst="rect">
            <a:avLst/>
          </a:prstGeom>
        </p:spPr>
        <p:txBody>
          <a:bodyPr anchor="t" rtlCol="false" tIns="0" lIns="0" bIns="0" rIns="0">
            <a:spAutoFit/>
          </a:bodyPr>
          <a:lstStyle/>
          <a:p>
            <a:pPr algn="l" marL="0" indent="0" lvl="0">
              <a:lnSpc>
                <a:spcPts val="8160"/>
              </a:lnSpc>
              <a:spcBef>
                <a:spcPct val="0"/>
              </a:spcBef>
            </a:pPr>
            <a:r>
              <a:rPr lang="en-US" sz="8000">
                <a:solidFill>
                  <a:srgbClr val="A80B29"/>
                </a:solidFill>
                <a:latin typeface="Archivo Black"/>
                <a:ea typeface="Archivo Black"/>
                <a:cs typeface="Archivo Black"/>
                <a:sym typeface="Archivo Black"/>
              </a:rPr>
              <a:t>Requerimientos Funcionales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67826" y="369655"/>
            <a:ext cx="17552348" cy="9547691"/>
            <a:chOff x="0" y="0"/>
            <a:chExt cx="4622841" cy="2514618"/>
          </a:xfrm>
        </p:grpSpPr>
        <p:sp>
          <p:nvSpPr>
            <p:cNvPr name="Freeform 3" id="3"/>
            <p:cNvSpPr/>
            <p:nvPr/>
          </p:nvSpPr>
          <p:spPr>
            <a:xfrm flipH="false" flipV="false" rot="0">
              <a:off x="0" y="0"/>
              <a:ext cx="4622841" cy="2514618"/>
            </a:xfrm>
            <a:custGeom>
              <a:avLst/>
              <a:gdLst/>
              <a:ahLst/>
              <a:cxnLst/>
              <a:rect r="r" b="b" t="t" l="l"/>
              <a:pathLst>
                <a:path h="2514618" w="4622841">
                  <a:moveTo>
                    <a:pt x="15438" y="0"/>
                  </a:moveTo>
                  <a:lnTo>
                    <a:pt x="4607403" y="0"/>
                  </a:lnTo>
                  <a:cubicBezTo>
                    <a:pt x="4611497" y="0"/>
                    <a:pt x="4615424" y="1626"/>
                    <a:pt x="4618319" y="4522"/>
                  </a:cubicBezTo>
                  <a:cubicBezTo>
                    <a:pt x="4621214" y="7417"/>
                    <a:pt x="4622841" y="11343"/>
                    <a:pt x="4622841" y="15438"/>
                  </a:cubicBezTo>
                  <a:lnTo>
                    <a:pt x="4622841" y="2499181"/>
                  </a:lnTo>
                  <a:cubicBezTo>
                    <a:pt x="4622841" y="2507707"/>
                    <a:pt x="4615929" y="2514618"/>
                    <a:pt x="4607403" y="2514618"/>
                  </a:cubicBezTo>
                  <a:lnTo>
                    <a:pt x="15438" y="2514618"/>
                  </a:lnTo>
                  <a:cubicBezTo>
                    <a:pt x="6912" y="2514618"/>
                    <a:pt x="0" y="2507707"/>
                    <a:pt x="0" y="2499181"/>
                  </a:cubicBezTo>
                  <a:lnTo>
                    <a:pt x="0" y="15438"/>
                  </a:lnTo>
                  <a:cubicBezTo>
                    <a:pt x="0" y="6912"/>
                    <a:pt x="6912" y="0"/>
                    <a:pt x="15438" y="0"/>
                  </a:cubicBezTo>
                  <a:close/>
                </a:path>
              </a:pathLst>
            </a:custGeom>
            <a:solidFill>
              <a:srgbClr val="FFCFCE"/>
            </a:solidFill>
          </p:spPr>
        </p:sp>
        <p:sp>
          <p:nvSpPr>
            <p:cNvPr name="TextBox 4" id="4"/>
            <p:cNvSpPr txBox="true"/>
            <p:nvPr/>
          </p:nvSpPr>
          <p:spPr>
            <a:xfrm>
              <a:off x="0" y="-38100"/>
              <a:ext cx="4622841" cy="255271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4015747" y="2378775"/>
            <a:ext cx="10256505" cy="7363645"/>
          </a:xfrm>
          <a:custGeom>
            <a:avLst/>
            <a:gdLst/>
            <a:ahLst/>
            <a:cxnLst/>
            <a:rect r="r" b="b" t="t" l="l"/>
            <a:pathLst>
              <a:path h="7363645" w="10256505">
                <a:moveTo>
                  <a:pt x="0" y="0"/>
                </a:moveTo>
                <a:lnTo>
                  <a:pt x="10256506" y="0"/>
                </a:lnTo>
                <a:lnTo>
                  <a:pt x="10256506" y="7363645"/>
                </a:lnTo>
                <a:lnTo>
                  <a:pt x="0" y="7363645"/>
                </a:lnTo>
                <a:lnTo>
                  <a:pt x="0" y="0"/>
                </a:lnTo>
                <a:close/>
              </a:path>
            </a:pathLst>
          </a:custGeom>
          <a:blipFill>
            <a:blip r:embed="rId2"/>
            <a:stretch>
              <a:fillRect l="0" t="0" r="0" b="0"/>
            </a:stretch>
          </a:blipFill>
        </p:spPr>
      </p:sp>
      <p:sp>
        <p:nvSpPr>
          <p:cNvPr name="TextBox 6" id="6"/>
          <p:cNvSpPr txBox="true"/>
          <p:nvPr/>
        </p:nvSpPr>
        <p:spPr>
          <a:xfrm rot="0">
            <a:off x="522001" y="1152525"/>
            <a:ext cx="17243997" cy="1064133"/>
          </a:xfrm>
          <a:prstGeom prst="rect">
            <a:avLst/>
          </a:prstGeom>
        </p:spPr>
        <p:txBody>
          <a:bodyPr anchor="t" rtlCol="false" tIns="0" lIns="0" bIns="0" rIns="0">
            <a:spAutoFit/>
          </a:bodyPr>
          <a:lstStyle/>
          <a:p>
            <a:pPr algn="l" marL="0" indent="0" lvl="0">
              <a:lnSpc>
                <a:spcPts val="7956"/>
              </a:lnSpc>
              <a:spcBef>
                <a:spcPct val="0"/>
              </a:spcBef>
            </a:pPr>
            <a:r>
              <a:rPr lang="en-US" sz="7800">
                <a:solidFill>
                  <a:srgbClr val="A80B29"/>
                </a:solidFill>
                <a:latin typeface="Archivo Black"/>
                <a:ea typeface="Archivo Black"/>
                <a:cs typeface="Archivo Black"/>
                <a:sym typeface="Archivo Black"/>
              </a:rPr>
              <a:t>Requerimientos No Funcionales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67826" y="369655"/>
            <a:ext cx="17552348" cy="9547691"/>
            <a:chOff x="0" y="0"/>
            <a:chExt cx="4622841" cy="2514618"/>
          </a:xfrm>
        </p:grpSpPr>
        <p:sp>
          <p:nvSpPr>
            <p:cNvPr name="Freeform 3" id="3"/>
            <p:cNvSpPr/>
            <p:nvPr/>
          </p:nvSpPr>
          <p:spPr>
            <a:xfrm flipH="false" flipV="false" rot="0">
              <a:off x="0" y="0"/>
              <a:ext cx="4622841" cy="2514618"/>
            </a:xfrm>
            <a:custGeom>
              <a:avLst/>
              <a:gdLst/>
              <a:ahLst/>
              <a:cxnLst/>
              <a:rect r="r" b="b" t="t" l="l"/>
              <a:pathLst>
                <a:path h="2514618" w="4622841">
                  <a:moveTo>
                    <a:pt x="15438" y="0"/>
                  </a:moveTo>
                  <a:lnTo>
                    <a:pt x="4607403" y="0"/>
                  </a:lnTo>
                  <a:cubicBezTo>
                    <a:pt x="4611497" y="0"/>
                    <a:pt x="4615424" y="1626"/>
                    <a:pt x="4618319" y="4522"/>
                  </a:cubicBezTo>
                  <a:cubicBezTo>
                    <a:pt x="4621214" y="7417"/>
                    <a:pt x="4622841" y="11343"/>
                    <a:pt x="4622841" y="15438"/>
                  </a:cubicBezTo>
                  <a:lnTo>
                    <a:pt x="4622841" y="2499181"/>
                  </a:lnTo>
                  <a:cubicBezTo>
                    <a:pt x="4622841" y="2507707"/>
                    <a:pt x="4615929" y="2514618"/>
                    <a:pt x="4607403" y="2514618"/>
                  </a:cubicBezTo>
                  <a:lnTo>
                    <a:pt x="15438" y="2514618"/>
                  </a:lnTo>
                  <a:cubicBezTo>
                    <a:pt x="6912" y="2514618"/>
                    <a:pt x="0" y="2507707"/>
                    <a:pt x="0" y="2499181"/>
                  </a:cubicBezTo>
                  <a:lnTo>
                    <a:pt x="0" y="15438"/>
                  </a:lnTo>
                  <a:cubicBezTo>
                    <a:pt x="0" y="6912"/>
                    <a:pt x="6912" y="0"/>
                    <a:pt x="15438" y="0"/>
                  </a:cubicBezTo>
                  <a:close/>
                </a:path>
              </a:pathLst>
            </a:custGeom>
            <a:solidFill>
              <a:srgbClr val="FFCFCE"/>
            </a:solidFill>
          </p:spPr>
        </p:sp>
        <p:sp>
          <p:nvSpPr>
            <p:cNvPr name="TextBox 4" id="4"/>
            <p:cNvSpPr txBox="true"/>
            <p:nvPr/>
          </p:nvSpPr>
          <p:spPr>
            <a:xfrm>
              <a:off x="0" y="-38100"/>
              <a:ext cx="4622841" cy="2552718"/>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3575208" y="1152525"/>
            <a:ext cx="11137583" cy="1064133"/>
          </a:xfrm>
          <a:prstGeom prst="rect">
            <a:avLst/>
          </a:prstGeom>
        </p:spPr>
        <p:txBody>
          <a:bodyPr anchor="t" rtlCol="false" tIns="0" lIns="0" bIns="0" rIns="0">
            <a:spAutoFit/>
          </a:bodyPr>
          <a:lstStyle/>
          <a:p>
            <a:pPr algn="l" marL="0" indent="0" lvl="0">
              <a:lnSpc>
                <a:spcPts val="7956"/>
              </a:lnSpc>
              <a:spcBef>
                <a:spcPct val="0"/>
              </a:spcBef>
            </a:pPr>
            <a:r>
              <a:rPr lang="en-US" sz="7800">
                <a:solidFill>
                  <a:srgbClr val="A80B29"/>
                </a:solidFill>
                <a:latin typeface="Archivo Black"/>
                <a:ea typeface="Archivo Black"/>
                <a:cs typeface="Archivo Black"/>
                <a:sym typeface="Archivo Black"/>
              </a:rPr>
              <a:t>Atributos de Calidad</a:t>
            </a:r>
          </a:p>
        </p:txBody>
      </p:sp>
      <p:sp>
        <p:nvSpPr>
          <p:cNvPr name="Freeform 6" id="6"/>
          <p:cNvSpPr/>
          <p:nvPr/>
        </p:nvSpPr>
        <p:spPr>
          <a:xfrm flipH="false" flipV="false" rot="0">
            <a:off x="690436" y="3209747"/>
            <a:ext cx="16907128" cy="3867506"/>
          </a:xfrm>
          <a:custGeom>
            <a:avLst/>
            <a:gdLst/>
            <a:ahLst/>
            <a:cxnLst/>
            <a:rect r="r" b="b" t="t" l="l"/>
            <a:pathLst>
              <a:path h="3867506" w="16907128">
                <a:moveTo>
                  <a:pt x="0" y="0"/>
                </a:moveTo>
                <a:lnTo>
                  <a:pt x="16907128" y="0"/>
                </a:lnTo>
                <a:lnTo>
                  <a:pt x="16907128" y="3867506"/>
                </a:lnTo>
                <a:lnTo>
                  <a:pt x="0" y="3867506"/>
                </a:lnTo>
                <a:lnTo>
                  <a:pt x="0" y="0"/>
                </a:lnTo>
                <a:close/>
              </a:path>
            </a:pathLst>
          </a:custGeom>
          <a:blipFill>
            <a:blip r:embed="rId2"/>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67826" y="369655"/>
            <a:ext cx="17552348" cy="9547691"/>
            <a:chOff x="0" y="0"/>
            <a:chExt cx="4622841" cy="2514618"/>
          </a:xfrm>
        </p:grpSpPr>
        <p:sp>
          <p:nvSpPr>
            <p:cNvPr name="Freeform 3" id="3"/>
            <p:cNvSpPr/>
            <p:nvPr/>
          </p:nvSpPr>
          <p:spPr>
            <a:xfrm flipH="false" flipV="false" rot="0">
              <a:off x="0" y="0"/>
              <a:ext cx="4622841" cy="2514618"/>
            </a:xfrm>
            <a:custGeom>
              <a:avLst/>
              <a:gdLst/>
              <a:ahLst/>
              <a:cxnLst/>
              <a:rect r="r" b="b" t="t" l="l"/>
              <a:pathLst>
                <a:path h="2514618" w="4622841">
                  <a:moveTo>
                    <a:pt x="15438" y="0"/>
                  </a:moveTo>
                  <a:lnTo>
                    <a:pt x="4607403" y="0"/>
                  </a:lnTo>
                  <a:cubicBezTo>
                    <a:pt x="4611497" y="0"/>
                    <a:pt x="4615424" y="1626"/>
                    <a:pt x="4618319" y="4522"/>
                  </a:cubicBezTo>
                  <a:cubicBezTo>
                    <a:pt x="4621214" y="7417"/>
                    <a:pt x="4622841" y="11343"/>
                    <a:pt x="4622841" y="15438"/>
                  </a:cubicBezTo>
                  <a:lnTo>
                    <a:pt x="4622841" y="2499181"/>
                  </a:lnTo>
                  <a:cubicBezTo>
                    <a:pt x="4622841" y="2507707"/>
                    <a:pt x="4615929" y="2514618"/>
                    <a:pt x="4607403" y="2514618"/>
                  </a:cubicBezTo>
                  <a:lnTo>
                    <a:pt x="15438" y="2514618"/>
                  </a:lnTo>
                  <a:cubicBezTo>
                    <a:pt x="6912" y="2514618"/>
                    <a:pt x="0" y="2507707"/>
                    <a:pt x="0" y="2499181"/>
                  </a:cubicBezTo>
                  <a:lnTo>
                    <a:pt x="0" y="15438"/>
                  </a:lnTo>
                  <a:cubicBezTo>
                    <a:pt x="0" y="6912"/>
                    <a:pt x="6912" y="0"/>
                    <a:pt x="15438" y="0"/>
                  </a:cubicBezTo>
                  <a:close/>
                </a:path>
              </a:pathLst>
            </a:custGeom>
            <a:solidFill>
              <a:srgbClr val="FFCFCE"/>
            </a:solidFill>
          </p:spPr>
        </p:sp>
        <p:sp>
          <p:nvSpPr>
            <p:cNvPr name="TextBox 4" id="4"/>
            <p:cNvSpPr txBox="true"/>
            <p:nvPr/>
          </p:nvSpPr>
          <p:spPr>
            <a:xfrm>
              <a:off x="0" y="-38100"/>
              <a:ext cx="4622841" cy="2552718"/>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3575208" y="1152525"/>
            <a:ext cx="11137583" cy="1064133"/>
          </a:xfrm>
          <a:prstGeom prst="rect">
            <a:avLst/>
          </a:prstGeom>
        </p:spPr>
        <p:txBody>
          <a:bodyPr anchor="t" rtlCol="false" tIns="0" lIns="0" bIns="0" rIns="0">
            <a:spAutoFit/>
          </a:bodyPr>
          <a:lstStyle/>
          <a:p>
            <a:pPr algn="ctr" marL="0" indent="0" lvl="0">
              <a:lnSpc>
                <a:spcPts val="7956"/>
              </a:lnSpc>
              <a:spcBef>
                <a:spcPct val="0"/>
              </a:spcBef>
            </a:pPr>
            <a:r>
              <a:rPr lang="en-US" sz="7800">
                <a:solidFill>
                  <a:srgbClr val="A80B29"/>
                </a:solidFill>
                <a:latin typeface="Archivo Black"/>
                <a:ea typeface="Archivo Black"/>
                <a:cs typeface="Archivo Black"/>
                <a:sym typeface="Archivo Black"/>
              </a:rPr>
              <a:t>Ponderación</a:t>
            </a:r>
          </a:p>
        </p:txBody>
      </p:sp>
      <p:sp>
        <p:nvSpPr>
          <p:cNvPr name="Freeform 6" id="6"/>
          <p:cNvSpPr/>
          <p:nvPr/>
        </p:nvSpPr>
        <p:spPr>
          <a:xfrm flipH="false" flipV="false" rot="0">
            <a:off x="3079290" y="2216658"/>
            <a:ext cx="12129421" cy="7379712"/>
          </a:xfrm>
          <a:custGeom>
            <a:avLst/>
            <a:gdLst/>
            <a:ahLst/>
            <a:cxnLst/>
            <a:rect r="r" b="b" t="t" l="l"/>
            <a:pathLst>
              <a:path h="7379712" w="12129421">
                <a:moveTo>
                  <a:pt x="0" y="0"/>
                </a:moveTo>
                <a:lnTo>
                  <a:pt x="12129420" y="0"/>
                </a:lnTo>
                <a:lnTo>
                  <a:pt x="12129420" y="7379712"/>
                </a:lnTo>
                <a:lnTo>
                  <a:pt x="0" y="7379712"/>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67826" y="369655"/>
            <a:ext cx="17552348" cy="9547691"/>
            <a:chOff x="0" y="0"/>
            <a:chExt cx="4622841" cy="2514618"/>
          </a:xfrm>
        </p:grpSpPr>
        <p:sp>
          <p:nvSpPr>
            <p:cNvPr name="Freeform 3" id="3"/>
            <p:cNvSpPr/>
            <p:nvPr/>
          </p:nvSpPr>
          <p:spPr>
            <a:xfrm flipH="false" flipV="false" rot="0">
              <a:off x="0" y="0"/>
              <a:ext cx="4622841" cy="2514618"/>
            </a:xfrm>
            <a:custGeom>
              <a:avLst/>
              <a:gdLst/>
              <a:ahLst/>
              <a:cxnLst/>
              <a:rect r="r" b="b" t="t" l="l"/>
              <a:pathLst>
                <a:path h="2514618" w="4622841">
                  <a:moveTo>
                    <a:pt x="15438" y="0"/>
                  </a:moveTo>
                  <a:lnTo>
                    <a:pt x="4607403" y="0"/>
                  </a:lnTo>
                  <a:cubicBezTo>
                    <a:pt x="4611497" y="0"/>
                    <a:pt x="4615424" y="1626"/>
                    <a:pt x="4618319" y="4522"/>
                  </a:cubicBezTo>
                  <a:cubicBezTo>
                    <a:pt x="4621214" y="7417"/>
                    <a:pt x="4622841" y="11343"/>
                    <a:pt x="4622841" y="15438"/>
                  </a:cubicBezTo>
                  <a:lnTo>
                    <a:pt x="4622841" y="2499181"/>
                  </a:lnTo>
                  <a:cubicBezTo>
                    <a:pt x="4622841" y="2507707"/>
                    <a:pt x="4615929" y="2514618"/>
                    <a:pt x="4607403" y="2514618"/>
                  </a:cubicBezTo>
                  <a:lnTo>
                    <a:pt x="15438" y="2514618"/>
                  </a:lnTo>
                  <a:cubicBezTo>
                    <a:pt x="6912" y="2514618"/>
                    <a:pt x="0" y="2507707"/>
                    <a:pt x="0" y="2499181"/>
                  </a:cubicBezTo>
                  <a:lnTo>
                    <a:pt x="0" y="15438"/>
                  </a:lnTo>
                  <a:cubicBezTo>
                    <a:pt x="0" y="6912"/>
                    <a:pt x="6912" y="0"/>
                    <a:pt x="15438" y="0"/>
                  </a:cubicBezTo>
                  <a:close/>
                </a:path>
              </a:pathLst>
            </a:custGeom>
            <a:solidFill>
              <a:srgbClr val="FFCFCE"/>
            </a:solidFill>
          </p:spPr>
        </p:sp>
        <p:sp>
          <p:nvSpPr>
            <p:cNvPr name="TextBox 4" id="4"/>
            <p:cNvSpPr txBox="true"/>
            <p:nvPr/>
          </p:nvSpPr>
          <p:spPr>
            <a:xfrm>
              <a:off x="0" y="-38100"/>
              <a:ext cx="4622841" cy="255271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1557582">
            <a:off x="14258713" y="5118180"/>
            <a:ext cx="3711745" cy="5207805"/>
          </a:xfrm>
          <a:custGeom>
            <a:avLst/>
            <a:gdLst/>
            <a:ahLst/>
            <a:cxnLst/>
            <a:rect r="r" b="b" t="t" l="l"/>
            <a:pathLst>
              <a:path h="5207805" w="3711745">
                <a:moveTo>
                  <a:pt x="0" y="0"/>
                </a:moveTo>
                <a:lnTo>
                  <a:pt x="3711745" y="0"/>
                </a:lnTo>
                <a:lnTo>
                  <a:pt x="3711745" y="5207805"/>
                </a:lnTo>
                <a:lnTo>
                  <a:pt x="0" y="52078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027778">
            <a:off x="3057558" y="6255123"/>
            <a:ext cx="2692723" cy="3585951"/>
          </a:xfrm>
          <a:custGeom>
            <a:avLst/>
            <a:gdLst/>
            <a:ahLst/>
            <a:cxnLst/>
            <a:rect r="r" b="b" t="t" l="l"/>
            <a:pathLst>
              <a:path h="3585951" w="2692723">
                <a:moveTo>
                  <a:pt x="0" y="0"/>
                </a:moveTo>
                <a:lnTo>
                  <a:pt x="2692723" y="0"/>
                </a:lnTo>
                <a:lnTo>
                  <a:pt x="2692723" y="3585951"/>
                </a:lnTo>
                <a:lnTo>
                  <a:pt x="0" y="35859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1483533">
            <a:off x="15490649" y="2701133"/>
            <a:ext cx="3069804" cy="2147216"/>
          </a:xfrm>
          <a:custGeom>
            <a:avLst/>
            <a:gdLst/>
            <a:ahLst/>
            <a:cxnLst/>
            <a:rect r="r" b="b" t="t" l="l"/>
            <a:pathLst>
              <a:path h="2147216" w="3069804">
                <a:moveTo>
                  <a:pt x="0" y="0"/>
                </a:moveTo>
                <a:lnTo>
                  <a:pt x="3069804" y="0"/>
                </a:lnTo>
                <a:lnTo>
                  <a:pt x="3069804" y="2147216"/>
                </a:lnTo>
                <a:lnTo>
                  <a:pt x="0" y="21472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grpSp>
        <p:nvGrpSpPr>
          <p:cNvPr name="Group 8" id="8"/>
          <p:cNvGrpSpPr/>
          <p:nvPr/>
        </p:nvGrpSpPr>
        <p:grpSpPr>
          <a:xfrm rot="0">
            <a:off x="11598659" y="1028700"/>
            <a:ext cx="5660641" cy="902831"/>
            <a:chOff x="0" y="0"/>
            <a:chExt cx="2336250" cy="372615"/>
          </a:xfrm>
        </p:grpSpPr>
        <p:sp>
          <p:nvSpPr>
            <p:cNvPr name="Freeform 9" id="9"/>
            <p:cNvSpPr/>
            <p:nvPr/>
          </p:nvSpPr>
          <p:spPr>
            <a:xfrm flipH="false" flipV="false" rot="0">
              <a:off x="0" y="0"/>
              <a:ext cx="2336250" cy="372615"/>
            </a:xfrm>
            <a:custGeom>
              <a:avLst/>
              <a:gdLst/>
              <a:ahLst/>
              <a:cxnLst/>
              <a:rect r="r" b="b" t="t" l="l"/>
              <a:pathLst>
                <a:path h="372615" w="2336250">
                  <a:moveTo>
                    <a:pt x="2133050" y="0"/>
                  </a:moveTo>
                  <a:cubicBezTo>
                    <a:pt x="2245275" y="0"/>
                    <a:pt x="2336250" y="83413"/>
                    <a:pt x="2336250" y="186308"/>
                  </a:cubicBezTo>
                  <a:cubicBezTo>
                    <a:pt x="2336250" y="289202"/>
                    <a:pt x="2245275" y="372615"/>
                    <a:pt x="2133050" y="372615"/>
                  </a:cubicBezTo>
                  <a:lnTo>
                    <a:pt x="203200" y="372615"/>
                  </a:lnTo>
                  <a:cubicBezTo>
                    <a:pt x="90976" y="372615"/>
                    <a:pt x="0" y="289202"/>
                    <a:pt x="0" y="186308"/>
                  </a:cubicBezTo>
                  <a:cubicBezTo>
                    <a:pt x="0" y="83413"/>
                    <a:pt x="90976" y="0"/>
                    <a:pt x="203200" y="0"/>
                  </a:cubicBezTo>
                  <a:close/>
                </a:path>
              </a:pathLst>
            </a:custGeom>
            <a:solidFill>
              <a:srgbClr val="A80B29"/>
            </a:solidFill>
          </p:spPr>
        </p:sp>
        <p:sp>
          <p:nvSpPr>
            <p:cNvPr name="TextBox 10" id="10"/>
            <p:cNvSpPr txBox="true"/>
            <p:nvPr/>
          </p:nvSpPr>
          <p:spPr>
            <a:xfrm>
              <a:off x="0" y="38100"/>
              <a:ext cx="2336250" cy="334515"/>
            </a:xfrm>
            <a:prstGeom prst="rect">
              <a:avLst/>
            </a:prstGeom>
          </p:spPr>
          <p:txBody>
            <a:bodyPr anchor="ctr" rtlCol="false" tIns="254000" lIns="254000" bIns="254000" rIns="254000"/>
            <a:lstStyle/>
            <a:p>
              <a:pPr algn="ctr" marL="0" indent="0" lvl="0">
                <a:lnSpc>
                  <a:spcPts val="2550"/>
                </a:lnSpc>
                <a:spcBef>
                  <a:spcPct val="0"/>
                </a:spcBef>
              </a:pPr>
              <a:r>
                <a:rPr lang="en-US" sz="2500" spc="440">
                  <a:solidFill>
                    <a:srgbClr val="FFCFCE"/>
                  </a:solidFill>
                  <a:latin typeface="Open Sans"/>
                  <a:ea typeface="Open Sans"/>
                  <a:cs typeface="Open Sans"/>
                  <a:sym typeface="Open Sans"/>
                </a:rPr>
                <a:t>Valeria Rudas Ruiz</a:t>
              </a:r>
            </a:p>
          </p:txBody>
        </p:sp>
      </p:grpSp>
      <p:sp>
        <p:nvSpPr>
          <p:cNvPr name="TextBox 11" id="11"/>
          <p:cNvSpPr txBox="true"/>
          <p:nvPr/>
        </p:nvSpPr>
        <p:spPr>
          <a:xfrm rot="0">
            <a:off x="3926776" y="3582020"/>
            <a:ext cx="10434447" cy="2377435"/>
          </a:xfrm>
          <a:prstGeom prst="rect">
            <a:avLst/>
          </a:prstGeom>
        </p:spPr>
        <p:txBody>
          <a:bodyPr anchor="t" rtlCol="false" tIns="0" lIns="0" bIns="0" rIns="0">
            <a:spAutoFit/>
          </a:bodyPr>
          <a:lstStyle/>
          <a:p>
            <a:pPr algn="ctr" marL="0" indent="0" lvl="0">
              <a:lnSpc>
                <a:spcPts val="9179"/>
              </a:lnSpc>
              <a:spcBef>
                <a:spcPct val="0"/>
              </a:spcBef>
            </a:pPr>
            <a:r>
              <a:rPr lang="en-US" sz="8999">
                <a:solidFill>
                  <a:srgbClr val="A80B29"/>
                </a:solidFill>
                <a:latin typeface="Archivo Black"/>
                <a:ea typeface="Archivo Black"/>
                <a:cs typeface="Archivo Black"/>
                <a:sym typeface="Archivo Black"/>
              </a:rPr>
              <a:t>¡Muchas gracias!</a:t>
            </a:r>
          </a:p>
        </p:txBody>
      </p:sp>
      <p:sp>
        <p:nvSpPr>
          <p:cNvPr name="TextBox 12" id="12"/>
          <p:cNvSpPr txBox="true"/>
          <p:nvPr/>
        </p:nvSpPr>
        <p:spPr>
          <a:xfrm rot="0">
            <a:off x="3926776" y="6396364"/>
            <a:ext cx="10434447" cy="461016"/>
          </a:xfrm>
          <a:prstGeom prst="rect">
            <a:avLst/>
          </a:prstGeom>
        </p:spPr>
        <p:txBody>
          <a:bodyPr anchor="t" rtlCol="false" tIns="0" lIns="0" bIns="0" rIns="0">
            <a:spAutoFit/>
          </a:bodyPr>
          <a:lstStyle/>
          <a:p>
            <a:pPr algn="ctr" marL="0" indent="0" lvl="0">
              <a:lnSpc>
                <a:spcPts val="3570"/>
              </a:lnSpc>
              <a:spcBef>
                <a:spcPct val="0"/>
              </a:spcBef>
            </a:pPr>
            <a:r>
              <a:rPr lang="en-US" sz="3500" spc="616">
                <a:solidFill>
                  <a:srgbClr val="A80B29"/>
                </a:solidFill>
                <a:latin typeface="Open Sans"/>
                <a:ea typeface="Open Sans"/>
                <a:cs typeface="Open Sans"/>
                <a:sym typeface="Open Sans"/>
              </a:rPr>
              <a:t>por su atención</a:t>
            </a:r>
          </a:p>
        </p:txBody>
      </p:sp>
      <p:sp>
        <p:nvSpPr>
          <p:cNvPr name="Freeform 13" id="13"/>
          <p:cNvSpPr/>
          <p:nvPr/>
        </p:nvSpPr>
        <p:spPr>
          <a:xfrm flipH="false" flipV="false" rot="-1458743">
            <a:off x="282759" y="169796"/>
            <a:ext cx="5137646" cy="4511787"/>
          </a:xfrm>
          <a:custGeom>
            <a:avLst/>
            <a:gdLst/>
            <a:ahLst/>
            <a:cxnLst/>
            <a:rect r="r" b="b" t="t" l="l"/>
            <a:pathLst>
              <a:path h="4511787" w="5137646">
                <a:moveTo>
                  <a:pt x="0" y="0"/>
                </a:moveTo>
                <a:lnTo>
                  <a:pt x="5137646" y="0"/>
                </a:lnTo>
                <a:lnTo>
                  <a:pt x="5137646" y="4511787"/>
                </a:lnTo>
                <a:lnTo>
                  <a:pt x="0" y="451178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4" id="14"/>
          <p:cNvSpPr/>
          <p:nvPr/>
        </p:nvSpPr>
        <p:spPr>
          <a:xfrm flipH="false" flipV="false" rot="-2527937">
            <a:off x="-33431" y="4876087"/>
            <a:ext cx="3774637" cy="2601068"/>
          </a:xfrm>
          <a:custGeom>
            <a:avLst/>
            <a:gdLst/>
            <a:ahLst/>
            <a:cxnLst/>
            <a:rect r="r" b="b" t="t" l="l"/>
            <a:pathLst>
              <a:path h="2601068" w="3774637">
                <a:moveTo>
                  <a:pt x="0" y="0"/>
                </a:moveTo>
                <a:lnTo>
                  <a:pt x="3774637" y="0"/>
                </a:lnTo>
                <a:lnTo>
                  <a:pt x="3774637" y="2601068"/>
                </a:lnTo>
                <a:lnTo>
                  <a:pt x="0" y="260106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DAGjiEnNOAA</dc:identifier>
  <dcterms:modified xsi:type="dcterms:W3CDTF">2011-08-01T06:04:30Z</dcterms:modified>
  <cp:revision>1</cp:revision>
  <dc:title>Varime.Context</dc:title>
</cp:coreProperties>
</file>