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E8CBAC6-1053-4354-85E8-8FD7E64E1195}" type="datetimeFigureOut">
              <a:rPr lang="es-CO" smtClean="0"/>
              <a:t>2/04/2025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229191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8CBAC6-1053-4354-85E8-8FD7E64E1195}" type="datetimeFigureOut">
              <a:rPr lang="es-CO" smtClean="0"/>
              <a:t>2/04/2025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47878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8CBAC6-1053-4354-85E8-8FD7E64E1195}" type="datetimeFigureOut">
              <a:rPr lang="es-CO" smtClean="0"/>
              <a:t>2/04/2025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348081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8CBAC6-1053-4354-85E8-8FD7E64E1195}" type="datetimeFigureOut">
              <a:rPr lang="es-CO" smtClean="0"/>
              <a:t>2/04/2025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4878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8CBAC6-1053-4354-85E8-8FD7E64E1195}" type="datetimeFigureOut">
              <a:rPr lang="es-CO" smtClean="0"/>
              <a:t>2/04/2025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1317075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8CBAC6-1053-4354-85E8-8FD7E64E1195}" type="datetimeFigureOut">
              <a:rPr lang="es-CO" smtClean="0"/>
              <a:t>2/04/2025</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1869662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8CBAC6-1053-4354-85E8-8FD7E64E1195}" type="datetimeFigureOut">
              <a:rPr lang="es-CO" smtClean="0"/>
              <a:t>2/04/2025</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1497138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8CBAC6-1053-4354-85E8-8FD7E64E1195}" type="datetimeFigureOut">
              <a:rPr lang="es-CO" smtClean="0"/>
              <a:t>2/04/2025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674523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8CBAC6-1053-4354-85E8-8FD7E64E1195}" type="datetimeFigureOut">
              <a:rPr lang="es-CO" smtClean="0"/>
              <a:t>2/04/2025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99066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8CBAC6-1053-4354-85E8-8FD7E64E1195}" type="datetimeFigureOut">
              <a:rPr lang="es-CO" smtClean="0"/>
              <a:t>2/04/2025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4046366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8CBAC6-1053-4354-85E8-8FD7E64E1195}" type="datetimeFigureOut">
              <a:rPr lang="es-CO" smtClean="0"/>
              <a:t>2/04/2025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374868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E8CBAC6-1053-4354-85E8-8FD7E64E1195}" type="datetimeFigureOut">
              <a:rPr lang="es-CO" smtClean="0"/>
              <a:t>2/04/2025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242765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E8CBAC6-1053-4354-85E8-8FD7E64E1195}" type="datetimeFigureOut">
              <a:rPr lang="es-CO" smtClean="0"/>
              <a:t>2/04/2025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206432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0E8CBAC6-1053-4354-85E8-8FD7E64E1195}" type="datetimeFigureOut">
              <a:rPr lang="es-CO" smtClean="0"/>
              <a:t>2/04/2025</a:t>
            </a:fld>
            <a:endParaRPr lang="es-CO"/>
          </a:p>
        </p:txBody>
      </p:sp>
      <p:sp>
        <p:nvSpPr>
          <p:cNvPr id="5" name="Footer Placeholder 3"/>
          <p:cNvSpPr>
            <a:spLocks noGrp="1"/>
          </p:cNvSpPr>
          <p:nvPr>
            <p:ph type="ftr" sz="quarter" idx="11"/>
          </p:nvPr>
        </p:nvSpPr>
        <p:spPr/>
        <p:txBody>
          <a:bodyPr/>
          <a:lstStyle/>
          <a:p>
            <a:endParaRPr lang="es-CO"/>
          </a:p>
        </p:txBody>
      </p:sp>
      <p:sp>
        <p:nvSpPr>
          <p:cNvPr id="6" name="Slide Number Placeholder 4"/>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40285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E8CBAC6-1053-4354-85E8-8FD7E64E1195}" type="datetimeFigureOut">
              <a:rPr lang="es-CO" smtClean="0"/>
              <a:t>2/04/2025</a:t>
            </a:fld>
            <a:endParaRPr lang="es-CO"/>
          </a:p>
        </p:txBody>
      </p:sp>
      <p:sp>
        <p:nvSpPr>
          <p:cNvPr id="5" name="Footer Placeholder 2"/>
          <p:cNvSpPr>
            <a:spLocks noGrp="1"/>
          </p:cNvSpPr>
          <p:nvPr>
            <p:ph type="ftr" sz="quarter" idx="11"/>
          </p:nvPr>
        </p:nvSpPr>
        <p:spPr/>
        <p:txBody>
          <a:bodyPr/>
          <a:lstStyle/>
          <a:p>
            <a:endParaRPr lang="es-CO"/>
          </a:p>
        </p:txBody>
      </p:sp>
      <p:sp>
        <p:nvSpPr>
          <p:cNvPr id="6" name="Slide Number Placeholder 3"/>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354443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0E8CBAC6-1053-4354-85E8-8FD7E64E1195}" type="datetimeFigureOut">
              <a:rPr lang="es-CO" smtClean="0"/>
              <a:t>2/04/2025</a:t>
            </a:fld>
            <a:endParaRPr lang="es-CO"/>
          </a:p>
        </p:txBody>
      </p:sp>
      <p:sp>
        <p:nvSpPr>
          <p:cNvPr id="5" name="Footer Placeholder 5"/>
          <p:cNvSpPr>
            <a:spLocks noGrp="1"/>
          </p:cNvSpPr>
          <p:nvPr>
            <p:ph type="ftr" sz="quarter" idx="11"/>
          </p:nvPr>
        </p:nvSpPr>
        <p:spPr/>
        <p:txBody>
          <a:bodyPr/>
          <a:lstStyle/>
          <a:p>
            <a:endParaRPr lang="es-CO"/>
          </a:p>
        </p:txBody>
      </p:sp>
      <p:sp>
        <p:nvSpPr>
          <p:cNvPr id="6" name="Slide Number Placeholder 6"/>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2992400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8CBAC6-1053-4354-85E8-8FD7E64E1195}" type="datetimeFigureOut">
              <a:rPr lang="es-CO" smtClean="0"/>
              <a:t>2/04/2025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91173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E8CBAC6-1053-4354-85E8-8FD7E64E1195}" type="datetimeFigureOut">
              <a:rPr lang="es-CO" smtClean="0"/>
              <a:t>2/04/2025</a:t>
            </a:fld>
            <a:endParaRPr lang="es-C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O"/>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775E851-A78C-4173-899A-48FA8D5829BD}" type="slidenum">
              <a:rPr lang="es-CO" smtClean="0"/>
              <a:t>‹Nº›</a:t>
            </a:fld>
            <a:endParaRPr lang="es-CO"/>
          </a:p>
        </p:txBody>
      </p:sp>
    </p:spTree>
    <p:extLst>
      <p:ext uri="{BB962C8B-B14F-4D97-AF65-F5344CB8AC3E}">
        <p14:creationId xmlns:p14="http://schemas.microsoft.com/office/powerpoint/2010/main" val="231360731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990B8D-D91B-BCEA-D9C6-E90F000CD7C6}"/>
              </a:ext>
            </a:extLst>
          </p:cNvPr>
          <p:cNvSpPr>
            <a:spLocks noGrp="1"/>
          </p:cNvSpPr>
          <p:nvPr>
            <p:ph type="ctrTitle"/>
          </p:nvPr>
        </p:nvSpPr>
        <p:spPr>
          <a:xfrm>
            <a:off x="324896" y="1508311"/>
            <a:ext cx="11710737" cy="3076826"/>
          </a:xfrm>
        </p:spPr>
        <p:txBody>
          <a:bodyPr>
            <a:noAutofit/>
          </a:bodyPr>
          <a:lstStyle/>
          <a:p>
            <a:r>
              <a:rPr lang="es-MX" sz="4800" dirty="0" err="1"/>
              <a:t>EduPhysics</a:t>
            </a:r>
            <a:endParaRPr lang="es-CO" sz="4800" dirty="0"/>
          </a:p>
        </p:txBody>
      </p:sp>
      <p:sp>
        <p:nvSpPr>
          <p:cNvPr id="3" name="Subtítulo 2">
            <a:extLst>
              <a:ext uri="{FF2B5EF4-FFF2-40B4-BE49-F238E27FC236}">
                <a16:creationId xmlns:a16="http://schemas.microsoft.com/office/drawing/2014/main" id="{B38AE2CF-6B0C-D27A-5521-6E96CD31D20D}"/>
              </a:ext>
            </a:extLst>
          </p:cNvPr>
          <p:cNvSpPr>
            <a:spLocks noGrp="1"/>
          </p:cNvSpPr>
          <p:nvPr>
            <p:ph type="subTitle" idx="1"/>
          </p:nvPr>
        </p:nvSpPr>
        <p:spPr/>
        <p:txBody>
          <a:bodyPr/>
          <a:lstStyle/>
          <a:p>
            <a:r>
              <a:rPr lang="es-MX" dirty="0"/>
              <a:t>Daniel Torres Valencia. Cod: 91969</a:t>
            </a:r>
            <a:endParaRPr lang="es-CO" dirty="0"/>
          </a:p>
        </p:txBody>
      </p:sp>
    </p:spTree>
    <p:extLst>
      <p:ext uri="{BB962C8B-B14F-4D97-AF65-F5344CB8AC3E}">
        <p14:creationId xmlns:p14="http://schemas.microsoft.com/office/powerpoint/2010/main" val="417678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F106E4-4DE9-6EE9-EE67-26A536AA522E}"/>
              </a:ext>
            </a:extLst>
          </p:cNvPr>
          <p:cNvSpPr>
            <a:spLocks noGrp="1"/>
          </p:cNvSpPr>
          <p:nvPr>
            <p:ph type="title"/>
          </p:nvPr>
        </p:nvSpPr>
        <p:spPr/>
        <p:txBody>
          <a:bodyPr/>
          <a:lstStyle/>
          <a:p>
            <a:r>
              <a:rPr lang="es-MX" b="1" dirty="0"/>
              <a:t>AGENDA</a:t>
            </a:r>
            <a:endParaRPr lang="es-CO" b="1" dirty="0"/>
          </a:p>
        </p:txBody>
      </p:sp>
      <p:sp>
        <p:nvSpPr>
          <p:cNvPr id="3" name="Marcador de contenido 2">
            <a:extLst>
              <a:ext uri="{FF2B5EF4-FFF2-40B4-BE49-F238E27FC236}">
                <a16:creationId xmlns:a16="http://schemas.microsoft.com/office/drawing/2014/main" id="{4A4387AC-3D8E-17C4-3C95-87D5FAEFA49D}"/>
              </a:ext>
            </a:extLst>
          </p:cNvPr>
          <p:cNvSpPr>
            <a:spLocks noGrp="1"/>
          </p:cNvSpPr>
          <p:nvPr>
            <p:ph idx="1"/>
          </p:nvPr>
        </p:nvSpPr>
        <p:spPr/>
        <p:txBody>
          <a:bodyPr/>
          <a:lstStyle/>
          <a:p>
            <a:r>
              <a:rPr lang="es-MX" dirty="0"/>
              <a:t>Contexto</a:t>
            </a:r>
          </a:p>
          <a:p>
            <a:r>
              <a:rPr lang="es-MX" dirty="0"/>
              <a:t>Requerimientos Funcionales</a:t>
            </a:r>
          </a:p>
          <a:p>
            <a:r>
              <a:rPr lang="es-MX" dirty="0"/>
              <a:t>Requerimientos NO Funcionales</a:t>
            </a:r>
          </a:p>
          <a:p>
            <a:endParaRPr lang="es-CO" dirty="0"/>
          </a:p>
        </p:txBody>
      </p:sp>
    </p:spTree>
    <p:extLst>
      <p:ext uri="{BB962C8B-B14F-4D97-AF65-F5344CB8AC3E}">
        <p14:creationId xmlns:p14="http://schemas.microsoft.com/office/powerpoint/2010/main" val="59309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7F7F4-CB07-94C2-A8F5-79E81210E002}"/>
              </a:ext>
            </a:extLst>
          </p:cNvPr>
          <p:cNvSpPr>
            <a:spLocks noGrp="1"/>
          </p:cNvSpPr>
          <p:nvPr>
            <p:ph type="title"/>
          </p:nvPr>
        </p:nvSpPr>
        <p:spPr/>
        <p:txBody>
          <a:bodyPr/>
          <a:lstStyle/>
          <a:p>
            <a:r>
              <a:rPr lang="es-MX" b="1" dirty="0"/>
              <a:t>CONTEXTO</a:t>
            </a:r>
            <a:endParaRPr lang="es-CO" b="1" dirty="0"/>
          </a:p>
        </p:txBody>
      </p:sp>
      <p:sp>
        <p:nvSpPr>
          <p:cNvPr id="3" name="Marcador de contenido 2">
            <a:extLst>
              <a:ext uri="{FF2B5EF4-FFF2-40B4-BE49-F238E27FC236}">
                <a16:creationId xmlns:a16="http://schemas.microsoft.com/office/drawing/2014/main" id="{830105F4-39EE-11F6-1EC0-E5D95685B2DD}"/>
              </a:ext>
            </a:extLst>
          </p:cNvPr>
          <p:cNvSpPr>
            <a:spLocks noGrp="1"/>
          </p:cNvSpPr>
          <p:nvPr>
            <p:ph idx="1"/>
          </p:nvPr>
        </p:nvSpPr>
        <p:spPr/>
        <p:txBody>
          <a:bodyPr/>
          <a:lstStyle/>
          <a:p>
            <a:r>
              <a:rPr lang="es-MX" sz="1800" i="1" dirty="0">
                <a:effectLst/>
                <a:latin typeface="Times New Roman" panose="02020603050405020304" pitchFamily="18" charset="0"/>
                <a:ea typeface="Times New Roman" panose="02020603050405020304" pitchFamily="18" charset="0"/>
                <a:cs typeface="Times New Roman" panose="02020603050405020304" pitchFamily="18" charset="0"/>
              </a:rPr>
              <a:t>El proyecto se centra en el desarrollo de una aplicación móvil de laboratorios virtuales de física, diseñada para suplir la falta de laboratorios físicos en instituciones educativas con recursos limitados. La aplicación permitirá a los estudiantes realizar simulaciones interactivas de experimentos de física mecánica, aprovechando los sensores de los dispositivos móviles para capturar datos en tiempo real.</a:t>
            </a:r>
            <a:endParaRPr lang="es-CO" dirty="0"/>
          </a:p>
        </p:txBody>
      </p:sp>
    </p:spTree>
    <p:extLst>
      <p:ext uri="{BB962C8B-B14F-4D97-AF65-F5344CB8AC3E}">
        <p14:creationId xmlns:p14="http://schemas.microsoft.com/office/powerpoint/2010/main" val="1622886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7F86B-4B8A-0EC0-7FFE-72CDC20A6212}"/>
              </a:ext>
            </a:extLst>
          </p:cNvPr>
          <p:cNvSpPr>
            <a:spLocks noGrp="1"/>
          </p:cNvSpPr>
          <p:nvPr>
            <p:ph type="title"/>
          </p:nvPr>
        </p:nvSpPr>
        <p:spPr>
          <a:xfrm>
            <a:off x="1443790" y="172620"/>
            <a:ext cx="10515600" cy="1325563"/>
          </a:xfrm>
        </p:spPr>
        <p:txBody>
          <a:bodyPr/>
          <a:lstStyle/>
          <a:p>
            <a:r>
              <a:rPr lang="es-MX" b="1" dirty="0"/>
              <a:t>REQUERIMIENTOS FUNCIONALES</a:t>
            </a:r>
            <a:endParaRPr lang="es-CO" b="1" dirty="0"/>
          </a:p>
        </p:txBody>
      </p:sp>
      <p:graphicFrame>
        <p:nvGraphicFramePr>
          <p:cNvPr id="5" name="Tabla 4">
            <a:extLst>
              <a:ext uri="{FF2B5EF4-FFF2-40B4-BE49-F238E27FC236}">
                <a16:creationId xmlns:a16="http://schemas.microsoft.com/office/drawing/2014/main" id="{9089514C-CD2E-8952-CF2E-E353A87D2DA1}"/>
              </a:ext>
            </a:extLst>
          </p:cNvPr>
          <p:cNvGraphicFramePr>
            <a:graphicFrameLocks noGrp="1"/>
          </p:cNvGraphicFramePr>
          <p:nvPr>
            <p:extLst>
              <p:ext uri="{D42A27DB-BD31-4B8C-83A1-F6EECF244321}">
                <p14:modId xmlns:p14="http://schemas.microsoft.com/office/powerpoint/2010/main" val="916363468"/>
              </p:ext>
            </p:extLst>
          </p:nvPr>
        </p:nvGraphicFramePr>
        <p:xfrm>
          <a:off x="232610" y="1234617"/>
          <a:ext cx="11726779" cy="5326604"/>
        </p:xfrm>
        <a:graphic>
          <a:graphicData uri="http://schemas.openxmlformats.org/drawingml/2006/table">
            <a:tbl>
              <a:tblPr firstRow="1" bandRow="1">
                <a:tableStyleId>{5C22544A-7EE6-4342-B048-85BDC9FD1C3A}</a:tableStyleId>
              </a:tblPr>
              <a:tblGrid>
                <a:gridCol w="1157248">
                  <a:extLst>
                    <a:ext uri="{9D8B030D-6E8A-4147-A177-3AD203B41FA5}">
                      <a16:colId xmlns:a16="http://schemas.microsoft.com/office/drawing/2014/main" val="3252220248"/>
                    </a:ext>
                  </a:extLst>
                </a:gridCol>
                <a:gridCol w="2993414">
                  <a:extLst>
                    <a:ext uri="{9D8B030D-6E8A-4147-A177-3AD203B41FA5}">
                      <a16:colId xmlns:a16="http://schemas.microsoft.com/office/drawing/2014/main" val="2719753734"/>
                    </a:ext>
                  </a:extLst>
                </a:gridCol>
                <a:gridCol w="4644422">
                  <a:extLst>
                    <a:ext uri="{9D8B030D-6E8A-4147-A177-3AD203B41FA5}">
                      <a16:colId xmlns:a16="http://schemas.microsoft.com/office/drawing/2014/main" val="148108638"/>
                    </a:ext>
                  </a:extLst>
                </a:gridCol>
                <a:gridCol w="2931695">
                  <a:extLst>
                    <a:ext uri="{9D8B030D-6E8A-4147-A177-3AD203B41FA5}">
                      <a16:colId xmlns:a16="http://schemas.microsoft.com/office/drawing/2014/main" val="3661287680"/>
                    </a:ext>
                  </a:extLst>
                </a:gridCol>
              </a:tblGrid>
              <a:tr h="380053">
                <a:tc>
                  <a:txBody>
                    <a:bodyPr/>
                    <a:lstStyle/>
                    <a:p>
                      <a:r>
                        <a:rPr lang="es-MX" dirty="0"/>
                        <a:t>ID</a:t>
                      </a:r>
                      <a:endParaRPr lang="es-CO" dirty="0"/>
                    </a:p>
                  </a:txBody>
                  <a:tcPr/>
                </a:tc>
                <a:tc>
                  <a:txBody>
                    <a:bodyPr/>
                    <a:lstStyle/>
                    <a:p>
                      <a:r>
                        <a:rPr lang="es-MX" dirty="0"/>
                        <a:t>DESCRIPCION </a:t>
                      </a:r>
                      <a:endParaRPr lang="es-CO" dirty="0"/>
                    </a:p>
                  </a:txBody>
                  <a:tcPr/>
                </a:tc>
                <a:tc>
                  <a:txBody>
                    <a:bodyPr/>
                    <a:lstStyle/>
                    <a:p>
                      <a:r>
                        <a:rPr lang="es-MX" dirty="0"/>
                        <a:t>DETALLE</a:t>
                      </a:r>
                      <a:endParaRPr lang="es-CO" dirty="0"/>
                    </a:p>
                  </a:txBody>
                  <a:tcPr/>
                </a:tc>
                <a:tc>
                  <a:txBody>
                    <a:bodyPr/>
                    <a:lstStyle/>
                    <a:p>
                      <a:r>
                        <a:rPr lang="es-MX" dirty="0"/>
                        <a:t>INTERESADOS</a:t>
                      </a:r>
                      <a:endParaRPr lang="es-CO" dirty="0"/>
                    </a:p>
                  </a:txBody>
                  <a:tcPr/>
                </a:tc>
                <a:extLst>
                  <a:ext uri="{0D108BD9-81ED-4DB2-BD59-A6C34878D82A}">
                    <a16:rowId xmlns:a16="http://schemas.microsoft.com/office/drawing/2014/main" val="1620181294"/>
                  </a:ext>
                </a:extLst>
              </a:tr>
              <a:tr h="1190836">
                <a:tc>
                  <a:txBody>
                    <a:bodyPr/>
                    <a:lstStyle/>
                    <a:p>
                      <a:r>
                        <a:rPr lang="es-MX" dirty="0" err="1"/>
                        <a:t>Req</a:t>
                      </a:r>
                      <a:r>
                        <a:rPr lang="es-MX" dirty="0"/>
                        <a:t> - 01</a:t>
                      </a:r>
                      <a:endParaRPr lang="es-CO" dirty="0"/>
                    </a:p>
                  </a:txBody>
                  <a:tcPr/>
                </a:tc>
                <a:tc>
                  <a:txBody>
                    <a:bodyPr/>
                    <a:lstStyle/>
                    <a:p>
                      <a:r>
                        <a:rPr lang="es-MX" dirty="0" err="1"/>
                        <a:t>Login</a:t>
                      </a:r>
                      <a:endParaRPr lang="es-CO" dirty="0"/>
                    </a:p>
                  </a:txBody>
                  <a:tcPr/>
                </a:tc>
                <a:tc>
                  <a:txBody>
                    <a:bodyPr/>
                    <a:lstStyle/>
                    <a:p>
                      <a:r>
                        <a:rPr lang="es-MX" dirty="0"/>
                        <a:t>El sistema debe permitir la autenticación mediante el uso de un usuario y contraseña.</a:t>
                      </a:r>
                      <a:endParaRPr lang="es-CO" dirty="0"/>
                    </a:p>
                  </a:txBody>
                  <a:tcPr/>
                </a:tc>
                <a:tc>
                  <a:txBody>
                    <a:bodyPr/>
                    <a:lstStyle/>
                    <a:p>
                      <a:r>
                        <a:rPr lang="es-MX" dirty="0"/>
                        <a:t>IT, QA, PM, SEC</a:t>
                      </a:r>
                      <a:endParaRPr lang="es-CO" dirty="0"/>
                    </a:p>
                  </a:txBody>
                  <a:tcPr/>
                </a:tc>
                <a:extLst>
                  <a:ext uri="{0D108BD9-81ED-4DB2-BD59-A6C34878D82A}">
                    <a16:rowId xmlns:a16="http://schemas.microsoft.com/office/drawing/2014/main" val="2043823871"/>
                  </a:ext>
                </a:extLst>
              </a:tr>
              <a:tr h="1740453">
                <a:tc>
                  <a:txBody>
                    <a:bodyPr/>
                    <a:lstStyle/>
                    <a:p>
                      <a:r>
                        <a:rPr lang="es-MX" dirty="0" err="1"/>
                        <a:t>Req</a:t>
                      </a:r>
                      <a:r>
                        <a:rPr lang="es-MX" dirty="0"/>
                        <a:t> - 02</a:t>
                      </a:r>
                      <a:endParaRPr lang="es-CO" dirty="0"/>
                    </a:p>
                  </a:txBody>
                  <a:tcPr/>
                </a:tc>
                <a:tc>
                  <a:txBody>
                    <a:bodyPr/>
                    <a:lstStyle/>
                    <a:p>
                      <a:r>
                        <a:rPr lang="es-MX" dirty="0"/>
                        <a:t>Simulación de experimentos</a:t>
                      </a:r>
                      <a:endParaRPr lang="es-CO" dirty="0"/>
                    </a:p>
                  </a:txBody>
                  <a:tcPr/>
                </a:tc>
                <a:tc>
                  <a:txBody>
                    <a:bodyPr/>
                    <a:lstStyle/>
                    <a:p>
                      <a:r>
                        <a:rPr lang="es-MX" dirty="0"/>
                        <a:t>La aplicación debe de ofrecer una variedad de simulaciones interactivas de experimentos físicos basados en modelos matemáticos precisos.</a:t>
                      </a:r>
                      <a:endParaRPr lang="es-CO" dirty="0"/>
                    </a:p>
                  </a:txBody>
                  <a:tcPr/>
                </a:tc>
                <a:tc>
                  <a:txBody>
                    <a:bodyPr/>
                    <a:lstStyle/>
                    <a:p>
                      <a:r>
                        <a:rPr lang="es-MX" dirty="0"/>
                        <a:t>Docentes, estudiantes, IT</a:t>
                      </a:r>
                      <a:endParaRPr lang="es-CO" dirty="0"/>
                    </a:p>
                  </a:txBody>
                  <a:tcPr/>
                </a:tc>
                <a:extLst>
                  <a:ext uri="{0D108BD9-81ED-4DB2-BD59-A6C34878D82A}">
                    <a16:rowId xmlns:a16="http://schemas.microsoft.com/office/drawing/2014/main" val="735633093"/>
                  </a:ext>
                </a:extLst>
              </a:tr>
              <a:tr h="2015262">
                <a:tc>
                  <a:txBody>
                    <a:bodyPr/>
                    <a:lstStyle/>
                    <a:p>
                      <a:r>
                        <a:rPr lang="es-MX" dirty="0" err="1"/>
                        <a:t>Req</a:t>
                      </a:r>
                      <a:r>
                        <a:rPr lang="es-MX" dirty="0"/>
                        <a:t> - 03</a:t>
                      </a:r>
                      <a:endParaRPr lang="es-CO" dirty="0"/>
                    </a:p>
                  </a:txBody>
                  <a:tcPr/>
                </a:tc>
                <a:tc>
                  <a:txBody>
                    <a:bodyPr/>
                    <a:lstStyle/>
                    <a:p>
                      <a:r>
                        <a:rPr lang="es-MX" dirty="0"/>
                        <a:t>Uso de sensores del móvil</a:t>
                      </a:r>
                      <a:endParaRPr lang="es-CO" dirty="0"/>
                    </a:p>
                  </a:txBody>
                  <a:tcPr/>
                </a:tc>
                <a:tc>
                  <a:txBody>
                    <a:bodyPr/>
                    <a:lstStyle/>
                    <a:p>
                      <a:r>
                        <a:rPr lang="es-MX" dirty="0"/>
                        <a:t>La aplicación debe de integrar los sensores del dispositivo (acelerómetro, giroscopio, </a:t>
                      </a:r>
                      <a:r>
                        <a:rPr lang="es-MX" dirty="0" err="1"/>
                        <a:t>etc</a:t>
                      </a:r>
                      <a:r>
                        <a:rPr lang="es-MX" dirty="0"/>
                        <a:t>), para la toma de datos en tiempo real durante los experimentos.</a:t>
                      </a:r>
                      <a:endParaRPr lang="es-CO" dirty="0"/>
                    </a:p>
                  </a:txBody>
                  <a:tcPr/>
                </a:tc>
                <a:tc>
                  <a:txBody>
                    <a:bodyPr/>
                    <a:lstStyle/>
                    <a:p>
                      <a:r>
                        <a:rPr lang="es-MX" dirty="0"/>
                        <a:t>IT, docentes, estudiantes</a:t>
                      </a:r>
                      <a:endParaRPr lang="es-CO" dirty="0"/>
                    </a:p>
                  </a:txBody>
                  <a:tcPr/>
                </a:tc>
                <a:extLst>
                  <a:ext uri="{0D108BD9-81ED-4DB2-BD59-A6C34878D82A}">
                    <a16:rowId xmlns:a16="http://schemas.microsoft.com/office/drawing/2014/main" val="212892053"/>
                  </a:ext>
                </a:extLst>
              </a:tr>
            </a:tbl>
          </a:graphicData>
        </a:graphic>
      </p:graphicFrame>
    </p:spTree>
    <p:extLst>
      <p:ext uri="{BB962C8B-B14F-4D97-AF65-F5344CB8AC3E}">
        <p14:creationId xmlns:p14="http://schemas.microsoft.com/office/powerpoint/2010/main" val="192958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759C901D-B46F-1F76-285B-42728DA477F1}"/>
              </a:ext>
            </a:extLst>
          </p:cNvPr>
          <p:cNvGraphicFramePr>
            <a:graphicFrameLocks noGrp="1"/>
          </p:cNvGraphicFramePr>
          <p:nvPr>
            <p:extLst>
              <p:ext uri="{D42A27DB-BD31-4B8C-83A1-F6EECF244321}">
                <p14:modId xmlns:p14="http://schemas.microsoft.com/office/powerpoint/2010/main" val="378160186"/>
              </p:ext>
            </p:extLst>
          </p:nvPr>
        </p:nvGraphicFramePr>
        <p:xfrm>
          <a:off x="240632" y="1643380"/>
          <a:ext cx="11710736" cy="3022600"/>
        </p:xfrm>
        <a:graphic>
          <a:graphicData uri="http://schemas.openxmlformats.org/drawingml/2006/table">
            <a:tbl>
              <a:tblPr firstRow="1" bandRow="1">
                <a:tableStyleId>{5C22544A-7EE6-4342-B048-85BDC9FD1C3A}</a:tableStyleId>
              </a:tblPr>
              <a:tblGrid>
                <a:gridCol w="1331494">
                  <a:extLst>
                    <a:ext uri="{9D8B030D-6E8A-4147-A177-3AD203B41FA5}">
                      <a16:colId xmlns:a16="http://schemas.microsoft.com/office/drawing/2014/main" val="1682387701"/>
                    </a:ext>
                  </a:extLst>
                </a:gridCol>
                <a:gridCol w="3513221">
                  <a:extLst>
                    <a:ext uri="{9D8B030D-6E8A-4147-A177-3AD203B41FA5}">
                      <a16:colId xmlns:a16="http://schemas.microsoft.com/office/drawing/2014/main" val="2497453098"/>
                    </a:ext>
                  </a:extLst>
                </a:gridCol>
                <a:gridCol w="3938337">
                  <a:extLst>
                    <a:ext uri="{9D8B030D-6E8A-4147-A177-3AD203B41FA5}">
                      <a16:colId xmlns:a16="http://schemas.microsoft.com/office/drawing/2014/main" val="1197864404"/>
                    </a:ext>
                  </a:extLst>
                </a:gridCol>
                <a:gridCol w="2927684">
                  <a:extLst>
                    <a:ext uri="{9D8B030D-6E8A-4147-A177-3AD203B41FA5}">
                      <a16:colId xmlns:a16="http://schemas.microsoft.com/office/drawing/2014/main" val="2653473467"/>
                    </a:ext>
                  </a:extLst>
                </a:gridCol>
              </a:tblGrid>
              <a:tr h="370840">
                <a:tc>
                  <a:txBody>
                    <a:bodyPr/>
                    <a:lstStyle/>
                    <a:p>
                      <a:r>
                        <a:rPr lang="es-MX" dirty="0"/>
                        <a:t>ID </a:t>
                      </a:r>
                      <a:endParaRPr lang="es-CO" dirty="0"/>
                    </a:p>
                  </a:txBody>
                  <a:tcPr/>
                </a:tc>
                <a:tc>
                  <a:txBody>
                    <a:bodyPr/>
                    <a:lstStyle/>
                    <a:p>
                      <a:r>
                        <a:rPr lang="es-MX" dirty="0"/>
                        <a:t>DESCRIPCION</a:t>
                      </a:r>
                      <a:endParaRPr lang="es-CO" dirty="0"/>
                    </a:p>
                  </a:txBody>
                  <a:tcPr/>
                </a:tc>
                <a:tc>
                  <a:txBody>
                    <a:bodyPr/>
                    <a:lstStyle/>
                    <a:p>
                      <a:r>
                        <a:rPr lang="es-MX" dirty="0"/>
                        <a:t>DETALLE</a:t>
                      </a:r>
                      <a:endParaRPr lang="es-CO" dirty="0"/>
                    </a:p>
                  </a:txBody>
                  <a:tcPr/>
                </a:tc>
                <a:tc>
                  <a:txBody>
                    <a:bodyPr/>
                    <a:lstStyle/>
                    <a:p>
                      <a:r>
                        <a:rPr lang="es-MX" dirty="0"/>
                        <a:t>INTERESADOS</a:t>
                      </a:r>
                      <a:endParaRPr lang="es-CO" dirty="0"/>
                    </a:p>
                  </a:txBody>
                  <a:tcPr/>
                </a:tc>
                <a:extLst>
                  <a:ext uri="{0D108BD9-81ED-4DB2-BD59-A6C34878D82A}">
                    <a16:rowId xmlns:a16="http://schemas.microsoft.com/office/drawing/2014/main" val="1657375826"/>
                  </a:ext>
                </a:extLst>
              </a:tr>
              <a:tr h="370840">
                <a:tc>
                  <a:txBody>
                    <a:bodyPr/>
                    <a:lstStyle/>
                    <a:p>
                      <a:r>
                        <a:rPr lang="es-MX" dirty="0" err="1"/>
                        <a:t>Req</a:t>
                      </a:r>
                      <a:r>
                        <a:rPr lang="es-MX" dirty="0"/>
                        <a:t> – 04</a:t>
                      </a:r>
                      <a:endParaRPr lang="es-CO" dirty="0"/>
                    </a:p>
                  </a:txBody>
                  <a:tcPr/>
                </a:tc>
                <a:tc>
                  <a:txBody>
                    <a:bodyPr/>
                    <a:lstStyle/>
                    <a:p>
                      <a:r>
                        <a:rPr lang="es-MX" dirty="0"/>
                        <a:t>Registro de resultados</a:t>
                      </a:r>
                      <a:endParaRPr lang="es-CO" dirty="0"/>
                    </a:p>
                  </a:txBody>
                  <a:tcPr/>
                </a:tc>
                <a:tc>
                  <a:txBody>
                    <a:bodyPr/>
                    <a:lstStyle/>
                    <a:p>
                      <a:r>
                        <a:rPr lang="es-MX" dirty="0"/>
                        <a:t>Los usuarios deben poder registrar y exportar los resultados de sus experimentos en formatos PDF o CSV.</a:t>
                      </a:r>
                      <a:endParaRPr lang="es-CO" dirty="0"/>
                    </a:p>
                  </a:txBody>
                  <a:tcPr/>
                </a:tc>
                <a:tc>
                  <a:txBody>
                    <a:bodyPr/>
                    <a:lstStyle/>
                    <a:p>
                      <a:r>
                        <a:rPr lang="es-MX" dirty="0"/>
                        <a:t>Estudiantes, docentes, IT</a:t>
                      </a:r>
                      <a:endParaRPr lang="es-CO" dirty="0"/>
                    </a:p>
                  </a:txBody>
                  <a:tcPr/>
                </a:tc>
                <a:extLst>
                  <a:ext uri="{0D108BD9-81ED-4DB2-BD59-A6C34878D82A}">
                    <a16:rowId xmlns:a16="http://schemas.microsoft.com/office/drawing/2014/main" val="3901180946"/>
                  </a:ext>
                </a:extLst>
              </a:tr>
              <a:tr h="370840">
                <a:tc>
                  <a:txBody>
                    <a:bodyPr/>
                    <a:lstStyle/>
                    <a:p>
                      <a:r>
                        <a:rPr lang="es-MX" dirty="0" err="1"/>
                        <a:t>Req</a:t>
                      </a:r>
                      <a:r>
                        <a:rPr lang="es-MX" dirty="0"/>
                        <a:t> – 05</a:t>
                      </a:r>
                      <a:endParaRPr lang="es-CO" dirty="0"/>
                    </a:p>
                  </a:txBody>
                  <a:tcPr/>
                </a:tc>
                <a:tc>
                  <a:txBody>
                    <a:bodyPr/>
                    <a:lstStyle/>
                    <a:p>
                      <a:r>
                        <a:rPr lang="es-MX" dirty="0"/>
                        <a:t>Accesibilidad y multiplataforma</a:t>
                      </a:r>
                      <a:endParaRPr lang="es-CO" dirty="0"/>
                    </a:p>
                  </a:txBody>
                  <a:tcPr/>
                </a:tc>
                <a:tc>
                  <a:txBody>
                    <a:bodyPr/>
                    <a:lstStyle/>
                    <a:p>
                      <a:r>
                        <a:rPr lang="es-MX" dirty="0"/>
                        <a:t>La aplicación debe de ser accesible tanto en dispositivos Android como en IOS, con una interfaz optimizada para </a:t>
                      </a:r>
                      <a:r>
                        <a:rPr lang="es-MX" dirty="0" err="1"/>
                        <a:t>tablets</a:t>
                      </a:r>
                      <a:r>
                        <a:rPr lang="es-MX" dirty="0"/>
                        <a:t> y smartphones.</a:t>
                      </a:r>
                      <a:endParaRPr lang="es-CO" dirty="0"/>
                    </a:p>
                  </a:txBody>
                  <a:tcPr/>
                </a:tc>
                <a:tc>
                  <a:txBody>
                    <a:bodyPr/>
                    <a:lstStyle/>
                    <a:p>
                      <a:r>
                        <a:rPr lang="es-MX" dirty="0"/>
                        <a:t>IT, PM, QA, docentes.</a:t>
                      </a:r>
                      <a:endParaRPr lang="es-CO" dirty="0"/>
                    </a:p>
                  </a:txBody>
                  <a:tcPr/>
                </a:tc>
                <a:extLst>
                  <a:ext uri="{0D108BD9-81ED-4DB2-BD59-A6C34878D82A}">
                    <a16:rowId xmlns:a16="http://schemas.microsoft.com/office/drawing/2014/main" val="4227605083"/>
                  </a:ext>
                </a:extLst>
              </a:tr>
            </a:tbl>
          </a:graphicData>
        </a:graphic>
      </p:graphicFrame>
    </p:spTree>
    <p:extLst>
      <p:ext uri="{BB962C8B-B14F-4D97-AF65-F5344CB8AC3E}">
        <p14:creationId xmlns:p14="http://schemas.microsoft.com/office/powerpoint/2010/main" val="356093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3977D-3434-9573-D48E-AC3A99E101E7}"/>
              </a:ext>
            </a:extLst>
          </p:cNvPr>
          <p:cNvSpPr>
            <a:spLocks noGrp="1"/>
          </p:cNvSpPr>
          <p:nvPr>
            <p:ph type="title"/>
          </p:nvPr>
        </p:nvSpPr>
        <p:spPr/>
        <p:txBody>
          <a:bodyPr/>
          <a:lstStyle/>
          <a:p>
            <a:r>
              <a:rPr lang="es-MX" b="1" dirty="0"/>
              <a:t>Requerimientos NO Funcionales</a:t>
            </a:r>
            <a:endParaRPr lang="es-CO" b="1" dirty="0"/>
          </a:p>
        </p:txBody>
      </p:sp>
      <p:graphicFrame>
        <p:nvGraphicFramePr>
          <p:cNvPr id="4" name="Tabla 3">
            <a:extLst>
              <a:ext uri="{FF2B5EF4-FFF2-40B4-BE49-F238E27FC236}">
                <a16:creationId xmlns:a16="http://schemas.microsoft.com/office/drawing/2014/main" id="{8DBF5F9A-4418-27B5-4E2A-D2392AF4FC90}"/>
              </a:ext>
            </a:extLst>
          </p:cNvPr>
          <p:cNvGraphicFramePr>
            <a:graphicFrameLocks noGrp="1"/>
          </p:cNvGraphicFramePr>
          <p:nvPr>
            <p:extLst>
              <p:ext uri="{D42A27DB-BD31-4B8C-83A1-F6EECF244321}">
                <p14:modId xmlns:p14="http://schemas.microsoft.com/office/powerpoint/2010/main" val="2064970871"/>
              </p:ext>
            </p:extLst>
          </p:nvPr>
        </p:nvGraphicFramePr>
        <p:xfrm>
          <a:off x="838199" y="1690688"/>
          <a:ext cx="10515600" cy="4211320"/>
        </p:xfrm>
        <a:graphic>
          <a:graphicData uri="http://schemas.openxmlformats.org/drawingml/2006/table">
            <a:tbl>
              <a:tblPr firstRow="1" bandRow="1">
                <a:tableStyleId>{5C22544A-7EE6-4342-B048-85BDC9FD1C3A}</a:tableStyleId>
              </a:tblPr>
              <a:tblGrid>
                <a:gridCol w="1134980">
                  <a:extLst>
                    <a:ext uri="{9D8B030D-6E8A-4147-A177-3AD203B41FA5}">
                      <a16:colId xmlns:a16="http://schemas.microsoft.com/office/drawing/2014/main" val="9947619"/>
                    </a:ext>
                  </a:extLst>
                </a:gridCol>
                <a:gridCol w="2342147">
                  <a:extLst>
                    <a:ext uri="{9D8B030D-6E8A-4147-A177-3AD203B41FA5}">
                      <a16:colId xmlns:a16="http://schemas.microsoft.com/office/drawing/2014/main" val="933912150"/>
                    </a:ext>
                  </a:extLst>
                </a:gridCol>
                <a:gridCol w="2832233">
                  <a:extLst>
                    <a:ext uri="{9D8B030D-6E8A-4147-A177-3AD203B41FA5}">
                      <a16:colId xmlns:a16="http://schemas.microsoft.com/office/drawing/2014/main" val="2591111966"/>
                    </a:ext>
                  </a:extLst>
                </a:gridCol>
                <a:gridCol w="2493746">
                  <a:extLst>
                    <a:ext uri="{9D8B030D-6E8A-4147-A177-3AD203B41FA5}">
                      <a16:colId xmlns:a16="http://schemas.microsoft.com/office/drawing/2014/main" val="1767425406"/>
                    </a:ext>
                  </a:extLst>
                </a:gridCol>
                <a:gridCol w="1712494">
                  <a:extLst>
                    <a:ext uri="{9D8B030D-6E8A-4147-A177-3AD203B41FA5}">
                      <a16:colId xmlns:a16="http://schemas.microsoft.com/office/drawing/2014/main" val="415717326"/>
                    </a:ext>
                  </a:extLst>
                </a:gridCol>
              </a:tblGrid>
              <a:tr h="370840">
                <a:tc>
                  <a:txBody>
                    <a:bodyPr/>
                    <a:lstStyle/>
                    <a:p>
                      <a:r>
                        <a:rPr lang="es-MX" dirty="0"/>
                        <a:t>ID</a:t>
                      </a:r>
                      <a:endParaRPr lang="es-CO" dirty="0"/>
                    </a:p>
                  </a:txBody>
                  <a:tcPr/>
                </a:tc>
                <a:tc>
                  <a:txBody>
                    <a:bodyPr/>
                    <a:lstStyle/>
                    <a:p>
                      <a:r>
                        <a:rPr lang="es-MX" dirty="0"/>
                        <a:t>DESCRIPCION</a:t>
                      </a:r>
                      <a:endParaRPr lang="es-CO" dirty="0"/>
                    </a:p>
                  </a:txBody>
                  <a:tcPr/>
                </a:tc>
                <a:tc>
                  <a:txBody>
                    <a:bodyPr/>
                    <a:lstStyle/>
                    <a:p>
                      <a:r>
                        <a:rPr lang="es-MX" dirty="0"/>
                        <a:t>DETALLES</a:t>
                      </a:r>
                      <a:endParaRPr lang="es-CO" dirty="0"/>
                    </a:p>
                  </a:txBody>
                  <a:tcPr/>
                </a:tc>
                <a:tc>
                  <a:txBody>
                    <a:bodyPr/>
                    <a:lstStyle/>
                    <a:p>
                      <a:r>
                        <a:rPr lang="es-MX" dirty="0"/>
                        <a:t>METRICA</a:t>
                      </a:r>
                      <a:endParaRPr lang="es-CO" dirty="0"/>
                    </a:p>
                  </a:txBody>
                  <a:tcPr/>
                </a:tc>
                <a:tc>
                  <a:txBody>
                    <a:bodyPr/>
                    <a:lstStyle/>
                    <a:p>
                      <a:r>
                        <a:rPr lang="es-MX" dirty="0"/>
                        <a:t>INTERESADOS</a:t>
                      </a:r>
                      <a:endParaRPr lang="es-CO" dirty="0"/>
                    </a:p>
                  </a:txBody>
                  <a:tcPr/>
                </a:tc>
                <a:extLst>
                  <a:ext uri="{0D108BD9-81ED-4DB2-BD59-A6C34878D82A}">
                    <a16:rowId xmlns:a16="http://schemas.microsoft.com/office/drawing/2014/main" val="3655694"/>
                  </a:ext>
                </a:extLst>
              </a:tr>
              <a:tr h="370840">
                <a:tc>
                  <a:txBody>
                    <a:bodyPr/>
                    <a:lstStyle/>
                    <a:p>
                      <a:r>
                        <a:rPr lang="es-MX" dirty="0"/>
                        <a:t>NFR – 01</a:t>
                      </a:r>
                      <a:endParaRPr lang="es-CO" dirty="0"/>
                    </a:p>
                  </a:txBody>
                  <a:tcPr/>
                </a:tc>
                <a:tc>
                  <a:txBody>
                    <a:bodyPr/>
                    <a:lstStyle/>
                    <a:p>
                      <a:r>
                        <a:rPr lang="es-MX" dirty="0"/>
                        <a:t>Tiempo de respuesta</a:t>
                      </a:r>
                      <a:endParaRPr lang="es-CO" dirty="0"/>
                    </a:p>
                  </a:txBody>
                  <a:tcPr/>
                </a:tc>
                <a:tc>
                  <a:txBody>
                    <a:bodyPr/>
                    <a:lstStyle/>
                    <a:p>
                      <a:r>
                        <a:rPr lang="es-MX" dirty="0"/>
                        <a:t>El sistema debe de mostrar los resultados de las simulaciones en un tiempo menor a 2 segundos.</a:t>
                      </a:r>
                      <a:endParaRPr lang="es-CO" dirty="0"/>
                    </a:p>
                  </a:txBody>
                  <a:tcPr/>
                </a:tc>
                <a:tc>
                  <a:txBody>
                    <a:bodyPr/>
                    <a:lstStyle/>
                    <a:p>
                      <a:r>
                        <a:rPr lang="es-MX" dirty="0"/>
                        <a:t>&lt;= 2 </a:t>
                      </a:r>
                      <a:r>
                        <a:rPr lang="es-MX" dirty="0" err="1"/>
                        <a:t>seg</a:t>
                      </a:r>
                      <a:endParaRPr lang="es-CO" dirty="0"/>
                    </a:p>
                  </a:txBody>
                  <a:tcPr/>
                </a:tc>
                <a:tc>
                  <a:txBody>
                    <a:bodyPr/>
                    <a:lstStyle/>
                    <a:p>
                      <a:r>
                        <a:rPr lang="es-MX" dirty="0"/>
                        <a:t>IT, QA, PM</a:t>
                      </a:r>
                      <a:endParaRPr lang="es-CO" dirty="0"/>
                    </a:p>
                  </a:txBody>
                  <a:tcPr/>
                </a:tc>
                <a:extLst>
                  <a:ext uri="{0D108BD9-81ED-4DB2-BD59-A6C34878D82A}">
                    <a16:rowId xmlns:a16="http://schemas.microsoft.com/office/drawing/2014/main" val="1537789675"/>
                  </a:ext>
                </a:extLst>
              </a:tr>
              <a:tr h="370840">
                <a:tc>
                  <a:txBody>
                    <a:bodyPr/>
                    <a:lstStyle/>
                    <a:p>
                      <a:r>
                        <a:rPr lang="es-MX" dirty="0"/>
                        <a:t>NFR – 02</a:t>
                      </a:r>
                      <a:endParaRPr lang="es-CO" dirty="0"/>
                    </a:p>
                  </a:txBody>
                  <a:tcPr/>
                </a:tc>
                <a:tc>
                  <a:txBody>
                    <a:bodyPr/>
                    <a:lstStyle/>
                    <a:p>
                      <a:r>
                        <a:rPr lang="es-MX" dirty="0"/>
                        <a:t>Disponibilidad </a:t>
                      </a:r>
                      <a:endParaRPr lang="es-CO" dirty="0"/>
                    </a:p>
                  </a:txBody>
                  <a:tcPr/>
                </a:tc>
                <a:tc>
                  <a:txBody>
                    <a:bodyPr/>
                    <a:lstStyle/>
                    <a:p>
                      <a:r>
                        <a:rPr lang="es-MX" dirty="0"/>
                        <a:t>La aplicación debe de estar disponible al menos el 99% del tiempo en un mes.</a:t>
                      </a:r>
                      <a:endParaRPr lang="es-CO" dirty="0"/>
                    </a:p>
                  </a:txBody>
                  <a:tcPr/>
                </a:tc>
                <a:tc>
                  <a:txBody>
                    <a:bodyPr/>
                    <a:lstStyle/>
                    <a:p>
                      <a:r>
                        <a:rPr lang="es-MX" dirty="0"/>
                        <a:t>&gt;= 99% </a:t>
                      </a:r>
                      <a:r>
                        <a:rPr lang="es-MX" dirty="0" err="1"/>
                        <a:t>uptime</a:t>
                      </a:r>
                      <a:r>
                        <a:rPr lang="es-MX" dirty="0"/>
                        <a:t>.</a:t>
                      </a:r>
                      <a:endParaRPr lang="es-CO" dirty="0"/>
                    </a:p>
                  </a:txBody>
                  <a:tcPr/>
                </a:tc>
                <a:tc>
                  <a:txBody>
                    <a:bodyPr/>
                    <a:lstStyle/>
                    <a:p>
                      <a:r>
                        <a:rPr lang="es-MX" dirty="0"/>
                        <a:t>IT, QA, PM</a:t>
                      </a:r>
                      <a:endParaRPr lang="es-CO" dirty="0"/>
                    </a:p>
                  </a:txBody>
                  <a:tcPr/>
                </a:tc>
                <a:extLst>
                  <a:ext uri="{0D108BD9-81ED-4DB2-BD59-A6C34878D82A}">
                    <a16:rowId xmlns:a16="http://schemas.microsoft.com/office/drawing/2014/main" val="487110279"/>
                  </a:ext>
                </a:extLst>
              </a:tr>
              <a:tr h="370840">
                <a:tc>
                  <a:txBody>
                    <a:bodyPr/>
                    <a:lstStyle/>
                    <a:p>
                      <a:r>
                        <a:rPr lang="es-MX" dirty="0"/>
                        <a:t>NFR – 03</a:t>
                      </a:r>
                      <a:endParaRPr lang="es-CO" dirty="0"/>
                    </a:p>
                  </a:txBody>
                  <a:tcPr/>
                </a:tc>
                <a:tc>
                  <a:txBody>
                    <a:bodyPr/>
                    <a:lstStyle/>
                    <a:p>
                      <a:r>
                        <a:rPr lang="es-MX" dirty="0"/>
                        <a:t>Seguridad</a:t>
                      </a:r>
                      <a:endParaRPr lang="es-CO" dirty="0"/>
                    </a:p>
                  </a:txBody>
                  <a:tcPr/>
                </a:tc>
                <a:tc>
                  <a:txBody>
                    <a:bodyPr/>
                    <a:lstStyle/>
                    <a:p>
                      <a:r>
                        <a:rPr lang="es-MX" dirty="0"/>
                        <a:t>Los datos de los usuarios deben de estar cifrados y la autenticación debe cumplir con OAuth 2,0.</a:t>
                      </a:r>
                      <a:endParaRPr lang="es-CO" dirty="0"/>
                    </a:p>
                  </a:txBody>
                  <a:tcPr/>
                </a:tc>
                <a:tc>
                  <a:txBody>
                    <a:bodyPr/>
                    <a:lstStyle/>
                    <a:p>
                      <a:r>
                        <a:rPr lang="es-MX" dirty="0"/>
                        <a:t>Cifrado AES- 256, OAuth 2,0.</a:t>
                      </a:r>
                      <a:endParaRPr lang="es-CO" dirty="0"/>
                    </a:p>
                  </a:txBody>
                  <a:tcPr/>
                </a:tc>
                <a:tc>
                  <a:txBody>
                    <a:bodyPr/>
                    <a:lstStyle/>
                    <a:p>
                      <a:r>
                        <a:rPr lang="es-MX" dirty="0"/>
                        <a:t>IT, SEC</a:t>
                      </a:r>
                      <a:endParaRPr lang="es-CO" dirty="0"/>
                    </a:p>
                  </a:txBody>
                  <a:tcPr/>
                </a:tc>
                <a:extLst>
                  <a:ext uri="{0D108BD9-81ED-4DB2-BD59-A6C34878D82A}">
                    <a16:rowId xmlns:a16="http://schemas.microsoft.com/office/drawing/2014/main" val="1181260981"/>
                  </a:ext>
                </a:extLst>
              </a:tr>
            </a:tbl>
          </a:graphicData>
        </a:graphic>
      </p:graphicFrame>
    </p:spTree>
    <p:extLst>
      <p:ext uri="{BB962C8B-B14F-4D97-AF65-F5344CB8AC3E}">
        <p14:creationId xmlns:p14="http://schemas.microsoft.com/office/powerpoint/2010/main" val="251812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17DA4336-1B36-248D-ECA8-C4360B34F104}"/>
              </a:ext>
            </a:extLst>
          </p:cNvPr>
          <p:cNvGraphicFramePr>
            <a:graphicFrameLocks noGrp="1"/>
          </p:cNvGraphicFramePr>
          <p:nvPr>
            <p:extLst>
              <p:ext uri="{D42A27DB-BD31-4B8C-83A1-F6EECF244321}">
                <p14:modId xmlns:p14="http://schemas.microsoft.com/office/powerpoint/2010/main" val="2815591069"/>
              </p:ext>
            </p:extLst>
          </p:nvPr>
        </p:nvGraphicFramePr>
        <p:xfrm>
          <a:off x="838199" y="1690688"/>
          <a:ext cx="10515600" cy="2748280"/>
        </p:xfrm>
        <a:graphic>
          <a:graphicData uri="http://schemas.openxmlformats.org/drawingml/2006/table">
            <a:tbl>
              <a:tblPr firstRow="1" bandRow="1">
                <a:tableStyleId>{5C22544A-7EE6-4342-B048-85BDC9FD1C3A}</a:tableStyleId>
              </a:tblPr>
              <a:tblGrid>
                <a:gridCol w="1134980">
                  <a:extLst>
                    <a:ext uri="{9D8B030D-6E8A-4147-A177-3AD203B41FA5}">
                      <a16:colId xmlns:a16="http://schemas.microsoft.com/office/drawing/2014/main" val="9947619"/>
                    </a:ext>
                  </a:extLst>
                </a:gridCol>
                <a:gridCol w="2342147">
                  <a:extLst>
                    <a:ext uri="{9D8B030D-6E8A-4147-A177-3AD203B41FA5}">
                      <a16:colId xmlns:a16="http://schemas.microsoft.com/office/drawing/2014/main" val="933912150"/>
                    </a:ext>
                  </a:extLst>
                </a:gridCol>
                <a:gridCol w="2832233">
                  <a:extLst>
                    <a:ext uri="{9D8B030D-6E8A-4147-A177-3AD203B41FA5}">
                      <a16:colId xmlns:a16="http://schemas.microsoft.com/office/drawing/2014/main" val="2591111966"/>
                    </a:ext>
                  </a:extLst>
                </a:gridCol>
                <a:gridCol w="2493746">
                  <a:extLst>
                    <a:ext uri="{9D8B030D-6E8A-4147-A177-3AD203B41FA5}">
                      <a16:colId xmlns:a16="http://schemas.microsoft.com/office/drawing/2014/main" val="1767425406"/>
                    </a:ext>
                  </a:extLst>
                </a:gridCol>
                <a:gridCol w="1712494">
                  <a:extLst>
                    <a:ext uri="{9D8B030D-6E8A-4147-A177-3AD203B41FA5}">
                      <a16:colId xmlns:a16="http://schemas.microsoft.com/office/drawing/2014/main" val="415717326"/>
                    </a:ext>
                  </a:extLst>
                </a:gridCol>
              </a:tblGrid>
              <a:tr h="370840">
                <a:tc>
                  <a:txBody>
                    <a:bodyPr/>
                    <a:lstStyle/>
                    <a:p>
                      <a:r>
                        <a:rPr lang="es-MX" dirty="0"/>
                        <a:t>ID</a:t>
                      </a:r>
                      <a:endParaRPr lang="es-CO" dirty="0"/>
                    </a:p>
                  </a:txBody>
                  <a:tcPr/>
                </a:tc>
                <a:tc>
                  <a:txBody>
                    <a:bodyPr/>
                    <a:lstStyle/>
                    <a:p>
                      <a:r>
                        <a:rPr lang="es-MX" dirty="0"/>
                        <a:t>DESCRIPCION</a:t>
                      </a:r>
                      <a:endParaRPr lang="es-CO" dirty="0"/>
                    </a:p>
                  </a:txBody>
                  <a:tcPr/>
                </a:tc>
                <a:tc>
                  <a:txBody>
                    <a:bodyPr/>
                    <a:lstStyle/>
                    <a:p>
                      <a:r>
                        <a:rPr lang="es-MX" dirty="0"/>
                        <a:t>DETALLES</a:t>
                      </a:r>
                      <a:endParaRPr lang="es-CO" dirty="0"/>
                    </a:p>
                  </a:txBody>
                  <a:tcPr/>
                </a:tc>
                <a:tc>
                  <a:txBody>
                    <a:bodyPr/>
                    <a:lstStyle/>
                    <a:p>
                      <a:r>
                        <a:rPr lang="es-MX" dirty="0"/>
                        <a:t>METRICA</a:t>
                      </a:r>
                      <a:endParaRPr lang="es-CO" dirty="0"/>
                    </a:p>
                  </a:txBody>
                  <a:tcPr/>
                </a:tc>
                <a:tc>
                  <a:txBody>
                    <a:bodyPr/>
                    <a:lstStyle/>
                    <a:p>
                      <a:r>
                        <a:rPr lang="es-MX" dirty="0"/>
                        <a:t>INTERESADOS</a:t>
                      </a:r>
                      <a:endParaRPr lang="es-CO" dirty="0"/>
                    </a:p>
                  </a:txBody>
                  <a:tcPr/>
                </a:tc>
                <a:extLst>
                  <a:ext uri="{0D108BD9-81ED-4DB2-BD59-A6C34878D82A}">
                    <a16:rowId xmlns:a16="http://schemas.microsoft.com/office/drawing/2014/main" val="3655694"/>
                  </a:ext>
                </a:extLst>
              </a:tr>
              <a:tr h="370840">
                <a:tc>
                  <a:txBody>
                    <a:bodyPr/>
                    <a:lstStyle/>
                    <a:p>
                      <a:r>
                        <a:rPr lang="es-MX" dirty="0"/>
                        <a:t>NFR – 04</a:t>
                      </a:r>
                      <a:endParaRPr lang="es-CO" dirty="0"/>
                    </a:p>
                  </a:txBody>
                  <a:tcPr/>
                </a:tc>
                <a:tc>
                  <a:txBody>
                    <a:bodyPr/>
                    <a:lstStyle/>
                    <a:p>
                      <a:r>
                        <a:rPr lang="es-MX" dirty="0"/>
                        <a:t>Usabilidad</a:t>
                      </a:r>
                      <a:endParaRPr lang="es-CO" dirty="0"/>
                    </a:p>
                  </a:txBody>
                  <a:tcPr/>
                </a:tc>
                <a:tc>
                  <a:txBody>
                    <a:bodyPr/>
                    <a:lstStyle/>
                    <a:p>
                      <a:r>
                        <a:rPr lang="es-MX" dirty="0"/>
                        <a:t>La interfaz debe de ser intuitiva  y accesible para usuarios sin conocimientos previos en simulaciones.</a:t>
                      </a:r>
                      <a:endParaRPr lang="es-CO" dirty="0"/>
                    </a:p>
                  </a:txBody>
                  <a:tcPr/>
                </a:tc>
                <a:tc>
                  <a:txBody>
                    <a:bodyPr/>
                    <a:lstStyle/>
                    <a:p>
                      <a:r>
                        <a:rPr lang="es-MX" dirty="0"/>
                        <a:t>Evaluación con usuarios (&gt;= 80% de satisfacción).</a:t>
                      </a:r>
                      <a:endParaRPr lang="es-CO" dirty="0"/>
                    </a:p>
                  </a:txBody>
                  <a:tcPr/>
                </a:tc>
                <a:tc>
                  <a:txBody>
                    <a:bodyPr/>
                    <a:lstStyle/>
                    <a:p>
                      <a:r>
                        <a:rPr lang="es-MX" dirty="0"/>
                        <a:t>Docentes, estudiantes, QA.</a:t>
                      </a:r>
                      <a:endParaRPr lang="es-CO" dirty="0"/>
                    </a:p>
                  </a:txBody>
                  <a:tcPr/>
                </a:tc>
                <a:extLst>
                  <a:ext uri="{0D108BD9-81ED-4DB2-BD59-A6C34878D82A}">
                    <a16:rowId xmlns:a16="http://schemas.microsoft.com/office/drawing/2014/main" val="1537789675"/>
                  </a:ext>
                </a:extLst>
              </a:tr>
              <a:tr h="370840">
                <a:tc>
                  <a:txBody>
                    <a:bodyPr/>
                    <a:lstStyle/>
                    <a:p>
                      <a:r>
                        <a:rPr lang="es-MX" dirty="0"/>
                        <a:t>NFR – 05</a:t>
                      </a:r>
                      <a:endParaRPr lang="es-CO" dirty="0"/>
                    </a:p>
                  </a:txBody>
                  <a:tcPr/>
                </a:tc>
                <a:tc>
                  <a:txBody>
                    <a:bodyPr/>
                    <a:lstStyle/>
                    <a:p>
                      <a:r>
                        <a:rPr lang="es-MX" dirty="0"/>
                        <a:t>Compatibilidad </a:t>
                      </a:r>
                      <a:endParaRPr lang="es-CO" dirty="0"/>
                    </a:p>
                  </a:txBody>
                  <a:tcPr/>
                </a:tc>
                <a:tc>
                  <a:txBody>
                    <a:bodyPr/>
                    <a:lstStyle/>
                    <a:p>
                      <a:r>
                        <a:rPr lang="es-MX" dirty="0"/>
                        <a:t>La aplicación debe de ejecutarse en dispositivos Android 8+ e iOS 14+.</a:t>
                      </a:r>
                      <a:endParaRPr lang="es-CO" dirty="0"/>
                    </a:p>
                  </a:txBody>
                  <a:tcPr/>
                </a:tc>
                <a:tc>
                  <a:txBody>
                    <a:bodyPr/>
                    <a:lstStyle/>
                    <a:p>
                      <a:r>
                        <a:rPr lang="es-MX" dirty="0"/>
                        <a:t>Android 8+ e iOS 14+.</a:t>
                      </a:r>
                      <a:endParaRPr lang="es-CO" dirty="0"/>
                    </a:p>
                  </a:txBody>
                  <a:tcPr/>
                </a:tc>
                <a:tc>
                  <a:txBody>
                    <a:bodyPr/>
                    <a:lstStyle/>
                    <a:p>
                      <a:r>
                        <a:rPr lang="es-MX" dirty="0"/>
                        <a:t>IT, QA, PM</a:t>
                      </a:r>
                      <a:endParaRPr lang="es-CO" dirty="0"/>
                    </a:p>
                  </a:txBody>
                  <a:tcPr/>
                </a:tc>
                <a:extLst>
                  <a:ext uri="{0D108BD9-81ED-4DB2-BD59-A6C34878D82A}">
                    <a16:rowId xmlns:a16="http://schemas.microsoft.com/office/drawing/2014/main" val="487110279"/>
                  </a:ext>
                </a:extLst>
              </a:tr>
            </a:tbl>
          </a:graphicData>
        </a:graphic>
      </p:graphicFrame>
    </p:spTree>
    <p:extLst>
      <p:ext uri="{BB962C8B-B14F-4D97-AF65-F5344CB8AC3E}">
        <p14:creationId xmlns:p14="http://schemas.microsoft.com/office/powerpoint/2010/main" val="1189077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129</TotalTime>
  <Words>423</Words>
  <Application>Microsoft Office PowerPoint</Application>
  <PresentationFormat>Panorámica</PresentationFormat>
  <Paragraphs>73</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Century Gothic</vt:lpstr>
      <vt:lpstr>Times New Roman</vt:lpstr>
      <vt:lpstr>Wingdings 3</vt:lpstr>
      <vt:lpstr>Ion</vt:lpstr>
      <vt:lpstr>EduPhysics</vt:lpstr>
      <vt:lpstr>AGENDA</vt:lpstr>
      <vt:lpstr>CONTEXTO</vt:lpstr>
      <vt:lpstr>REQUERIMIENTOS FUNCIONALES</vt:lpstr>
      <vt:lpstr>Presentación de PowerPoint</vt:lpstr>
      <vt:lpstr>Requerimientos NO Funcionales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TORRES VALENCIA</dc:creator>
  <cp:lastModifiedBy>DANIEL TORRES VALENCIA</cp:lastModifiedBy>
  <cp:revision>5</cp:revision>
  <dcterms:created xsi:type="dcterms:W3CDTF">2025-04-02T22:01:03Z</dcterms:created>
  <dcterms:modified xsi:type="dcterms:W3CDTF">2025-04-03T02:07:07Z</dcterms:modified>
</cp:coreProperties>
</file>