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Agrandir Wide Bold" charset="1" panose="00000805000000000000"/>
      <p:regular r:id="rId17"/>
    </p:embeddedFont>
    <p:embeddedFont>
      <p:font typeface="Agrandir" charset="1" panose="00000500000000000000"/>
      <p:regular r:id="rId18"/>
    </p:embeddedFont>
    <p:embeddedFont>
      <p:font typeface="Agrandir Bold" charset="1" panose="000008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9.png" Type="http://schemas.openxmlformats.org/officeDocument/2006/relationships/image"/><Relationship Id="rId5" Target="../media/image30.png" Type="http://schemas.openxmlformats.org/officeDocument/2006/relationships/image"/><Relationship Id="rId6" Target="../media/image31.png" Type="http://schemas.openxmlformats.org/officeDocument/2006/relationships/image"/><Relationship Id="rId7" Target="../media/image9.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0.png" Type="http://schemas.openxmlformats.org/officeDocument/2006/relationships/image"/><Relationship Id="rId5" Target="../media/image9.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12" Target="../media/image15.png" Type="http://schemas.openxmlformats.org/officeDocument/2006/relationships/image"/><Relationship Id="rId13" Target="../media/image16.svg" Type="http://schemas.openxmlformats.org/officeDocument/2006/relationships/image"/><Relationship Id="rId14" Target="../media/image17.png" Type="http://schemas.openxmlformats.org/officeDocument/2006/relationships/image"/><Relationship Id="rId15" Target="../media/image18.svg" Type="http://schemas.openxmlformats.org/officeDocument/2006/relationships/image"/><Relationship Id="rId16" Target="../media/image19.png" Type="http://schemas.openxmlformats.org/officeDocument/2006/relationships/image"/><Relationship Id="rId17" Target="../media/image20.svg" Type="http://schemas.openxmlformats.org/officeDocument/2006/relationships/image"/><Relationship Id="rId18" Target="../media/image21.png" Type="http://schemas.openxmlformats.org/officeDocument/2006/relationships/image"/><Relationship Id="rId19" Target="../media/image22.svg" Type="http://schemas.openxmlformats.org/officeDocument/2006/relationships/image"/><Relationship Id="rId2" Target="../media/image1.png" Type="http://schemas.openxmlformats.org/officeDocument/2006/relationships/image"/><Relationship Id="rId20" Target="../media/image23.png" Type="http://schemas.openxmlformats.org/officeDocument/2006/relationships/image"/><Relationship Id="rId21" Target="../media/image24.svg" Type="http://schemas.openxmlformats.org/officeDocument/2006/relationships/image"/><Relationship Id="rId22" Target="../media/image25.png" Type="http://schemas.openxmlformats.org/officeDocument/2006/relationships/image"/><Relationship Id="rId23" Target="../media/image26.svg" Type="http://schemas.openxmlformats.org/officeDocument/2006/relationships/image"/><Relationship Id="rId24" Target="../media/image27.png" Type="http://schemas.openxmlformats.org/officeDocument/2006/relationships/image"/><Relationship Id="rId25" Target="../media/image28.sv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11.png" Type="http://schemas.openxmlformats.org/officeDocument/2006/relationships/image"/><Relationship Id="rId9" Target="../media/image1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5472966"/>
            <a:ext cx="18288000" cy="18288000"/>
          </a:xfrm>
          <a:custGeom>
            <a:avLst/>
            <a:gdLst/>
            <a:ahLst/>
            <a:cxnLst/>
            <a:rect r="r" b="b" t="t" l="l"/>
            <a:pathLst>
              <a:path h="18288000" w="18288000">
                <a:moveTo>
                  <a:pt x="0" y="0"/>
                </a:moveTo>
                <a:lnTo>
                  <a:pt x="18288000" y="0"/>
                </a:lnTo>
                <a:lnTo>
                  <a:pt x="1828800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0463499" y="6567185"/>
            <a:ext cx="9613307" cy="9613307"/>
          </a:xfrm>
          <a:custGeom>
            <a:avLst/>
            <a:gdLst/>
            <a:ahLst/>
            <a:cxnLst/>
            <a:rect r="r" b="b" t="t" l="l"/>
            <a:pathLst>
              <a:path h="9613307" w="9613307">
                <a:moveTo>
                  <a:pt x="0" y="0"/>
                </a:moveTo>
                <a:lnTo>
                  <a:pt x="9613307" y="0"/>
                </a:lnTo>
                <a:lnTo>
                  <a:pt x="9613307" y="9613307"/>
                </a:lnTo>
                <a:lnTo>
                  <a:pt x="0" y="9613307"/>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400000">
            <a:off x="-1515630" y="-7416843"/>
            <a:ext cx="9279684" cy="9279684"/>
          </a:xfrm>
          <a:custGeom>
            <a:avLst/>
            <a:gdLst/>
            <a:ahLst/>
            <a:cxnLst/>
            <a:rect r="r" b="b" t="t" l="l"/>
            <a:pathLst>
              <a:path h="9279684" w="9279684">
                <a:moveTo>
                  <a:pt x="0" y="0"/>
                </a:moveTo>
                <a:lnTo>
                  <a:pt x="9279684" y="0"/>
                </a:lnTo>
                <a:lnTo>
                  <a:pt x="9279684" y="9279683"/>
                </a:lnTo>
                <a:lnTo>
                  <a:pt x="0" y="9279683"/>
                </a:lnTo>
                <a:lnTo>
                  <a:pt x="0" y="0"/>
                </a:lnTo>
                <a:close/>
              </a:path>
            </a:pathLst>
          </a:custGeom>
          <a:blipFill>
            <a:blip r:embed="rId6">
              <a:alphaModFix amt="50000"/>
              <a:extLst>
                <a:ext uri="{96DAC541-7B7A-43D3-8B79-37D633B846F1}">
                  <asvg:svgBlip xmlns:asvg="http://schemas.microsoft.com/office/drawing/2016/SVG/main" r:embed="rId7"/>
                </a:ext>
              </a:extLst>
            </a:blip>
            <a:stretch>
              <a:fillRect l="0" t="0" r="0" b="0"/>
            </a:stretch>
          </a:blipFill>
        </p:spPr>
      </p:sp>
      <p:pic>
        <p:nvPicPr>
          <p:cNvPr name="Picture 5" id="5"/>
          <p:cNvPicPr>
            <a:picLocks noChangeAspect="true"/>
          </p:cNvPicPr>
          <p:nvPr/>
        </p:nvPicPr>
        <p:blipFill>
          <a:blip r:embed="rId8"/>
          <a:stretch>
            <a:fillRect/>
          </a:stretch>
        </p:blipFill>
        <p:spPr>
          <a:xfrm rot="0">
            <a:off x="7054285" y="46385"/>
            <a:ext cx="3849162" cy="7658746"/>
          </a:xfrm>
          <a:prstGeom prst="rect">
            <a:avLst/>
          </a:prstGeom>
        </p:spPr>
      </p:pic>
      <p:sp>
        <p:nvSpPr>
          <p:cNvPr name="TextBox 6" id="6"/>
          <p:cNvSpPr txBox="true"/>
          <p:nvPr/>
        </p:nvSpPr>
        <p:spPr>
          <a:xfrm rot="0">
            <a:off x="13381546" y="2892784"/>
            <a:ext cx="3777214" cy="2377329"/>
          </a:xfrm>
          <a:prstGeom prst="rect">
            <a:avLst/>
          </a:prstGeom>
        </p:spPr>
        <p:txBody>
          <a:bodyPr anchor="t" rtlCol="false" tIns="0" lIns="0" bIns="0" rIns="0">
            <a:spAutoFit/>
          </a:bodyPr>
          <a:lstStyle/>
          <a:p>
            <a:pPr algn="l">
              <a:lnSpc>
                <a:spcPts val="4367"/>
              </a:lnSpc>
            </a:pPr>
            <a:r>
              <a:rPr lang="en-US" sz="4367" b="true">
                <a:solidFill>
                  <a:srgbClr val="CB0000"/>
                </a:solidFill>
                <a:latin typeface="Agrandir Wide Bold"/>
                <a:ea typeface="Agrandir Wide Bold"/>
                <a:cs typeface="Agrandir Wide Bold"/>
                <a:sym typeface="Agrandir Wide Bold"/>
              </a:rPr>
              <a:t>Finding Your Taste, One Dish at a Time.</a:t>
            </a:r>
          </a:p>
        </p:txBody>
      </p:sp>
      <p:sp>
        <p:nvSpPr>
          <p:cNvPr name="TextBox 7" id="7"/>
          <p:cNvSpPr txBox="true"/>
          <p:nvPr/>
        </p:nvSpPr>
        <p:spPr>
          <a:xfrm rot="0">
            <a:off x="7302825" y="7650428"/>
            <a:ext cx="3352596" cy="479331"/>
          </a:xfrm>
          <a:prstGeom prst="rect">
            <a:avLst/>
          </a:prstGeom>
        </p:spPr>
        <p:txBody>
          <a:bodyPr anchor="t" rtlCol="false" tIns="0" lIns="0" bIns="0" rIns="0">
            <a:spAutoFit/>
          </a:bodyPr>
          <a:lstStyle/>
          <a:p>
            <a:pPr algn="l" marL="0" indent="0" lvl="0">
              <a:lnSpc>
                <a:spcPts val="3335"/>
              </a:lnSpc>
              <a:spcBef>
                <a:spcPct val="0"/>
              </a:spcBef>
            </a:pPr>
            <a:r>
              <a:rPr lang="en-US" b="true" sz="2382" spc="9">
                <a:solidFill>
                  <a:srgbClr val="CB0000"/>
                </a:solidFill>
                <a:latin typeface="Agrandir Wide Bold"/>
                <a:ea typeface="Agrandir Wide Bold"/>
                <a:cs typeface="Agrandir Wide Bold"/>
                <a:sym typeface="Agrandir Wide Bold"/>
              </a:rPr>
              <a:t>CONTACT US</a:t>
            </a:r>
          </a:p>
        </p:txBody>
      </p:sp>
      <p:grpSp>
        <p:nvGrpSpPr>
          <p:cNvPr name="Group 8" id="8"/>
          <p:cNvGrpSpPr/>
          <p:nvPr/>
        </p:nvGrpSpPr>
        <p:grpSpPr>
          <a:xfrm rot="0">
            <a:off x="7302825" y="8435904"/>
            <a:ext cx="3539271" cy="1166482"/>
            <a:chOff x="0" y="0"/>
            <a:chExt cx="4719028" cy="1555310"/>
          </a:xfrm>
        </p:grpSpPr>
        <p:sp>
          <p:nvSpPr>
            <p:cNvPr name="TextBox 9" id="9"/>
            <p:cNvSpPr txBox="true"/>
            <p:nvPr/>
          </p:nvSpPr>
          <p:spPr>
            <a:xfrm rot="0">
              <a:off x="0" y="-16249"/>
              <a:ext cx="4719028" cy="833157"/>
            </a:xfrm>
            <a:prstGeom prst="rect">
              <a:avLst/>
            </a:prstGeom>
          </p:spPr>
          <p:txBody>
            <a:bodyPr anchor="t" rtlCol="false" tIns="0" lIns="0" bIns="0" rIns="0">
              <a:spAutoFit/>
            </a:bodyPr>
            <a:lstStyle/>
            <a:p>
              <a:pPr algn="l">
                <a:lnSpc>
                  <a:spcPts val="1667"/>
                </a:lnSpc>
              </a:pPr>
              <a:r>
                <a:rPr lang="en-US" sz="1191" spc="23">
                  <a:solidFill>
                    <a:srgbClr val="CB0000"/>
                  </a:solidFill>
                  <a:latin typeface="Agrandir"/>
                  <a:ea typeface="Agrandir"/>
                  <a:cs typeface="Agrandir"/>
                  <a:sym typeface="Agrandir"/>
                </a:rPr>
                <a:t>322680212</a:t>
              </a:r>
            </a:p>
            <a:p>
              <a:pPr algn="l">
                <a:lnSpc>
                  <a:spcPts val="1667"/>
                </a:lnSpc>
              </a:pPr>
              <a:r>
                <a:rPr lang="en-US" sz="1191" spc="23">
                  <a:solidFill>
                    <a:srgbClr val="CB0000"/>
                  </a:solidFill>
                  <a:latin typeface="Agrandir"/>
                  <a:ea typeface="Agrandir"/>
                  <a:cs typeface="Agrandir"/>
                  <a:sym typeface="Agrandir"/>
                </a:rPr>
                <a:t>@tastebud</a:t>
              </a:r>
            </a:p>
            <a:p>
              <a:pPr algn="l">
                <a:lnSpc>
                  <a:spcPts val="1667"/>
                </a:lnSpc>
              </a:pPr>
              <a:r>
                <a:rPr lang="en-US" sz="1191" spc="23">
                  <a:solidFill>
                    <a:srgbClr val="CB0000"/>
                  </a:solidFill>
                  <a:latin typeface="Agrandir"/>
                  <a:ea typeface="Agrandir"/>
                  <a:cs typeface="Agrandir"/>
                  <a:sym typeface="Agrandir"/>
                </a:rPr>
                <a:t>contact@tastebud.co</a:t>
              </a:r>
            </a:p>
          </p:txBody>
        </p:sp>
        <p:sp>
          <p:nvSpPr>
            <p:cNvPr name="TextBox 10" id="10"/>
            <p:cNvSpPr txBox="true"/>
            <p:nvPr/>
          </p:nvSpPr>
          <p:spPr>
            <a:xfrm rot="0">
              <a:off x="0" y="991094"/>
              <a:ext cx="4719028" cy="564216"/>
            </a:xfrm>
            <a:prstGeom prst="rect">
              <a:avLst/>
            </a:prstGeom>
          </p:spPr>
          <p:txBody>
            <a:bodyPr anchor="t" rtlCol="false" tIns="0" lIns="0" bIns="0" rIns="0">
              <a:spAutoFit/>
            </a:bodyPr>
            <a:lstStyle/>
            <a:p>
              <a:pPr algn="l">
                <a:lnSpc>
                  <a:spcPts val="1667"/>
                </a:lnSpc>
              </a:pPr>
              <a:r>
                <a:rPr lang="en-US" sz="1191" spc="23">
                  <a:solidFill>
                    <a:srgbClr val="CB0000"/>
                  </a:solidFill>
                  <a:latin typeface="Agrandir"/>
                  <a:ea typeface="Agrandir"/>
                  <a:cs typeface="Agrandir"/>
                  <a:sym typeface="Agrandir"/>
                </a:rPr>
                <a:t>Cra. 100 #11-60, Ciudad Jardín, Cali, Valle del Cauca</a:t>
              </a:r>
            </a:p>
          </p:txBody>
        </p:sp>
      </p:grpSp>
      <p:sp>
        <p:nvSpPr>
          <p:cNvPr name="TextBox 11" id="11"/>
          <p:cNvSpPr txBox="true"/>
          <p:nvPr/>
        </p:nvSpPr>
        <p:spPr>
          <a:xfrm rot="0">
            <a:off x="1485048" y="983380"/>
            <a:ext cx="3352596" cy="482412"/>
          </a:xfrm>
          <a:prstGeom prst="rect">
            <a:avLst/>
          </a:prstGeom>
        </p:spPr>
        <p:txBody>
          <a:bodyPr anchor="t" rtlCol="false" tIns="0" lIns="0" bIns="0" rIns="0">
            <a:spAutoFit/>
          </a:bodyPr>
          <a:lstStyle/>
          <a:p>
            <a:pPr algn="ctr" marL="0" indent="0" lvl="0">
              <a:lnSpc>
                <a:spcPts val="3335"/>
              </a:lnSpc>
              <a:spcBef>
                <a:spcPct val="0"/>
              </a:spcBef>
            </a:pPr>
            <a:r>
              <a:rPr lang="en-US" b="true" sz="2382" spc="9">
                <a:solidFill>
                  <a:srgbClr val="CB0000"/>
                </a:solidFill>
                <a:latin typeface="Agrandir Wide Bold"/>
                <a:ea typeface="Agrandir Wide Bold"/>
                <a:cs typeface="Agrandir Wide Bold"/>
                <a:sym typeface="Agrandir Wide Bold"/>
              </a:rPr>
              <a:t>Discover Us</a:t>
            </a:r>
          </a:p>
        </p:txBody>
      </p:sp>
      <p:sp>
        <p:nvSpPr>
          <p:cNvPr name="TextBox 12" id="12"/>
          <p:cNvSpPr txBox="true"/>
          <p:nvPr/>
        </p:nvSpPr>
        <p:spPr>
          <a:xfrm rot="0">
            <a:off x="1485048" y="2046378"/>
            <a:ext cx="3352596" cy="2308412"/>
          </a:xfrm>
          <a:prstGeom prst="rect">
            <a:avLst/>
          </a:prstGeom>
        </p:spPr>
        <p:txBody>
          <a:bodyPr anchor="t" rtlCol="false" tIns="0" lIns="0" bIns="0" rIns="0">
            <a:spAutoFit/>
          </a:bodyPr>
          <a:lstStyle/>
          <a:p>
            <a:pPr algn="l">
              <a:lnSpc>
                <a:spcPts val="2038"/>
              </a:lnSpc>
            </a:pPr>
            <a:r>
              <a:rPr lang="en-US" sz="1455">
                <a:solidFill>
                  <a:srgbClr val="CB0000"/>
                </a:solidFill>
                <a:latin typeface="Agrandir"/>
                <a:ea typeface="Agrandir"/>
                <a:cs typeface="Agrandir"/>
                <a:sym typeface="Agrandir"/>
              </a:rPr>
              <a:t>TasteBud is a personalized dining companion that helps you find dishes you'll love based on your unique tastes and dietary needs. Using advanced AI, it analyzes restaurant menus and recommends the best dishes tailored to your preferences—whether it’s your first time or you’re a regular diner.</a:t>
            </a:r>
          </a:p>
        </p:txBody>
      </p:sp>
      <p:pic>
        <p:nvPicPr>
          <p:cNvPr name="Picture 13" id="13"/>
          <p:cNvPicPr>
            <a:picLocks noChangeAspect="true"/>
          </p:cNvPicPr>
          <p:nvPr/>
        </p:nvPicPr>
        <p:blipFill>
          <a:blip r:embed="rId9"/>
          <a:stretch>
            <a:fillRect/>
          </a:stretch>
        </p:blipFill>
        <p:spPr>
          <a:xfrm rot="0">
            <a:off x="982108" y="4111588"/>
            <a:ext cx="4358475" cy="6035276"/>
          </a:xfrm>
          <a:prstGeom prst="rect">
            <a:avLst/>
          </a:prstGeom>
        </p:spPr>
      </p:pic>
      <p:sp>
        <p:nvSpPr>
          <p:cNvPr name="Freeform 14" id="14"/>
          <p:cNvSpPr/>
          <p:nvPr/>
        </p:nvSpPr>
        <p:spPr>
          <a:xfrm flipH="false" flipV="false" rot="0">
            <a:off x="12836333" y="1107205"/>
            <a:ext cx="4322427" cy="1272453"/>
          </a:xfrm>
          <a:custGeom>
            <a:avLst/>
            <a:gdLst/>
            <a:ahLst/>
            <a:cxnLst/>
            <a:rect r="r" b="b" t="t" l="l"/>
            <a:pathLst>
              <a:path h="1272453" w="4322427">
                <a:moveTo>
                  <a:pt x="0" y="0"/>
                </a:moveTo>
                <a:lnTo>
                  <a:pt x="4322426" y="0"/>
                </a:lnTo>
                <a:lnTo>
                  <a:pt x="4322426" y="1272453"/>
                </a:lnTo>
                <a:lnTo>
                  <a:pt x="0" y="1272453"/>
                </a:lnTo>
                <a:lnTo>
                  <a:pt x="0" y="0"/>
                </a:lnTo>
                <a:close/>
              </a:path>
            </a:pathLst>
          </a:custGeom>
          <a:blipFill>
            <a:blip r:embed="rId10"/>
            <a:stretch>
              <a:fillRect l="-27580" t="-90300" r="-24589" b="-100459"/>
            </a:stretch>
          </a:blipFill>
        </p:spPr>
      </p:sp>
      <p:sp>
        <p:nvSpPr>
          <p:cNvPr name="TextBox 15" id="15"/>
          <p:cNvSpPr txBox="true"/>
          <p:nvPr/>
        </p:nvSpPr>
        <p:spPr>
          <a:xfrm rot="0">
            <a:off x="12451284" y="8717567"/>
            <a:ext cx="4707476" cy="479331"/>
          </a:xfrm>
          <a:prstGeom prst="rect">
            <a:avLst/>
          </a:prstGeom>
        </p:spPr>
        <p:txBody>
          <a:bodyPr anchor="t" rtlCol="false" tIns="0" lIns="0" bIns="0" rIns="0">
            <a:spAutoFit/>
          </a:bodyPr>
          <a:lstStyle/>
          <a:p>
            <a:pPr algn="l" marL="0" indent="0" lvl="0">
              <a:lnSpc>
                <a:spcPts val="3335"/>
              </a:lnSpc>
              <a:spcBef>
                <a:spcPct val="0"/>
              </a:spcBef>
            </a:pPr>
            <a:r>
              <a:rPr lang="en-US" b="true" sz="2382" spc="9">
                <a:solidFill>
                  <a:srgbClr val="CB0000"/>
                </a:solidFill>
                <a:latin typeface="Agrandir Wide Bold"/>
                <a:ea typeface="Agrandir Wide Bold"/>
                <a:cs typeface="Agrandir Wide Bold"/>
                <a:sym typeface="Agrandir Wide Bold"/>
              </a:rPr>
              <a:t>Gustavo Camargo (86521)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5472966"/>
            <a:ext cx="18288000" cy="18288000"/>
          </a:xfrm>
          <a:custGeom>
            <a:avLst/>
            <a:gdLst/>
            <a:ahLst/>
            <a:cxnLst/>
            <a:rect r="r" b="b" t="t" l="l"/>
            <a:pathLst>
              <a:path h="18288000" w="18288000">
                <a:moveTo>
                  <a:pt x="0" y="0"/>
                </a:moveTo>
                <a:lnTo>
                  <a:pt x="18288000" y="0"/>
                </a:lnTo>
                <a:lnTo>
                  <a:pt x="1828800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pic>
        <p:nvPicPr>
          <p:cNvPr name="Picture 3" id="3"/>
          <p:cNvPicPr>
            <a:picLocks noChangeAspect="true"/>
          </p:cNvPicPr>
          <p:nvPr/>
        </p:nvPicPr>
        <p:blipFill>
          <a:blip r:embed="rId4"/>
          <a:stretch>
            <a:fillRect/>
          </a:stretch>
        </p:blipFill>
        <p:spPr>
          <a:xfrm rot="0">
            <a:off x="-235979" y="7274276"/>
            <a:ext cx="6753113" cy="5167070"/>
          </a:xfrm>
          <a:prstGeom prst="rect">
            <a:avLst/>
          </a:prstGeom>
        </p:spPr>
      </p:pic>
      <p:pic>
        <p:nvPicPr>
          <p:cNvPr name="Picture 4" id="4"/>
          <p:cNvPicPr>
            <a:picLocks noChangeAspect="true"/>
          </p:cNvPicPr>
          <p:nvPr/>
        </p:nvPicPr>
        <p:blipFill>
          <a:blip r:embed="rId5"/>
          <a:stretch>
            <a:fillRect/>
          </a:stretch>
        </p:blipFill>
        <p:spPr>
          <a:xfrm rot="0">
            <a:off x="5544850" y="2718962"/>
            <a:ext cx="6753113" cy="5167070"/>
          </a:xfrm>
          <a:prstGeom prst="rect">
            <a:avLst/>
          </a:prstGeom>
        </p:spPr>
      </p:pic>
      <p:pic>
        <p:nvPicPr>
          <p:cNvPr name="Picture 5" id="5"/>
          <p:cNvPicPr>
            <a:picLocks noChangeAspect="true"/>
          </p:cNvPicPr>
          <p:nvPr/>
        </p:nvPicPr>
        <p:blipFill>
          <a:blip r:embed="rId6"/>
          <a:stretch>
            <a:fillRect/>
          </a:stretch>
        </p:blipFill>
        <p:spPr>
          <a:xfrm rot="0">
            <a:off x="11267841" y="-1812027"/>
            <a:ext cx="6753113" cy="5167070"/>
          </a:xfrm>
          <a:prstGeom prst="rect">
            <a:avLst/>
          </a:prstGeom>
        </p:spPr>
      </p:pic>
      <p:sp>
        <p:nvSpPr>
          <p:cNvPr name="TextBox 6" id="6"/>
          <p:cNvSpPr txBox="true"/>
          <p:nvPr/>
        </p:nvSpPr>
        <p:spPr>
          <a:xfrm rot="0">
            <a:off x="12456926" y="6239149"/>
            <a:ext cx="4802374" cy="3019151"/>
          </a:xfrm>
          <a:prstGeom prst="rect">
            <a:avLst/>
          </a:prstGeom>
        </p:spPr>
        <p:txBody>
          <a:bodyPr anchor="t" rtlCol="false" tIns="0" lIns="0" bIns="0" rIns="0">
            <a:spAutoFit/>
          </a:bodyPr>
          <a:lstStyle/>
          <a:p>
            <a:pPr algn="l">
              <a:lnSpc>
                <a:spcPts val="5553"/>
              </a:lnSpc>
            </a:pPr>
            <a:r>
              <a:rPr lang="en-US" sz="5553" b="true">
                <a:solidFill>
                  <a:srgbClr val="CB0000"/>
                </a:solidFill>
                <a:latin typeface="Agrandir Wide Bold"/>
                <a:ea typeface="Agrandir Wide Bold"/>
                <a:cs typeface="Agrandir Wide Bold"/>
                <a:sym typeface="Agrandir Wide Bold"/>
              </a:rPr>
              <a:t>Finding Your Taste, One Dish at a Time.</a:t>
            </a:r>
          </a:p>
        </p:txBody>
      </p:sp>
      <p:sp>
        <p:nvSpPr>
          <p:cNvPr name="Freeform 7" id="7"/>
          <p:cNvSpPr/>
          <p:nvPr/>
        </p:nvSpPr>
        <p:spPr>
          <a:xfrm flipH="false" flipV="false" rot="0">
            <a:off x="1028700" y="1028700"/>
            <a:ext cx="5746203" cy="1691590"/>
          </a:xfrm>
          <a:custGeom>
            <a:avLst/>
            <a:gdLst/>
            <a:ahLst/>
            <a:cxnLst/>
            <a:rect r="r" b="b" t="t" l="l"/>
            <a:pathLst>
              <a:path h="1691590" w="5746203">
                <a:moveTo>
                  <a:pt x="0" y="0"/>
                </a:moveTo>
                <a:lnTo>
                  <a:pt x="5746203" y="0"/>
                </a:lnTo>
                <a:lnTo>
                  <a:pt x="5746203" y="1691590"/>
                </a:lnTo>
                <a:lnTo>
                  <a:pt x="0" y="1691590"/>
                </a:lnTo>
                <a:lnTo>
                  <a:pt x="0" y="0"/>
                </a:lnTo>
                <a:close/>
              </a:path>
            </a:pathLst>
          </a:custGeom>
          <a:blipFill>
            <a:blip r:embed="rId7"/>
            <a:stretch>
              <a:fillRect l="-27580" t="-90300" r="-24589" b="-100459"/>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5472966"/>
            <a:ext cx="18288000" cy="18288000"/>
          </a:xfrm>
          <a:custGeom>
            <a:avLst/>
            <a:gdLst/>
            <a:ahLst/>
            <a:cxnLst/>
            <a:rect r="r" b="b" t="t" l="l"/>
            <a:pathLst>
              <a:path h="18288000" w="18288000">
                <a:moveTo>
                  <a:pt x="0" y="0"/>
                </a:moveTo>
                <a:lnTo>
                  <a:pt x="18288000" y="0"/>
                </a:lnTo>
                <a:lnTo>
                  <a:pt x="1828800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541673" y="3939288"/>
            <a:ext cx="7426759" cy="2186319"/>
          </a:xfrm>
          <a:custGeom>
            <a:avLst/>
            <a:gdLst/>
            <a:ahLst/>
            <a:cxnLst/>
            <a:rect r="r" b="b" t="t" l="l"/>
            <a:pathLst>
              <a:path h="2186319" w="7426759">
                <a:moveTo>
                  <a:pt x="0" y="0"/>
                </a:moveTo>
                <a:lnTo>
                  <a:pt x="7426759" y="0"/>
                </a:lnTo>
                <a:lnTo>
                  <a:pt x="7426759" y="2186319"/>
                </a:lnTo>
                <a:lnTo>
                  <a:pt x="0" y="2186319"/>
                </a:lnTo>
                <a:lnTo>
                  <a:pt x="0" y="0"/>
                </a:lnTo>
                <a:close/>
              </a:path>
            </a:pathLst>
          </a:custGeom>
          <a:blipFill>
            <a:blip r:embed="rId4"/>
            <a:stretch>
              <a:fillRect l="-27580" t="-90300" r="-24589" b="-100459"/>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5472966"/>
            <a:ext cx="18288000" cy="18288000"/>
          </a:xfrm>
          <a:custGeom>
            <a:avLst/>
            <a:gdLst/>
            <a:ahLst/>
            <a:cxnLst/>
            <a:rect r="r" b="b" t="t" l="l"/>
            <a:pathLst>
              <a:path h="18288000" w="18288000">
                <a:moveTo>
                  <a:pt x="0" y="0"/>
                </a:moveTo>
                <a:lnTo>
                  <a:pt x="18288000" y="0"/>
                </a:lnTo>
                <a:lnTo>
                  <a:pt x="1828800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7732382" y="981075"/>
            <a:ext cx="2823236" cy="713256"/>
          </a:xfrm>
          <a:prstGeom prst="rect">
            <a:avLst/>
          </a:prstGeom>
        </p:spPr>
        <p:txBody>
          <a:bodyPr anchor="t" rtlCol="false" tIns="0" lIns="0" bIns="0" rIns="0">
            <a:spAutoFit/>
          </a:bodyPr>
          <a:lstStyle/>
          <a:p>
            <a:pPr algn="l">
              <a:lnSpc>
                <a:spcPts val="4367"/>
              </a:lnSpc>
            </a:pPr>
            <a:r>
              <a:rPr lang="en-US" sz="4367" b="true">
                <a:solidFill>
                  <a:srgbClr val="CB0000"/>
                </a:solidFill>
                <a:latin typeface="Agrandir Wide Bold"/>
                <a:ea typeface="Agrandir Wide Bold"/>
                <a:cs typeface="Agrandir Wide Bold"/>
                <a:sym typeface="Agrandir Wide Bold"/>
              </a:rPr>
              <a:t>Agenda</a:t>
            </a:r>
          </a:p>
        </p:txBody>
      </p:sp>
      <p:sp>
        <p:nvSpPr>
          <p:cNvPr name="TextBox 4" id="4"/>
          <p:cNvSpPr txBox="true"/>
          <p:nvPr/>
        </p:nvSpPr>
        <p:spPr>
          <a:xfrm rot="0">
            <a:off x="5026836" y="2320067"/>
            <a:ext cx="8234327" cy="6123116"/>
          </a:xfrm>
          <a:prstGeom prst="rect">
            <a:avLst/>
          </a:prstGeom>
        </p:spPr>
        <p:txBody>
          <a:bodyPr anchor="t" rtlCol="false" tIns="0" lIns="0" bIns="0" rIns="0">
            <a:spAutoFit/>
          </a:bodyPr>
          <a:lstStyle/>
          <a:p>
            <a:pPr algn="l" marL="665484" indent="-332742" lvl="1">
              <a:lnSpc>
                <a:spcPts val="6935"/>
              </a:lnSpc>
              <a:buAutoNum type="arabicPeriod" startAt="1"/>
            </a:pPr>
            <a:r>
              <a:rPr lang="en-US" b="true" sz="3082" spc="12">
                <a:solidFill>
                  <a:srgbClr val="000000"/>
                </a:solidFill>
                <a:latin typeface="Agrandir Wide Bold"/>
                <a:ea typeface="Agrandir Wide Bold"/>
                <a:cs typeface="Agrandir Wide Bold"/>
                <a:sym typeface="Agrandir Wide Bold"/>
              </a:rPr>
              <a:t>Context</a:t>
            </a:r>
          </a:p>
          <a:p>
            <a:pPr algn="l" marL="665484" indent="-332742" lvl="1">
              <a:lnSpc>
                <a:spcPts val="6935"/>
              </a:lnSpc>
              <a:buAutoNum type="arabicPeriod" startAt="1"/>
            </a:pPr>
            <a:r>
              <a:rPr lang="en-US" b="true" sz="3082" spc="12" u="none">
                <a:solidFill>
                  <a:srgbClr val="000000"/>
                </a:solidFill>
                <a:latin typeface="Agrandir Wide Bold"/>
                <a:ea typeface="Agrandir Wide Bold"/>
                <a:cs typeface="Agrandir Wide Bold"/>
                <a:sym typeface="Agrandir Wide Bold"/>
              </a:rPr>
              <a:t>Flow</a:t>
            </a:r>
          </a:p>
          <a:p>
            <a:pPr algn="l" marL="665484" indent="-332742" lvl="1">
              <a:lnSpc>
                <a:spcPts val="6935"/>
              </a:lnSpc>
              <a:buAutoNum type="arabicPeriod" startAt="1"/>
            </a:pPr>
            <a:r>
              <a:rPr lang="en-US" b="true" sz="3082" spc="12" u="none">
                <a:solidFill>
                  <a:srgbClr val="000000"/>
                </a:solidFill>
                <a:latin typeface="Agrandir Wide Bold"/>
                <a:ea typeface="Agrandir Wide Bold"/>
                <a:cs typeface="Agrandir Wide Bold"/>
                <a:sym typeface="Agrandir Wide Bold"/>
              </a:rPr>
              <a:t>Functional Requirements </a:t>
            </a:r>
          </a:p>
          <a:p>
            <a:pPr algn="l" marL="665484" indent="-332742" lvl="1">
              <a:lnSpc>
                <a:spcPts val="6935"/>
              </a:lnSpc>
              <a:buAutoNum type="arabicPeriod" startAt="1"/>
            </a:pPr>
            <a:r>
              <a:rPr lang="en-US" b="true" sz="3082" spc="12" u="none">
                <a:solidFill>
                  <a:srgbClr val="000000"/>
                </a:solidFill>
                <a:latin typeface="Agrandir Wide Bold"/>
                <a:ea typeface="Agrandir Wide Bold"/>
                <a:cs typeface="Agrandir Wide Bold"/>
                <a:sym typeface="Agrandir Wide Bold"/>
              </a:rPr>
              <a:t>Non-Functional Requirements</a:t>
            </a:r>
          </a:p>
          <a:p>
            <a:pPr algn="l" marL="665484" indent="-332742" lvl="1">
              <a:lnSpc>
                <a:spcPts val="6935"/>
              </a:lnSpc>
              <a:buAutoNum type="arabicPeriod" startAt="1"/>
            </a:pPr>
            <a:r>
              <a:rPr lang="en-US" b="true" sz="3082" spc="12" u="none">
                <a:solidFill>
                  <a:srgbClr val="000000"/>
                </a:solidFill>
                <a:latin typeface="Agrandir Wide Bold"/>
                <a:ea typeface="Agrandir Wide Bold"/>
                <a:cs typeface="Agrandir Wide Bold"/>
                <a:sym typeface="Agrandir Wide Bold"/>
              </a:rPr>
              <a:t>Quality Attributes</a:t>
            </a:r>
          </a:p>
          <a:p>
            <a:pPr algn="l" marL="665484" indent="-332742" lvl="1">
              <a:lnSpc>
                <a:spcPts val="6935"/>
              </a:lnSpc>
              <a:buAutoNum type="arabicPeriod" startAt="1"/>
            </a:pPr>
            <a:r>
              <a:rPr lang="en-US" b="true" sz="3082" spc="12" u="none">
                <a:solidFill>
                  <a:srgbClr val="000000"/>
                </a:solidFill>
                <a:latin typeface="Agrandir Wide Bold"/>
                <a:ea typeface="Agrandir Wide Bold"/>
                <a:cs typeface="Agrandir Wide Bold"/>
                <a:sym typeface="Agrandir Wide Bold"/>
              </a:rPr>
              <a:t>Ponderation</a:t>
            </a:r>
          </a:p>
          <a:p>
            <a:pPr algn="l" marL="665484" indent="-332742" lvl="1">
              <a:lnSpc>
                <a:spcPts val="6935"/>
              </a:lnSpc>
              <a:buAutoNum type="arabicPeriod" startAt="1"/>
            </a:pPr>
            <a:r>
              <a:rPr lang="en-US" b="true" sz="3082" spc="12" u="none">
                <a:solidFill>
                  <a:srgbClr val="000000"/>
                </a:solidFill>
                <a:latin typeface="Agrandir Wide Bold"/>
                <a:ea typeface="Agrandir Wide Bold"/>
                <a:cs typeface="Agrandir Wide Bold"/>
                <a:sym typeface="Agrandir Wide Bold"/>
              </a:rPr>
              <a:t>Flyers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5472966"/>
            <a:ext cx="18288000" cy="18288000"/>
          </a:xfrm>
          <a:custGeom>
            <a:avLst/>
            <a:gdLst/>
            <a:ahLst/>
            <a:cxnLst/>
            <a:rect r="r" b="b" t="t" l="l"/>
            <a:pathLst>
              <a:path h="18288000" w="18288000">
                <a:moveTo>
                  <a:pt x="0" y="0"/>
                </a:moveTo>
                <a:lnTo>
                  <a:pt x="18288000" y="0"/>
                </a:lnTo>
                <a:lnTo>
                  <a:pt x="1828800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7732382" y="648260"/>
            <a:ext cx="2823236" cy="713256"/>
          </a:xfrm>
          <a:prstGeom prst="rect">
            <a:avLst/>
          </a:prstGeom>
        </p:spPr>
        <p:txBody>
          <a:bodyPr anchor="t" rtlCol="false" tIns="0" lIns="0" bIns="0" rIns="0">
            <a:spAutoFit/>
          </a:bodyPr>
          <a:lstStyle/>
          <a:p>
            <a:pPr algn="l">
              <a:lnSpc>
                <a:spcPts val="4367"/>
              </a:lnSpc>
            </a:pPr>
            <a:r>
              <a:rPr lang="en-US" sz="4367" b="true">
                <a:solidFill>
                  <a:srgbClr val="CB0000"/>
                </a:solidFill>
                <a:latin typeface="Agrandir Wide Bold"/>
                <a:ea typeface="Agrandir Wide Bold"/>
                <a:cs typeface="Agrandir Wide Bold"/>
                <a:sym typeface="Agrandir Wide Bold"/>
              </a:rPr>
              <a:t>Context</a:t>
            </a:r>
          </a:p>
        </p:txBody>
      </p:sp>
      <p:sp>
        <p:nvSpPr>
          <p:cNvPr name="TextBox 4" id="4"/>
          <p:cNvSpPr txBox="true"/>
          <p:nvPr/>
        </p:nvSpPr>
        <p:spPr>
          <a:xfrm rot="0">
            <a:off x="1932813" y="2007682"/>
            <a:ext cx="14422373" cy="6986458"/>
          </a:xfrm>
          <a:prstGeom prst="rect">
            <a:avLst/>
          </a:prstGeom>
        </p:spPr>
        <p:txBody>
          <a:bodyPr anchor="t" rtlCol="false" tIns="0" lIns="0" bIns="0" rIns="0">
            <a:spAutoFit/>
          </a:bodyPr>
          <a:lstStyle/>
          <a:p>
            <a:pPr algn="just">
              <a:lnSpc>
                <a:spcPts val="3944"/>
              </a:lnSpc>
            </a:pPr>
            <a:r>
              <a:rPr lang="en-US" sz="2817" spc="56">
                <a:solidFill>
                  <a:srgbClr val="000000"/>
                </a:solidFill>
                <a:latin typeface="Agrandir"/>
                <a:ea typeface="Agrandir"/>
                <a:cs typeface="Agrandir"/>
                <a:sym typeface="Agrandir"/>
              </a:rPr>
              <a:t>This project focuses on the design and implementation of a gastronomic recommendation system aimed at improving the user experience when selecting dishes in restaurants. The proposed system utilizes advanced machine learning techniques to analyze individual user preferences and generate personalized recommendations based on both consumption history and the intrinsic characteristics of the dishes.</a:t>
            </a:r>
          </a:p>
          <a:p>
            <a:pPr algn="just">
              <a:lnSpc>
                <a:spcPts val="3944"/>
              </a:lnSpc>
            </a:pPr>
          </a:p>
          <a:p>
            <a:pPr algn="just" marL="0" indent="0" lvl="0">
              <a:lnSpc>
                <a:spcPts val="3944"/>
              </a:lnSpc>
              <a:spcBef>
                <a:spcPct val="0"/>
              </a:spcBef>
            </a:pPr>
            <a:r>
              <a:rPr lang="en-US" sz="2817" spc="56">
                <a:solidFill>
                  <a:srgbClr val="000000"/>
                </a:solidFill>
                <a:latin typeface="Agrandir"/>
                <a:ea typeface="Agrandir"/>
                <a:cs typeface="Agrandir"/>
                <a:sym typeface="Agrandir"/>
              </a:rPr>
              <a:t>This project addresses fundamental challenges in contemporary recommendation systems, such as the cold start problem, data scarcity, and the need for explainability, by proposing solutions tailored to the gastronomic domain. The findings of this study are relevant to researchers in the field of recommendation systems, professionals in the food industry interested in enhancing the customer experience, and developers seeking to implement personalized algorithms in environments with specific domain constraints.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5472966"/>
            <a:ext cx="18288000" cy="18288000"/>
          </a:xfrm>
          <a:custGeom>
            <a:avLst/>
            <a:gdLst/>
            <a:ahLst/>
            <a:cxnLst/>
            <a:rect r="r" b="b" t="t" l="l"/>
            <a:pathLst>
              <a:path h="18288000" w="18288000">
                <a:moveTo>
                  <a:pt x="0" y="0"/>
                </a:moveTo>
                <a:lnTo>
                  <a:pt x="18288000" y="0"/>
                </a:lnTo>
                <a:lnTo>
                  <a:pt x="1828800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43729" y="2653419"/>
            <a:ext cx="16600543" cy="4980163"/>
          </a:xfrm>
          <a:custGeom>
            <a:avLst/>
            <a:gdLst/>
            <a:ahLst/>
            <a:cxnLst/>
            <a:rect r="r" b="b" t="t" l="l"/>
            <a:pathLst>
              <a:path h="4980163" w="16600543">
                <a:moveTo>
                  <a:pt x="0" y="0"/>
                </a:moveTo>
                <a:lnTo>
                  <a:pt x="16600542" y="0"/>
                </a:lnTo>
                <a:lnTo>
                  <a:pt x="16600542" y="4980162"/>
                </a:lnTo>
                <a:lnTo>
                  <a:pt x="0" y="4980162"/>
                </a:lnTo>
                <a:lnTo>
                  <a:pt x="0" y="0"/>
                </a:lnTo>
                <a:close/>
              </a:path>
            </a:pathLst>
          </a:custGeom>
          <a:blipFill>
            <a:blip r:embed="rId4"/>
            <a:stretch>
              <a:fillRect l="0" t="0" r="0" b="0"/>
            </a:stretch>
          </a:blipFill>
        </p:spPr>
      </p:sp>
      <p:grpSp>
        <p:nvGrpSpPr>
          <p:cNvPr name="Group 4" id="4"/>
          <p:cNvGrpSpPr/>
          <p:nvPr/>
        </p:nvGrpSpPr>
        <p:grpSpPr>
          <a:xfrm rot="0">
            <a:off x="7600950" y="2859319"/>
            <a:ext cx="3086100" cy="1588296"/>
            <a:chOff x="0" y="0"/>
            <a:chExt cx="812800" cy="418317"/>
          </a:xfrm>
        </p:grpSpPr>
        <p:sp>
          <p:nvSpPr>
            <p:cNvPr name="Freeform 5" id="5"/>
            <p:cNvSpPr/>
            <p:nvPr/>
          </p:nvSpPr>
          <p:spPr>
            <a:xfrm flipH="false" flipV="false" rot="0">
              <a:off x="0" y="0"/>
              <a:ext cx="812800" cy="418317"/>
            </a:xfrm>
            <a:custGeom>
              <a:avLst/>
              <a:gdLst/>
              <a:ahLst/>
              <a:cxnLst/>
              <a:rect r="r" b="b" t="t" l="l"/>
              <a:pathLst>
                <a:path h="418317" w="812800">
                  <a:moveTo>
                    <a:pt x="0" y="0"/>
                  </a:moveTo>
                  <a:lnTo>
                    <a:pt x="812800" y="0"/>
                  </a:lnTo>
                  <a:lnTo>
                    <a:pt x="812800" y="418317"/>
                  </a:lnTo>
                  <a:lnTo>
                    <a:pt x="0" y="418317"/>
                  </a:lnTo>
                  <a:close/>
                </a:path>
              </a:pathLst>
            </a:custGeom>
            <a:solidFill>
              <a:srgbClr val="FDFDFD"/>
            </a:solidFill>
          </p:spPr>
        </p:sp>
        <p:sp>
          <p:nvSpPr>
            <p:cNvPr name="TextBox 6" id="6"/>
            <p:cNvSpPr txBox="true"/>
            <p:nvPr/>
          </p:nvSpPr>
          <p:spPr>
            <a:xfrm>
              <a:off x="0" y="-85725"/>
              <a:ext cx="812800" cy="504042"/>
            </a:xfrm>
            <a:prstGeom prst="rect">
              <a:avLst/>
            </a:prstGeom>
          </p:spPr>
          <p:txBody>
            <a:bodyPr anchor="ctr" rtlCol="false" tIns="50800" lIns="50800" bIns="50800" rIns="50800"/>
            <a:lstStyle/>
            <a:p>
              <a:pPr algn="ctr">
                <a:lnSpc>
                  <a:spcPts val="2223"/>
                </a:lnSpc>
              </a:pPr>
            </a:p>
          </p:txBody>
        </p:sp>
      </p:grpSp>
      <p:sp>
        <p:nvSpPr>
          <p:cNvPr name="Freeform 7" id="7"/>
          <p:cNvSpPr/>
          <p:nvPr/>
        </p:nvSpPr>
        <p:spPr>
          <a:xfrm flipH="false" flipV="false" rot="0">
            <a:off x="7509346" y="3485184"/>
            <a:ext cx="3269308" cy="962432"/>
          </a:xfrm>
          <a:custGeom>
            <a:avLst/>
            <a:gdLst/>
            <a:ahLst/>
            <a:cxnLst/>
            <a:rect r="r" b="b" t="t" l="l"/>
            <a:pathLst>
              <a:path h="962432" w="3269308">
                <a:moveTo>
                  <a:pt x="0" y="0"/>
                </a:moveTo>
                <a:lnTo>
                  <a:pt x="3269308" y="0"/>
                </a:lnTo>
                <a:lnTo>
                  <a:pt x="3269308" y="962431"/>
                </a:lnTo>
                <a:lnTo>
                  <a:pt x="0" y="962431"/>
                </a:lnTo>
                <a:lnTo>
                  <a:pt x="0" y="0"/>
                </a:lnTo>
                <a:close/>
              </a:path>
            </a:pathLst>
          </a:custGeom>
          <a:blipFill>
            <a:blip r:embed="rId5"/>
            <a:stretch>
              <a:fillRect l="-27580" t="-90300" r="-24589" b="-100459"/>
            </a:stretch>
          </a:blipFill>
        </p:spPr>
      </p:sp>
      <p:sp>
        <p:nvSpPr>
          <p:cNvPr name="TextBox 8" id="8"/>
          <p:cNvSpPr txBox="true"/>
          <p:nvPr/>
        </p:nvSpPr>
        <p:spPr>
          <a:xfrm rot="0">
            <a:off x="8351817" y="981075"/>
            <a:ext cx="1584366" cy="713256"/>
          </a:xfrm>
          <a:prstGeom prst="rect">
            <a:avLst/>
          </a:prstGeom>
        </p:spPr>
        <p:txBody>
          <a:bodyPr anchor="t" rtlCol="false" tIns="0" lIns="0" bIns="0" rIns="0">
            <a:spAutoFit/>
          </a:bodyPr>
          <a:lstStyle/>
          <a:p>
            <a:pPr algn="l">
              <a:lnSpc>
                <a:spcPts val="4367"/>
              </a:lnSpc>
            </a:pPr>
            <a:r>
              <a:rPr lang="en-US" sz="4367" b="true">
                <a:solidFill>
                  <a:srgbClr val="CB0000"/>
                </a:solidFill>
                <a:latin typeface="Agrandir Wide Bold"/>
                <a:ea typeface="Agrandir Wide Bold"/>
                <a:cs typeface="Agrandir Wide Bold"/>
                <a:sym typeface="Agrandir Wide Bold"/>
              </a:rPr>
              <a:t>Flow</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5472966"/>
            <a:ext cx="18288000" cy="18288000"/>
          </a:xfrm>
          <a:custGeom>
            <a:avLst/>
            <a:gdLst/>
            <a:ahLst/>
            <a:cxnLst/>
            <a:rect r="r" b="b" t="t" l="l"/>
            <a:pathLst>
              <a:path h="18288000" w="18288000">
                <a:moveTo>
                  <a:pt x="0" y="0"/>
                </a:moveTo>
                <a:lnTo>
                  <a:pt x="18288000" y="0"/>
                </a:lnTo>
                <a:lnTo>
                  <a:pt x="1828800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Table 3" id="3"/>
          <p:cNvGraphicFramePr>
            <a:graphicFrameLocks noGrp="true"/>
          </p:cNvGraphicFramePr>
          <p:nvPr/>
        </p:nvGraphicFramePr>
        <p:xfrm>
          <a:off x="331753" y="1389470"/>
          <a:ext cx="17624494" cy="8432813"/>
        </p:xfrm>
        <a:graphic>
          <a:graphicData uri="http://schemas.openxmlformats.org/drawingml/2006/table">
            <a:tbl>
              <a:tblPr/>
              <a:tblGrid>
                <a:gridCol w="1538408"/>
                <a:gridCol w="4421509"/>
                <a:gridCol w="8053151"/>
                <a:gridCol w="3611427"/>
              </a:tblGrid>
              <a:tr h="1145588">
                <a:tc>
                  <a:txBody>
                    <a:bodyPr anchor="t" rtlCol="false"/>
                    <a:lstStyle/>
                    <a:p>
                      <a:pPr algn="l">
                        <a:lnSpc>
                          <a:spcPts val="2087"/>
                        </a:lnSpc>
                        <a:defRPr/>
                      </a:pPr>
                      <a:endParaRPr lang="en-US" sz="1100"/>
                    </a:p>
                    <a:p>
                      <a:pPr algn="l">
                        <a:lnSpc>
                          <a:spcPts val="2087"/>
                        </a:lnSpc>
                      </a:pPr>
                      <a:r>
                        <a:rPr lang="en-US" sz="1491" b="true">
                          <a:solidFill>
                            <a:srgbClr val="000000"/>
                          </a:solidFill>
                          <a:latin typeface="Agrandir Bold"/>
                          <a:ea typeface="Agrandir Bold"/>
                          <a:cs typeface="Agrandir Bold"/>
                          <a:sym typeface="Agrandir Bold"/>
                        </a:rPr>
                        <a:t>ID</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087"/>
                        </a:lnSpc>
                        <a:defRPr/>
                      </a:pPr>
                      <a:endParaRPr lang="en-US" sz="1100"/>
                    </a:p>
                    <a:p>
                      <a:pPr algn="l">
                        <a:lnSpc>
                          <a:spcPts val="2087"/>
                        </a:lnSpc>
                      </a:pPr>
                      <a:r>
                        <a:rPr lang="en-US" sz="1491" b="true">
                          <a:solidFill>
                            <a:srgbClr val="000000"/>
                          </a:solidFill>
                          <a:latin typeface="Agrandir Bold"/>
                          <a:ea typeface="Agrandir Bold"/>
                          <a:cs typeface="Agrandir Bold"/>
                          <a:sym typeface="Agrandir Bold"/>
                        </a:rPr>
                        <a:t>Description</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087"/>
                        </a:lnSpc>
                        <a:defRPr/>
                      </a:pPr>
                      <a:endParaRPr lang="en-US" sz="1100"/>
                    </a:p>
                    <a:p>
                      <a:pPr algn="l">
                        <a:lnSpc>
                          <a:spcPts val="2087"/>
                        </a:lnSpc>
                      </a:pPr>
                      <a:r>
                        <a:rPr lang="en-US" sz="1491" b="true">
                          <a:solidFill>
                            <a:srgbClr val="000000"/>
                          </a:solidFill>
                          <a:latin typeface="Agrandir Bold"/>
                          <a:ea typeface="Agrandir Bold"/>
                          <a:cs typeface="Agrandir Bold"/>
                          <a:sym typeface="Agrandir Bold"/>
                        </a:rPr>
                        <a:t>Detail</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087"/>
                        </a:lnSpc>
                        <a:defRPr/>
                      </a:pPr>
                      <a:endParaRPr lang="en-US" sz="1100"/>
                    </a:p>
                    <a:p>
                      <a:pPr algn="l">
                        <a:lnSpc>
                          <a:spcPts val="2087"/>
                        </a:lnSpc>
                      </a:pPr>
                      <a:r>
                        <a:rPr lang="en-US" sz="1491" b="true">
                          <a:solidFill>
                            <a:srgbClr val="000000"/>
                          </a:solidFill>
                          <a:latin typeface="Agrandir Bold"/>
                          <a:ea typeface="Agrandir Bold"/>
                          <a:cs typeface="Agrandir Bold"/>
                          <a:sym typeface="Agrandir Bold"/>
                        </a:rPr>
                        <a:t>Stakeholders</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r>
              <a:tr h="1403345">
                <a:tc>
                  <a:txBody>
                    <a:bodyPr anchor="t" rtlCol="false"/>
                    <a:lstStyle/>
                    <a:p>
                      <a:pPr algn="l">
                        <a:lnSpc>
                          <a:spcPts val="2087"/>
                        </a:lnSpc>
                        <a:defRPr/>
                      </a:pPr>
                      <a:endParaRPr lang="en-US" sz="1100"/>
                    </a:p>
                    <a:p>
                      <a:pPr algn="l">
                        <a:lnSpc>
                          <a:spcPts val="2087"/>
                        </a:lnSpc>
                      </a:pPr>
                      <a:r>
                        <a:rPr lang="en-US" sz="1491" b="true">
                          <a:solidFill>
                            <a:srgbClr val="000000"/>
                          </a:solidFill>
                          <a:latin typeface="Agrandir Bold"/>
                          <a:ea typeface="Agrandir Bold"/>
                          <a:cs typeface="Agrandir Bold"/>
                          <a:sym typeface="Agrandir Bold"/>
                        </a:rPr>
                        <a:t>FR01</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Personalized Recommendations Generation</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The system must analyze the user’s preference history and generate a list of recommended dishes ordered by estimated relevance.</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End Users, Researchers, Algorithm Developers</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r>
              <a:tr h="1403345">
                <a:tc>
                  <a:txBody>
                    <a:bodyPr anchor="t" rtlCol="false"/>
                    <a:lstStyle/>
                    <a:p>
                      <a:pPr algn="l">
                        <a:lnSpc>
                          <a:spcPts val="2087"/>
                        </a:lnSpc>
                        <a:defRPr/>
                      </a:pPr>
                      <a:endParaRPr lang="en-US" sz="1100"/>
                    </a:p>
                    <a:p>
                      <a:pPr algn="l">
                        <a:lnSpc>
                          <a:spcPts val="2087"/>
                        </a:lnSpc>
                      </a:pPr>
                      <a:r>
                        <a:rPr lang="en-US" sz="1491" b="true">
                          <a:solidFill>
                            <a:srgbClr val="000000"/>
                          </a:solidFill>
                          <a:latin typeface="Agrandir Bold"/>
                          <a:ea typeface="Agrandir Bold"/>
                          <a:cs typeface="Agrandir Bold"/>
                          <a:sym typeface="Agrandir Bold"/>
                        </a:rPr>
                        <a:t>FR02</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Capture of Explicit Feedback</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The system must allow users to rate consumed dishes on a defined scale and record specific preferences (like/dislike).</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End Users, Data Analysts, Researchers</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r>
              <a:tr h="1403345">
                <a:tc>
                  <a:txBody>
                    <a:bodyPr anchor="t" rtlCol="false"/>
                    <a:lstStyle/>
                    <a:p>
                      <a:pPr algn="l">
                        <a:lnSpc>
                          <a:spcPts val="2087"/>
                        </a:lnSpc>
                        <a:defRPr/>
                      </a:pPr>
                      <a:endParaRPr lang="en-US" sz="1100"/>
                    </a:p>
                    <a:p>
                      <a:pPr algn="l">
                        <a:lnSpc>
                          <a:spcPts val="2087"/>
                        </a:lnSpc>
                      </a:pPr>
                      <a:r>
                        <a:rPr lang="en-US" sz="1491" b="true">
                          <a:solidFill>
                            <a:srgbClr val="000000"/>
                          </a:solidFill>
                          <a:latin typeface="Agrandir Bold"/>
                          <a:ea typeface="Agrandir Bold"/>
                          <a:cs typeface="Agrandir Bold"/>
                          <a:sym typeface="Agrandir Bold"/>
                        </a:rPr>
                        <a:t>FR03</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User Profile Management</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The system must create and maintain preference profiles for each user, updating them with each new interaction.</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End Users, System Administrators, Data Scientists</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r>
              <a:tr h="1416087">
                <a:tc>
                  <a:txBody>
                    <a:bodyPr anchor="t" rtlCol="false"/>
                    <a:lstStyle/>
                    <a:p>
                      <a:pPr algn="l">
                        <a:lnSpc>
                          <a:spcPts val="2087"/>
                        </a:lnSpc>
                        <a:defRPr/>
                      </a:pPr>
                      <a:endParaRPr lang="en-US" sz="1100"/>
                    </a:p>
                    <a:p>
                      <a:pPr algn="l">
                        <a:lnSpc>
                          <a:spcPts val="2087"/>
                        </a:lnSpc>
                      </a:pPr>
                      <a:r>
                        <a:rPr lang="en-US" sz="1491" b="true">
                          <a:solidFill>
                            <a:srgbClr val="000000"/>
                          </a:solidFill>
                          <a:latin typeface="Agrandir Bold"/>
                          <a:ea typeface="Agrandir Bold"/>
                          <a:cs typeface="Agrandir Bold"/>
                          <a:sym typeface="Agrandir Bold"/>
                        </a:rPr>
                        <a:t>FR04</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Incorporation of New Dishes</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The system must be able to integrate new dishes into the catalog and start recommending them based on their characteristics, without any prior rating history.</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Restaurants, Developers, Researchers</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r>
              <a:tr h="1661102">
                <a:tc>
                  <a:txBody>
                    <a:bodyPr anchor="t" rtlCol="false"/>
                    <a:lstStyle/>
                    <a:p>
                      <a:pPr algn="l">
                        <a:lnSpc>
                          <a:spcPts val="2087"/>
                        </a:lnSpc>
                        <a:defRPr/>
                      </a:pPr>
                      <a:endParaRPr lang="en-US" sz="1100"/>
                    </a:p>
                    <a:p>
                      <a:pPr algn="l">
                        <a:lnSpc>
                          <a:spcPts val="2087"/>
                        </a:lnSpc>
                      </a:pPr>
                      <a:r>
                        <a:rPr lang="en-US" sz="1491" b="true">
                          <a:solidFill>
                            <a:srgbClr val="000000"/>
                          </a:solidFill>
                          <a:latin typeface="Agrandir Bold"/>
                          <a:ea typeface="Agrandir Bold"/>
                          <a:cs typeface="Agrandir Bold"/>
                          <a:sym typeface="Agrandir Bold"/>
                        </a:rPr>
                        <a:t>FR05</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Recommendation Explanation</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The system must provide clear justifications on why a specific dish has been recommended (e.g., “Recommended because you liked dish X” or “Contains your favorite ingredients”).</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End Users, Researchers, UX Designers</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r>
            </a:tbl>
          </a:graphicData>
        </a:graphic>
      </p:graphicFrame>
      <p:sp>
        <p:nvSpPr>
          <p:cNvPr name="TextBox 4" id="4"/>
          <p:cNvSpPr txBox="true"/>
          <p:nvPr/>
        </p:nvSpPr>
        <p:spPr>
          <a:xfrm rot="0">
            <a:off x="5363261" y="315444"/>
            <a:ext cx="8153758" cy="713256"/>
          </a:xfrm>
          <a:prstGeom prst="rect">
            <a:avLst/>
          </a:prstGeom>
        </p:spPr>
        <p:txBody>
          <a:bodyPr anchor="t" rtlCol="false" tIns="0" lIns="0" bIns="0" rIns="0">
            <a:spAutoFit/>
          </a:bodyPr>
          <a:lstStyle/>
          <a:p>
            <a:pPr algn="l">
              <a:lnSpc>
                <a:spcPts val="4367"/>
              </a:lnSpc>
            </a:pPr>
            <a:r>
              <a:rPr lang="en-US" sz="4367" b="true">
                <a:solidFill>
                  <a:srgbClr val="CB0000"/>
                </a:solidFill>
                <a:latin typeface="Agrandir Wide Bold"/>
                <a:ea typeface="Agrandir Wide Bold"/>
                <a:cs typeface="Agrandir Wide Bold"/>
                <a:sym typeface="Agrandir Wide Bold"/>
              </a:rPr>
              <a:t>Functional Requirements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5472966"/>
            <a:ext cx="18288000" cy="18288000"/>
          </a:xfrm>
          <a:custGeom>
            <a:avLst/>
            <a:gdLst/>
            <a:ahLst/>
            <a:cxnLst/>
            <a:rect r="r" b="b" t="t" l="l"/>
            <a:pathLst>
              <a:path h="18288000" w="18288000">
                <a:moveTo>
                  <a:pt x="0" y="0"/>
                </a:moveTo>
                <a:lnTo>
                  <a:pt x="18288000" y="0"/>
                </a:lnTo>
                <a:lnTo>
                  <a:pt x="1828800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Table 3" id="3"/>
          <p:cNvGraphicFramePr>
            <a:graphicFrameLocks noGrp="true"/>
          </p:cNvGraphicFramePr>
          <p:nvPr/>
        </p:nvGraphicFramePr>
        <p:xfrm>
          <a:off x="1439152" y="1452829"/>
          <a:ext cx="15409696" cy="8162925"/>
        </p:xfrm>
        <a:graphic>
          <a:graphicData uri="http://schemas.openxmlformats.org/drawingml/2006/table">
            <a:tbl>
              <a:tblPr/>
              <a:tblGrid>
                <a:gridCol w="1356826"/>
                <a:gridCol w="1801586"/>
                <a:gridCol w="6941035"/>
                <a:gridCol w="5310248"/>
              </a:tblGrid>
              <a:tr h="1145674">
                <a:tc>
                  <a:txBody>
                    <a:bodyPr anchor="t" rtlCol="false"/>
                    <a:lstStyle/>
                    <a:p>
                      <a:pPr algn="l">
                        <a:lnSpc>
                          <a:spcPts val="2087"/>
                        </a:lnSpc>
                        <a:defRPr/>
                      </a:pPr>
                      <a:endParaRPr lang="en-US" sz="1100"/>
                    </a:p>
                    <a:p>
                      <a:pPr algn="l">
                        <a:lnSpc>
                          <a:spcPts val="2087"/>
                        </a:lnSpc>
                      </a:pPr>
                      <a:r>
                        <a:rPr lang="en-US" sz="1491" b="true">
                          <a:solidFill>
                            <a:srgbClr val="000000"/>
                          </a:solidFill>
                          <a:latin typeface="Agrandir Bold"/>
                          <a:ea typeface="Agrandir Bold"/>
                          <a:cs typeface="Agrandir Bold"/>
                          <a:sym typeface="Agrandir Bold"/>
                        </a:rPr>
                        <a:t>ID</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087"/>
                        </a:lnSpc>
                        <a:defRPr/>
                      </a:pPr>
                      <a:endParaRPr lang="en-US" sz="1100"/>
                    </a:p>
                    <a:p>
                      <a:pPr algn="l">
                        <a:lnSpc>
                          <a:spcPts val="2087"/>
                        </a:lnSpc>
                      </a:pPr>
                      <a:r>
                        <a:rPr lang="en-US" sz="1491" b="true">
                          <a:solidFill>
                            <a:srgbClr val="000000"/>
                          </a:solidFill>
                          <a:latin typeface="Agrandir Bold"/>
                          <a:ea typeface="Agrandir Bold"/>
                          <a:cs typeface="Agrandir Bold"/>
                          <a:sym typeface="Agrandir Bold"/>
                        </a:rPr>
                        <a:t>Description</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087"/>
                        </a:lnSpc>
                        <a:defRPr/>
                      </a:pPr>
                      <a:endParaRPr lang="en-US" sz="1100"/>
                    </a:p>
                    <a:p>
                      <a:pPr algn="l">
                        <a:lnSpc>
                          <a:spcPts val="2087"/>
                        </a:lnSpc>
                      </a:pPr>
                      <a:r>
                        <a:rPr lang="en-US" sz="1491" b="true">
                          <a:solidFill>
                            <a:srgbClr val="000000"/>
                          </a:solidFill>
                          <a:latin typeface="Agrandir Bold"/>
                          <a:ea typeface="Agrandir Bold"/>
                          <a:cs typeface="Agrandir Bold"/>
                          <a:sym typeface="Agrandir Bold"/>
                        </a:rPr>
                        <a:t>Detail</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087"/>
                        </a:lnSpc>
                        <a:defRPr/>
                      </a:pPr>
                      <a:endParaRPr lang="en-US" sz="1100"/>
                    </a:p>
                    <a:p>
                      <a:pPr algn="l">
                        <a:lnSpc>
                          <a:spcPts val="2087"/>
                        </a:lnSpc>
                      </a:pPr>
                      <a:r>
                        <a:rPr lang="en-US" sz="1491" b="true">
                          <a:solidFill>
                            <a:srgbClr val="000000"/>
                          </a:solidFill>
                          <a:latin typeface="Agrandir Bold"/>
                          <a:ea typeface="Agrandir Bold"/>
                          <a:cs typeface="Agrandir Bold"/>
                          <a:sym typeface="Agrandir Bold"/>
                        </a:rPr>
                        <a:t>Stakeholders</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r>
              <a:tr h="1403450">
                <a:tc>
                  <a:txBody>
                    <a:bodyPr anchor="t" rtlCol="false"/>
                    <a:lstStyle/>
                    <a:p>
                      <a:pPr algn="l">
                        <a:lnSpc>
                          <a:spcPts val="2087"/>
                        </a:lnSpc>
                        <a:defRPr/>
                      </a:pPr>
                      <a:endParaRPr lang="en-US" sz="1100"/>
                    </a:p>
                    <a:p>
                      <a:pPr algn="l">
                        <a:lnSpc>
                          <a:spcPts val="2087"/>
                        </a:lnSpc>
                      </a:pPr>
                      <a:r>
                        <a:rPr lang="en-US" sz="1491" b="true">
                          <a:solidFill>
                            <a:srgbClr val="000000"/>
                          </a:solidFill>
                          <a:latin typeface="Agrandir Bold"/>
                          <a:ea typeface="Agrandir Bold"/>
                          <a:cs typeface="Agrandir Bold"/>
                          <a:sym typeface="Agrandir Bold"/>
                        </a:rPr>
                        <a:t>NFR01</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Performance</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The system must generate recommendations in under 2 seconds to ensure a smooth experience, even with a catalog of thousands of dishes.</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End Users, Developers, System Administrators</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r>
              <a:tr h="1403450">
                <a:tc>
                  <a:txBody>
                    <a:bodyPr anchor="t" rtlCol="false"/>
                    <a:lstStyle/>
                    <a:p>
                      <a:pPr algn="l">
                        <a:lnSpc>
                          <a:spcPts val="2087"/>
                        </a:lnSpc>
                        <a:defRPr/>
                      </a:pPr>
                      <a:endParaRPr lang="en-US" sz="1100"/>
                    </a:p>
                    <a:p>
                      <a:pPr algn="l">
                        <a:lnSpc>
                          <a:spcPts val="2087"/>
                        </a:lnSpc>
                      </a:pPr>
                      <a:r>
                        <a:rPr lang="en-US" sz="1491" b="true">
                          <a:solidFill>
                            <a:srgbClr val="000000"/>
                          </a:solidFill>
                          <a:latin typeface="Agrandir Bold"/>
                          <a:ea typeface="Agrandir Bold"/>
                          <a:cs typeface="Agrandir Bold"/>
                          <a:sym typeface="Agrandir Bold"/>
                        </a:rPr>
                        <a:t>NFR02</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Scalability</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The architecture must support significant increases in the number of users and dishes without notable performance degradation.</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Developers, System Administrators, Researchers</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r>
              <a:tr h="1403450">
                <a:tc>
                  <a:txBody>
                    <a:bodyPr anchor="t" rtlCol="false"/>
                    <a:lstStyle/>
                    <a:p>
                      <a:pPr algn="l">
                        <a:lnSpc>
                          <a:spcPts val="2087"/>
                        </a:lnSpc>
                        <a:defRPr/>
                      </a:pPr>
                      <a:endParaRPr lang="en-US" sz="1100"/>
                    </a:p>
                    <a:p>
                      <a:pPr algn="l">
                        <a:lnSpc>
                          <a:spcPts val="2087"/>
                        </a:lnSpc>
                      </a:pPr>
                      <a:r>
                        <a:rPr lang="en-US" sz="1491" b="true">
                          <a:solidFill>
                            <a:srgbClr val="000000"/>
                          </a:solidFill>
                          <a:latin typeface="Agrandir Bold"/>
                          <a:ea typeface="Agrandir Bold"/>
                          <a:cs typeface="Agrandir Bold"/>
                          <a:sym typeface="Agrandir Bold"/>
                        </a:rPr>
                        <a:t>NFR03</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Data Privacy</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The system must ensure the protection of user preference data, complying with applicable data protection regulations.</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End Users, Legal Advisors, Data Protection Officers</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r>
              <a:tr h="1403450">
                <a:tc>
                  <a:txBody>
                    <a:bodyPr anchor="t" rtlCol="false"/>
                    <a:lstStyle/>
                    <a:p>
                      <a:pPr algn="l">
                        <a:lnSpc>
                          <a:spcPts val="2087"/>
                        </a:lnSpc>
                        <a:defRPr/>
                      </a:pPr>
                      <a:endParaRPr lang="en-US" sz="1100"/>
                    </a:p>
                    <a:p>
                      <a:pPr algn="l">
                        <a:lnSpc>
                          <a:spcPts val="2087"/>
                        </a:lnSpc>
                      </a:pPr>
                      <a:r>
                        <a:rPr lang="en-US" sz="1491" b="true">
                          <a:solidFill>
                            <a:srgbClr val="000000"/>
                          </a:solidFill>
                          <a:latin typeface="Agrandir Bold"/>
                          <a:ea typeface="Agrandir Bold"/>
                          <a:cs typeface="Agrandir Bold"/>
                          <a:sym typeface="Agrandir Bold"/>
                        </a:rPr>
                        <a:t>NFR04</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Maintainability</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The recommendation algorithm’s code must be modularized and documented to facilitate understanding, debugging, and future evolution.</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Developers, Researchers, System Maintainers</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r>
              <a:tr h="1403450">
                <a:tc>
                  <a:txBody>
                    <a:bodyPr anchor="t" rtlCol="false"/>
                    <a:lstStyle/>
                    <a:p>
                      <a:pPr algn="l">
                        <a:lnSpc>
                          <a:spcPts val="2087"/>
                        </a:lnSpc>
                        <a:defRPr/>
                      </a:pPr>
                      <a:endParaRPr lang="en-US" sz="1100"/>
                    </a:p>
                    <a:p>
                      <a:pPr algn="l">
                        <a:lnSpc>
                          <a:spcPts val="2087"/>
                        </a:lnSpc>
                      </a:pPr>
                      <a:r>
                        <a:rPr lang="en-US" sz="1491" b="true">
                          <a:solidFill>
                            <a:srgbClr val="000000"/>
                          </a:solidFill>
                          <a:latin typeface="Agrandir Bold"/>
                          <a:ea typeface="Agrandir Bold"/>
                          <a:cs typeface="Agrandir Bold"/>
                          <a:sym typeface="Agrandir Bold"/>
                        </a:rPr>
                        <a:t>NFR05</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Accuracy</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The system must achieve evaluation metrics above a defined threshold (e.g., Precision@10 &gt; 0.7, NDCG &gt; 0.65) on validation datasets.</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End Users, Researchers, Algorithm Developers</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r>
            </a:tbl>
          </a:graphicData>
        </a:graphic>
      </p:graphicFrame>
      <p:sp>
        <p:nvSpPr>
          <p:cNvPr name="TextBox 4" id="4"/>
          <p:cNvSpPr txBox="true"/>
          <p:nvPr/>
        </p:nvSpPr>
        <p:spPr>
          <a:xfrm rot="0">
            <a:off x="4746303" y="315444"/>
            <a:ext cx="9708493" cy="713256"/>
          </a:xfrm>
          <a:prstGeom prst="rect">
            <a:avLst/>
          </a:prstGeom>
        </p:spPr>
        <p:txBody>
          <a:bodyPr anchor="t" rtlCol="false" tIns="0" lIns="0" bIns="0" rIns="0">
            <a:spAutoFit/>
          </a:bodyPr>
          <a:lstStyle/>
          <a:p>
            <a:pPr algn="l">
              <a:lnSpc>
                <a:spcPts val="4367"/>
              </a:lnSpc>
            </a:pPr>
            <a:r>
              <a:rPr lang="en-US" sz="4367" b="true">
                <a:solidFill>
                  <a:srgbClr val="CB0000"/>
                </a:solidFill>
                <a:latin typeface="Agrandir Wide Bold"/>
                <a:ea typeface="Agrandir Wide Bold"/>
                <a:cs typeface="Agrandir Wide Bold"/>
                <a:sym typeface="Agrandir Wide Bold"/>
              </a:rPr>
              <a:t>Non-Functional Requirements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5472966"/>
            <a:ext cx="18288000" cy="18288000"/>
          </a:xfrm>
          <a:custGeom>
            <a:avLst/>
            <a:gdLst/>
            <a:ahLst/>
            <a:cxnLst/>
            <a:rect r="r" b="b" t="t" l="l"/>
            <a:pathLst>
              <a:path h="18288000" w="18288000">
                <a:moveTo>
                  <a:pt x="0" y="0"/>
                </a:moveTo>
                <a:lnTo>
                  <a:pt x="18288000" y="0"/>
                </a:lnTo>
                <a:lnTo>
                  <a:pt x="1828800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Table 3" id="3"/>
          <p:cNvGraphicFramePr>
            <a:graphicFrameLocks noGrp="true"/>
          </p:cNvGraphicFramePr>
          <p:nvPr/>
        </p:nvGraphicFramePr>
        <p:xfrm>
          <a:off x="1028700" y="1313057"/>
          <a:ext cx="16230600" cy="7945243"/>
        </p:xfrm>
        <a:graphic>
          <a:graphicData uri="http://schemas.openxmlformats.org/drawingml/2006/table">
            <a:tbl>
              <a:tblPr/>
              <a:tblGrid>
                <a:gridCol w="1981634"/>
                <a:gridCol w="1232574"/>
                <a:gridCol w="1328266"/>
                <a:gridCol w="1926631"/>
                <a:gridCol w="2091639"/>
                <a:gridCol w="1908297"/>
                <a:gridCol w="1798292"/>
                <a:gridCol w="1981634"/>
                <a:gridCol w="1981634"/>
              </a:tblGrid>
              <a:tr h="1044767">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Stakeholder</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Liability</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Security</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Performance</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Maintainability</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Compatibility</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Usability</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Availability</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Stakeholder</a:t>
                      </a:r>
                      <a:endParaRPr lang="en-US" sz="1100"/>
                    </a:p>
                    <a:p>
                      <a:pPr algn="ctr">
                        <a:lnSpc>
                          <a:spcPts val="2647"/>
                        </a:lnSpc>
                      </a:pPr>
                      <a:r>
                        <a:rPr lang="en-US" sz="1891" b="true">
                          <a:solidFill>
                            <a:srgbClr val="000000"/>
                          </a:solidFill>
                          <a:latin typeface="Agrandir Bold"/>
                          <a:ea typeface="Agrandir Bold"/>
                          <a:cs typeface="Agrandir Bold"/>
                          <a:sym typeface="Agrandir Bold"/>
                        </a:rPr>
                        <a:t>  Total</a:t>
                      </a:r>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r>
              <a:tr h="732147">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Data Scientist</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10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20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8</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12</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35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10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100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r>
              <a:tr h="732147">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UX Designer</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15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25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30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15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100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r>
              <a:tr h="1044767">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Backend Developer</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15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30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20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20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10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100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r>
              <a:tr h="1044767">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Restaurant</a:t>
                      </a:r>
                      <a:endParaRPr lang="en-US" sz="1100"/>
                    </a:p>
                    <a:p>
                      <a:pPr algn="ctr">
                        <a:lnSpc>
                          <a:spcPts val="2647"/>
                        </a:lnSpc>
                      </a:pPr>
                      <a:r>
                        <a:rPr lang="en-US" sz="1891" b="true">
                          <a:solidFill>
                            <a:srgbClr val="000000"/>
                          </a:solidFill>
                          <a:latin typeface="Agrandir Bold"/>
                          <a:ea typeface="Agrandir Bold"/>
                          <a:cs typeface="Agrandir Bold"/>
                          <a:sym typeface="Agrandir Bold"/>
                        </a:rPr>
                        <a:t>  Owner</a:t>
                      </a:r>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10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15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30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25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15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100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r>
              <a:tr h="624962">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End User</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15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35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35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10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100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r>
              <a:tr h="1044767">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System</a:t>
                      </a:r>
                      <a:endParaRPr lang="en-US" sz="1100"/>
                    </a:p>
                    <a:p>
                      <a:pPr algn="ctr">
                        <a:lnSpc>
                          <a:spcPts val="2647"/>
                        </a:lnSpc>
                      </a:pPr>
                      <a:r>
                        <a:rPr lang="en-US" sz="1891" b="true">
                          <a:solidFill>
                            <a:srgbClr val="000000"/>
                          </a:solidFill>
                          <a:latin typeface="Agrandir Bold"/>
                          <a:ea typeface="Agrandir Bold"/>
                          <a:cs typeface="Agrandir Bold"/>
                          <a:sym typeface="Agrandir Bold"/>
                        </a:rPr>
                        <a:t>  Architect</a:t>
                      </a:r>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15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25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20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25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10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100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r>
              <a:tr h="838460">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Product Manager</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10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15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10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15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20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20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10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100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r>
              <a:tr h="838460">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Attribute</a:t>
                      </a:r>
                      <a:endParaRPr lang="en-US" sz="1100"/>
                    </a:p>
                    <a:p>
                      <a:pPr algn="ctr">
                        <a:lnSpc>
                          <a:spcPts val="2647"/>
                        </a:lnSpc>
                      </a:pPr>
                      <a:r>
                        <a:rPr lang="en-US" sz="1891" b="true">
                          <a:solidFill>
                            <a:srgbClr val="000000"/>
                          </a:solidFill>
                          <a:latin typeface="Agrandir Bold"/>
                          <a:ea typeface="Agrandir Bold"/>
                          <a:cs typeface="Agrandir Bold"/>
                          <a:sym typeface="Agrandir Bold"/>
                        </a:rPr>
                        <a:t>  Total</a:t>
                      </a:r>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10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19,29</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9</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11,71</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22,14</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17,86</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10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100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r>
            </a:tbl>
          </a:graphicData>
        </a:graphic>
      </p:graphicFrame>
      <p:sp>
        <p:nvSpPr>
          <p:cNvPr name="TextBox 4" id="4"/>
          <p:cNvSpPr txBox="true"/>
          <p:nvPr/>
        </p:nvSpPr>
        <p:spPr>
          <a:xfrm rot="0">
            <a:off x="6121350" y="315444"/>
            <a:ext cx="6045300" cy="713256"/>
          </a:xfrm>
          <a:prstGeom prst="rect">
            <a:avLst/>
          </a:prstGeom>
        </p:spPr>
        <p:txBody>
          <a:bodyPr anchor="t" rtlCol="false" tIns="0" lIns="0" bIns="0" rIns="0">
            <a:spAutoFit/>
          </a:bodyPr>
          <a:lstStyle/>
          <a:p>
            <a:pPr algn="l">
              <a:lnSpc>
                <a:spcPts val="4367"/>
              </a:lnSpc>
            </a:pPr>
            <a:r>
              <a:rPr lang="en-US" sz="4367" b="true">
                <a:solidFill>
                  <a:srgbClr val="CB0000"/>
                </a:solidFill>
                <a:latin typeface="Agrandir Wide Bold"/>
                <a:ea typeface="Agrandir Wide Bold"/>
                <a:cs typeface="Agrandir Wide Bold"/>
                <a:sym typeface="Agrandir Wide Bold"/>
              </a:rPr>
              <a:t>Quality Attributes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5472966"/>
            <a:ext cx="18288000" cy="18288000"/>
          </a:xfrm>
          <a:custGeom>
            <a:avLst/>
            <a:gdLst/>
            <a:ahLst/>
            <a:cxnLst/>
            <a:rect r="r" b="b" t="t" l="l"/>
            <a:pathLst>
              <a:path h="18288000" w="18288000">
                <a:moveTo>
                  <a:pt x="0" y="0"/>
                </a:moveTo>
                <a:lnTo>
                  <a:pt x="18288000" y="0"/>
                </a:lnTo>
                <a:lnTo>
                  <a:pt x="1828800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Table 3" id="3"/>
          <p:cNvGraphicFramePr>
            <a:graphicFrameLocks noGrp="true"/>
          </p:cNvGraphicFramePr>
          <p:nvPr/>
        </p:nvGraphicFramePr>
        <p:xfrm>
          <a:off x="731366" y="1028700"/>
          <a:ext cx="16825268" cy="9001125"/>
        </p:xfrm>
        <a:graphic>
          <a:graphicData uri="http://schemas.openxmlformats.org/drawingml/2006/table">
            <a:tbl>
              <a:tblPr/>
              <a:tblGrid>
                <a:gridCol w="1744274"/>
                <a:gridCol w="5980731"/>
                <a:gridCol w="3729178"/>
                <a:gridCol w="962868"/>
                <a:gridCol w="1105849"/>
                <a:gridCol w="1427168"/>
                <a:gridCol w="1875199"/>
              </a:tblGrid>
              <a:tr h="1021337">
                <a:tc>
                  <a:txBody>
                    <a:bodyPr anchor="t" rtlCol="false"/>
                    <a:lstStyle/>
                    <a:p>
                      <a:pPr algn="l">
                        <a:lnSpc>
                          <a:spcPts val="2227"/>
                        </a:lnSpc>
                        <a:defRPr/>
                      </a:pPr>
                      <a:r>
                        <a:rPr lang="en-US" sz="1591" b="true">
                          <a:solidFill>
                            <a:srgbClr val="000000"/>
                          </a:solidFill>
                          <a:latin typeface="Agrandir Bold"/>
                          <a:ea typeface="Agrandir Bold"/>
                          <a:cs typeface="Agrandir Bold"/>
                          <a:sym typeface="Agrandir Bold"/>
                        </a:rPr>
                        <a:t>Attribute</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227"/>
                        </a:lnSpc>
                        <a:defRPr/>
                      </a:pPr>
                      <a:r>
                        <a:rPr lang="en-US" sz="1591" b="true">
                          <a:solidFill>
                            <a:srgbClr val="000000"/>
                          </a:solidFill>
                          <a:latin typeface="Agrandir Bold"/>
                          <a:ea typeface="Agrandir Bold"/>
                          <a:cs typeface="Agrandir Bold"/>
                          <a:sym typeface="Agrandir Bold"/>
                        </a:rPr>
                        <a:t>Description</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227"/>
                        </a:lnSpc>
                        <a:defRPr/>
                      </a:pPr>
                      <a:r>
                        <a:rPr lang="en-US" sz="1591" b="true">
                          <a:solidFill>
                            <a:srgbClr val="000000"/>
                          </a:solidFill>
                          <a:latin typeface="Agrandir Bold"/>
                          <a:ea typeface="Agrandir Bold"/>
                          <a:cs typeface="Agrandir Bold"/>
                          <a:sym typeface="Agrandir Bold"/>
                        </a:rPr>
                        <a:t>Metric</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227"/>
                        </a:lnSpc>
                        <a:defRPr/>
                      </a:pPr>
                      <a:r>
                        <a:rPr lang="en-US" sz="1591" b="true">
                          <a:solidFill>
                            <a:srgbClr val="000000"/>
                          </a:solidFill>
                          <a:latin typeface="Agrandir Bold"/>
                          <a:ea typeface="Agrandir Bold"/>
                          <a:cs typeface="Agrandir Bold"/>
                          <a:sym typeface="Agrandir Bold"/>
                        </a:rPr>
                        <a:t>Impact</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227"/>
                        </a:lnSpc>
                        <a:defRPr/>
                      </a:pPr>
                      <a:r>
                        <a:rPr lang="en-US" sz="1591" b="true">
                          <a:solidFill>
                            <a:srgbClr val="000000"/>
                          </a:solidFill>
                          <a:latin typeface="Agrandir Bold"/>
                          <a:ea typeface="Agrandir Bold"/>
                          <a:cs typeface="Agrandir Bold"/>
                          <a:sym typeface="Agrandir Bold"/>
                        </a:rPr>
                        <a:t>Difficulty</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227"/>
                        </a:lnSpc>
                        <a:defRPr/>
                      </a:pPr>
                      <a:r>
                        <a:rPr lang="en-US" sz="1591" b="true">
                          <a:solidFill>
                            <a:srgbClr val="000000"/>
                          </a:solidFill>
                          <a:latin typeface="Agrandir Bold"/>
                          <a:ea typeface="Agrandir Bold"/>
                          <a:cs typeface="Agrandir Bold"/>
                          <a:sym typeface="Agrandir Bold"/>
                        </a:rPr>
                        <a:t>Weight (Priority %)</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227"/>
                        </a:lnSpc>
                        <a:defRPr/>
                      </a:pPr>
                      <a:r>
                        <a:rPr lang="en-US" sz="1591" b="true">
                          <a:solidFill>
                            <a:srgbClr val="000000"/>
                          </a:solidFill>
                          <a:latin typeface="Agrandir Bold"/>
                          <a:ea typeface="Agrandir Bold"/>
                          <a:cs typeface="Agrandir Bold"/>
                          <a:sym typeface="Agrandir Bold"/>
                        </a:rPr>
                        <a:t>Value = (Impact + Difficulty) × Weight</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r>
              <a:tr h="1298147">
                <a:tc>
                  <a:txBody>
                    <a:bodyPr anchor="t" rtlCol="false"/>
                    <a:lstStyle/>
                    <a:p>
                      <a:pPr algn="l">
                        <a:lnSpc>
                          <a:spcPts val="2227"/>
                        </a:lnSpc>
                        <a:defRPr/>
                      </a:pPr>
                      <a:r>
                        <a:rPr lang="en-US" sz="1591" b="true">
                          <a:solidFill>
                            <a:srgbClr val="000000"/>
                          </a:solidFill>
                          <a:latin typeface="Agrandir Bold"/>
                          <a:ea typeface="Agrandir Bold"/>
                          <a:cs typeface="Agrandir Bold"/>
                          <a:sym typeface="Agrandir Bold"/>
                        </a:rPr>
                        <a:t>Liability</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Ability of the system to address accountability concerns—e.g., handling user data appropriately, mitigating legal/ethical risks, and clarifying responsibilities if the recommendation leads to unintended outcomes.</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 Number of liability-related incidents- Compliance score with relevant guidelines (privacy, disclaimers)</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2</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3</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10</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(2 + 3) × 10 = </a:t>
                      </a:r>
                      <a:r>
                        <a:rPr lang="en-US" sz="1591" b="true">
                          <a:solidFill>
                            <a:srgbClr val="000000"/>
                          </a:solidFill>
                          <a:latin typeface="Agrandir Bold"/>
                          <a:ea typeface="Agrandir Bold"/>
                          <a:cs typeface="Agrandir Bold"/>
                          <a:sym typeface="Agrandir Bold"/>
                        </a:rPr>
                        <a:t>50</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r>
              <a:tr h="1021337">
                <a:tc>
                  <a:txBody>
                    <a:bodyPr anchor="t" rtlCol="false"/>
                    <a:lstStyle/>
                    <a:p>
                      <a:pPr algn="l">
                        <a:lnSpc>
                          <a:spcPts val="2227"/>
                        </a:lnSpc>
                        <a:defRPr/>
                      </a:pPr>
                      <a:r>
                        <a:rPr lang="en-US" sz="1591" b="true">
                          <a:solidFill>
                            <a:srgbClr val="000000"/>
                          </a:solidFill>
                          <a:latin typeface="Agrandir Bold"/>
                          <a:ea typeface="Agrandir Bold"/>
                          <a:cs typeface="Agrandir Bold"/>
                          <a:sym typeface="Agrandir Bold"/>
                        </a:rPr>
                        <a:t>Security</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Ensures that data (user profiles, transaction info) is protected against unauthorized access or breaches, safeguarding both personal and business-critical information.</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 Number of security vulnerabilities found- Percentage of encrypted data in transit and at rest</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3</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3</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15</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(3 + 3) × 15 = </a:t>
                      </a:r>
                      <a:r>
                        <a:rPr lang="en-US" sz="1591" b="true">
                          <a:solidFill>
                            <a:srgbClr val="000000"/>
                          </a:solidFill>
                          <a:latin typeface="Agrandir Bold"/>
                          <a:ea typeface="Agrandir Bold"/>
                          <a:cs typeface="Agrandir Bold"/>
                          <a:sym typeface="Agrandir Bold"/>
                        </a:rPr>
                        <a:t>90</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r>
              <a:tr h="1298147">
                <a:tc>
                  <a:txBody>
                    <a:bodyPr anchor="t" rtlCol="false"/>
                    <a:lstStyle/>
                    <a:p>
                      <a:pPr algn="l">
                        <a:lnSpc>
                          <a:spcPts val="2227"/>
                        </a:lnSpc>
                        <a:defRPr/>
                      </a:pPr>
                      <a:r>
                        <a:rPr lang="en-US" sz="1591" b="true">
                          <a:solidFill>
                            <a:srgbClr val="000000"/>
                          </a:solidFill>
                          <a:latin typeface="Agrandir Bold"/>
                          <a:ea typeface="Agrandir Bold"/>
                          <a:cs typeface="Agrandir Bold"/>
                          <a:sym typeface="Agrandir Bold"/>
                        </a:rPr>
                        <a:t>Performance</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Measures the speed and responsiveness of the recommendation engine, especially under typical or peak loads, ensuring timely results for the end user.</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 Average response time (&lt; 5 seconds)- Throughput (# of recommendation queries handled per second)</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3</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2</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20</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(3 + 2) × 20 = </a:t>
                      </a:r>
                      <a:r>
                        <a:rPr lang="en-US" sz="1591" b="true">
                          <a:solidFill>
                            <a:srgbClr val="000000"/>
                          </a:solidFill>
                          <a:latin typeface="Agrandir Bold"/>
                          <a:ea typeface="Agrandir Bold"/>
                          <a:cs typeface="Agrandir Bold"/>
                          <a:sym typeface="Agrandir Bold"/>
                        </a:rPr>
                        <a:t>100</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r>
              <a:tr h="1021337">
                <a:tc>
                  <a:txBody>
                    <a:bodyPr anchor="t" rtlCol="false"/>
                    <a:lstStyle/>
                    <a:p>
                      <a:pPr algn="l">
                        <a:lnSpc>
                          <a:spcPts val="2227"/>
                        </a:lnSpc>
                        <a:defRPr/>
                      </a:pPr>
                      <a:r>
                        <a:rPr lang="en-US" sz="1591" b="true">
                          <a:solidFill>
                            <a:srgbClr val="000000"/>
                          </a:solidFill>
                          <a:latin typeface="Agrandir Bold"/>
                          <a:ea typeface="Agrandir Bold"/>
                          <a:cs typeface="Agrandir Bold"/>
                          <a:sym typeface="Agrandir Bold"/>
                        </a:rPr>
                        <a:t>Maintainability</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Focuses on how easily the engine’s codebase and architecture can be updated, extended, debugged, and improved over time without introducing new defects.</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 Mean time to fix (MTTF) &lt; 3 days- Code coverage or cyclomatic complexity metrics</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2</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2</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15</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(2 + 2) × 15 = </a:t>
                      </a:r>
                      <a:r>
                        <a:rPr lang="en-US" sz="1591" b="true">
                          <a:solidFill>
                            <a:srgbClr val="000000"/>
                          </a:solidFill>
                          <a:latin typeface="Agrandir Bold"/>
                          <a:ea typeface="Agrandir Bold"/>
                          <a:cs typeface="Agrandir Bold"/>
                          <a:sym typeface="Agrandir Bold"/>
                        </a:rPr>
                        <a:t>60</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r>
              <a:tr h="1021337">
                <a:tc>
                  <a:txBody>
                    <a:bodyPr anchor="t" rtlCol="false"/>
                    <a:lstStyle/>
                    <a:p>
                      <a:pPr algn="l">
                        <a:lnSpc>
                          <a:spcPts val="2227"/>
                        </a:lnSpc>
                        <a:defRPr/>
                      </a:pPr>
                      <a:r>
                        <a:rPr lang="en-US" sz="1591" b="true">
                          <a:solidFill>
                            <a:srgbClr val="000000"/>
                          </a:solidFill>
                          <a:latin typeface="Agrandir Bold"/>
                          <a:ea typeface="Agrandir Bold"/>
                          <a:cs typeface="Agrandir Bold"/>
                          <a:sym typeface="Agrandir Bold"/>
                        </a:rPr>
                        <a:t>Compatibility</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Evaluates the degree to which the engine can integrate with diverse platforms, databases, and interfaces, ensuring seamless communication and data exchange.</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 Successful interoperability tests with external APIs- Backward compatibility with previous versions</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2</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2</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10</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(2 + 2) × 10 = </a:t>
                      </a:r>
                      <a:r>
                        <a:rPr lang="en-US" sz="1591" b="true">
                          <a:solidFill>
                            <a:srgbClr val="000000"/>
                          </a:solidFill>
                          <a:latin typeface="Agrandir Bold"/>
                          <a:ea typeface="Agrandir Bold"/>
                          <a:cs typeface="Agrandir Bold"/>
                          <a:sym typeface="Agrandir Bold"/>
                        </a:rPr>
                        <a:t>40</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r>
              <a:tr h="1298147">
                <a:tc>
                  <a:txBody>
                    <a:bodyPr anchor="t" rtlCol="false"/>
                    <a:lstStyle/>
                    <a:p>
                      <a:pPr algn="l">
                        <a:lnSpc>
                          <a:spcPts val="2227"/>
                        </a:lnSpc>
                        <a:defRPr/>
                      </a:pPr>
                      <a:r>
                        <a:rPr lang="en-US" sz="1591" b="true">
                          <a:solidFill>
                            <a:srgbClr val="000000"/>
                          </a:solidFill>
                          <a:latin typeface="Agrandir Bold"/>
                          <a:ea typeface="Agrandir Bold"/>
                          <a:cs typeface="Agrandir Bold"/>
                          <a:sym typeface="Agrandir Bold"/>
                        </a:rPr>
                        <a:t>Usability</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Assesses how intuitive and user-friendly the system’s interfaces are for both end users and possibly system administrators, directly impacting user satisfaction and adoption rates.</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 User satisfaction surveys ≥ 4/5- Task completion rate in usability tests</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3</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2</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15</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(3 + 2) × 15 = </a:t>
                      </a:r>
                      <a:r>
                        <a:rPr lang="en-US" sz="1591" b="true">
                          <a:solidFill>
                            <a:srgbClr val="000000"/>
                          </a:solidFill>
                          <a:latin typeface="Agrandir Bold"/>
                          <a:ea typeface="Agrandir Bold"/>
                          <a:cs typeface="Agrandir Bold"/>
                          <a:sym typeface="Agrandir Bold"/>
                        </a:rPr>
                        <a:t>75</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r>
              <a:tr h="1021337">
                <a:tc>
                  <a:txBody>
                    <a:bodyPr anchor="t" rtlCol="false"/>
                    <a:lstStyle/>
                    <a:p>
                      <a:pPr algn="l">
                        <a:lnSpc>
                          <a:spcPts val="2227"/>
                        </a:lnSpc>
                        <a:defRPr/>
                      </a:pPr>
                      <a:r>
                        <a:rPr lang="en-US" sz="1591" b="true">
                          <a:solidFill>
                            <a:srgbClr val="000000"/>
                          </a:solidFill>
                          <a:latin typeface="Agrandir Bold"/>
                          <a:ea typeface="Agrandir Bold"/>
                          <a:cs typeface="Agrandir Bold"/>
                          <a:sym typeface="Agrandir Bold"/>
                        </a:rPr>
                        <a:t>Availability</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Reflects the readiness of the system to serve recommendations whenever requested, minimizing downtime that disrupts user or business operations.</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 System uptime ≥ 99.5% (monthly)- Average recovery time after a crash/outage</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2</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3</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15</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(2 + 3) × 15 = </a:t>
                      </a:r>
                      <a:r>
                        <a:rPr lang="en-US" sz="1591" b="true">
                          <a:solidFill>
                            <a:srgbClr val="000000"/>
                          </a:solidFill>
                          <a:latin typeface="Agrandir Bold"/>
                          <a:ea typeface="Agrandir Bold"/>
                          <a:cs typeface="Agrandir Bold"/>
                          <a:sym typeface="Agrandir Bold"/>
                        </a:rPr>
                        <a:t>75</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r>
            </a:tbl>
          </a:graphicData>
        </a:graphic>
      </p:graphicFrame>
      <p:sp>
        <p:nvSpPr>
          <p:cNvPr name="TextBox 4" id="4"/>
          <p:cNvSpPr txBox="true"/>
          <p:nvPr/>
        </p:nvSpPr>
        <p:spPr>
          <a:xfrm rot="0">
            <a:off x="5056731" y="164902"/>
            <a:ext cx="8174538" cy="713256"/>
          </a:xfrm>
          <a:prstGeom prst="rect">
            <a:avLst/>
          </a:prstGeom>
        </p:spPr>
        <p:txBody>
          <a:bodyPr anchor="t" rtlCol="false" tIns="0" lIns="0" bIns="0" rIns="0">
            <a:spAutoFit/>
          </a:bodyPr>
          <a:lstStyle/>
          <a:p>
            <a:pPr algn="l">
              <a:lnSpc>
                <a:spcPts val="4367"/>
              </a:lnSpc>
            </a:pPr>
            <a:r>
              <a:rPr lang="en-US" sz="4367" b="true">
                <a:solidFill>
                  <a:srgbClr val="CB0000"/>
                </a:solidFill>
                <a:latin typeface="Agrandir Wide Bold"/>
                <a:ea typeface="Agrandir Wide Bold"/>
                <a:cs typeface="Agrandir Wide Bold"/>
                <a:sym typeface="Agrandir Wide Bold"/>
              </a:rPr>
              <a:t>Weighing or Ponderation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5472966"/>
            <a:ext cx="18288000" cy="18288000"/>
          </a:xfrm>
          <a:custGeom>
            <a:avLst/>
            <a:gdLst/>
            <a:ahLst/>
            <a:cxnLst/>
            <a:rect r="r" b="b" t="t" l="l"/>
            <a:pathLst>
              <a:path h="18288000" w="18288000">
                <a:moveTo>
                  <a:pt x="0" y="0"/>
                </a:moveTo>
                <a:lnTo>
                  <a:pt x="18288000" y="0"/>
                </a:lnTo>
                <a:lnTo>
                  <a:pt x="1828800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5581102" y="3228882"/>
            <a:ext cx="6674316" cy="6674316"/>
          </a:xfrm>
          <a:custGeom>
            <a:avLst/>
            <a:gdLst/>
            <a:ahLst/>
            <a:cxnLst/>
            <a:rect r="r" b="b" t="t" l="l"/>
            <a:pathLst>
              <a:path h="6674316" w="6674316">
                <a:moveTo>
                  <a:pt x="0" y="0"/>
                </a:moveTo>
                <a:lnTo>
                  <a:pt x="6674316" y="0"/>
                </a:lnTo>
                <a:lnTo>
                  <a:pt x="6674316" y="6674317"/>
                </a:lnTo>
                <a:lnTo>
                  <a:pt x="0" y="6674317"/>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400000">
            <a:off x="-7700019" y="-1339646"/>
            <a:ext cx="9613307" cy="9613307"/>
          </a:xfrm>
          <a:custGeom>
            <a:avLst/>
            <a:gdLst/>
            <a:ahLst/>
            <a:cxnLst/>
            <a:rect r="r" b="b" t="t" l="l"/>
            <a:pathLst>
              <a:path h="9613307" w="9613307">
                <a:moveTo>
                  <a:pt x="0" y="0"/>
                </a:moveTo>
                <a:lnTo>
                  <a:pt x="9613306" y="0"/>
                </a:lnTo>
                <a:lnTo>
                  <a:pt x="9613306" y="9613307"/>
                </a:lnTo>
                <a:lnTo>
                  <a:pt x="0" y="9613307"/>
                </a:lnTo>
                <a:lnTo>
                  <a:pt x="0" y="0"/>
                </a:lnTo>
                <a:close/>
              </a:path>
            </a:pathLst>
          </a:custGeom>
          <a:blipFill>
            <a:blip r:embed="rId6">
              <a:alphaModFix amt="50000"/>
              <a:extLst>
                <a:ext uri="{96DAC541-7B7A-43D3-8B79-37D633B846F1}">
                  <asvg:svgBlip xmlns:asvg="http://schemas.microsoft.com/office/drawing/2016/SVG/main" r:embed="rId7"/>
                </a:ext>
              </a:extLst>
            </a:blip>
            <a:stretch>
              <a:fillRect l="0" t="0" r="0" b="0"/>
            </a:stretch>
          </a:blipFill>
        </p:spPr>
      </p:sp>
      <p:pic>
        <p:nvPicPr>
          <p:cNvPr name="Picture 5" id="5"/>
          <p:cNvPicPr>
            <a:picLocks noChangeAspect="true"/>
          </p:cNvPicPr>
          <p:nvPr/>
        </p:nvPicPr>
        <p:blipFill>
          <a:blip r:embed="rId8"/>
          <a:stretch>
            <a:fillRect/>
          </a:stretch>
        </p:blipFill>
        <p:spPr>
          <a:xfrm rot="0">
            <a:off x="11824502" y="4964918"/>
            <a:ext cx="2859602" cy="2859602"/>
          </a:xfrm>
          <a:prstGeom prst="rect">
            <a:avLst/>
          </a:prstGeom>
        </p:spPr>
      </p:pic>
      <p:pic>
        <p:nvPicPr>
          <p:cNvPr name="Picture 6" id="6"/>
          <p:cNvPicPr>
            <a:picLocks noChangeAspect="true"/>
          </p:cNvPicPr>
          <p:nvPr/>
        </p:nvPicPr>
        <p:blipFill>
          <a:blip r:embed="rId9"/>
          <a:stretch>
            <a:fillRect/>
          </a:stretch>
        </p:blipFill>
        <p:spPr>
          <a:xfrm rot="0">
            <a:off x="11745312" y="8579414"/>
            <a:ext cx="3809875" cy="995475"/>
          </a:xfrm>
          <a:prstGeom prst="rect">
            <a:avLst/>
          </a:prstGeom>
        </p:spPr>
      </p:pic>
      <p:sp>
        <p:nvSpPr>
          <p:cNvPr name="Freeform 7" id="7"/>
          <p:cNvSpPr/>
          <p:nvPr/>
        </p:nvSpPr>
        <p:spPr>
          <a:xfrm flipH="false" flipV="false" rot="0">
            <a:off x="4819843" y="3274424"/>
            <a:ext cx="301906" cy="242657"/>
          </a:xfrm>
          <a:custGeom>
            <a:avLst/>
            <a:gdLst/>
            <a:ahLst/>
            <a:cxnLst/>
            <a:rect r="r" b="b" t="t" l="l"/>
            <a:pathLst>
              <a:path h="242657" w="301906">
                <a:moveTo>
                  <a:pt x="0" y="0"/>
                </a:moveTo>
                <a:lnTo>
                  <a:pt x="301906" y="0"/>
                </a:lnTo>
                <a:lnTo>
                  <a:pt x="301906" y="242657"/>
                </a:lnTo>
                <a:lnTo>
                  <a:pt x="0" y="24265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AutoShape 8" id="8"/>
          <p:cNvSpPr/>
          <p:nvPr/>
        </p:nvSpPr>
        <p:spPr>
          <a:xfrm>
            <a:off x="4970796" y="3572412"/>
            <a:ext cx="0" cy="111758"/>
          </a:xfrm>
          <a:prstGeom prst="line">
            <a:avLst/>
          </a:prstGeom>
          <a:ln cap="flat" w="28575">
            <a:solidFill>
              <a:srgbClr val="FF0505"/>
            </a:solidFill>
            <a:prstDash val="solid"/>
            <a:headEnd type="none" len="sm" w="sm"/>
            <a:tailEnd type="none" len="sm" w="sm"/>
          </a:ln>
        </p:spPr>
      </p:sp>
      <p:sp>
        <p:nvSpPr>
          <p:cNvPr name="AutoShape 9" id="9"/>
          <p:cNvSpPr/>
          <p:nvPr/>
        </p:nvSpPr>
        <p:spPr>
          <a:xfrm>
            <a:off x="4970796" y="3112240"/>
            <a:ext cx="0" cy="111758"/>
          </a:xfrm>
          <a:prstGeom prst="line">
            <a:avLst/>
          </a:prstGeom>
          <a:ln cap="flat" w="28575">
            <a:solidFill>
              <a:srgbClr val="FF0505"/>
            </a:solidFill>
            <a:prstDash val="solid"/>
            <a:headEnd type="none" len="sm" w="sm"/>
            <a:tailEnd type="none" len="sm" w="sm"/>
          </a:ln>
        </p:spPr>
      </p:sp>
      <p:sp>
        <p:nvSpPr>
          <p:cNvPr name="AutoShape 10" id="10"/>
          <p:cNvSpPr/>
          <p:nvPr/>
        </p:nvSpPr>
        <p:spPr>
          <a:xfrm>
            <a:off x="4948237" y="5436735"/>
            <a:ext cx="0" cy="111758"/>
          </a:xfrm>
          <a:prstGeom prst="line">
            <a:avLst/>
          </a:prstGeom>
          <a:ln cap="flat" w="28575">
            <a:solidFill>
              <a:srgbClr val="FF0505"/>
            </a:solidFill>
            <a:prstDash val="solid"/>
            <a:headEnd type="none" len="sm" w="sm"/>
            <a:tailEnd type="none" len="sm" w="sm"/>
          </a:ln>
        </p:spPr>
      </p:sp>
      <p:sp>
        <p:nvSpPr>
          <p:cNvPr name="AutoShape 11" id="11"/>
          <p:cNvSpPr/>
          <p:nvPr/>
        </p:nvSpPr>
        <p:spPr>
          <a:xfrm>
            <a:off x="4948237" y="4976562"/>
            <a:ext cx="0" cy="111758"/>
          </a:xfrm>
          <a:prstGeom prst="line">
            <a:avLst/>
          </a:prstGeom>
          <a:ln cap="flat" w="28575">
            <a:solidFill>
              <a:srgbClr val="FF0505"/>
            </a:solidFill>
            <a:prstDash val="solid"/>
            <a:headEnd type="none" len="sm" w="sm"/>
            <a:tailEnd type="none" len="sm" w="sm"/>
          </a:ln>
        </p:spPr>
      </p:sp>
      <p:sp>
        <p:nvSpPr>
          <p:cNvPr name="AutoShape 12" id="12"/>
          <p:cNvSpPr/>
          <p:nvPr/>
        </p:nvSpPr>
        <p:spPr>
          <a:xfrm>
            <a:off x="4948237" y="7377735"/>
            <a:ext cx="0" cy="111758"/>
          </a:xfrm>
          <a:prstGeom prst="line">
            <a:avLst/>
          </a:prstGeom>
          <a:ln cap="flat" w="28575">
            <a:solidFill>
              <a:srgbClr val="FF0505"/>
            </a:solidFill>
            <a:prstDash val="solid"/>
            <a:headEnd type="none" len="sm" w="sm"/>
            <a:tailEnd type="none" len="sm" w="sm"/>
          </a:ln>
        </p:spPr>
      </p:sp>
      <p:sp>
        <p:nvSpPr>
          <p:cNvPr name="AutoShape 13" id="13"/>
          <p:cNvSpPr/>
          <p:nvPr/>
        </p:nvSpPr>
        <p:spPr>
          <a:xfrm>
            <a:off x="4948237" y="6917563"/>
            <a:ext cx="0" cy="111758"/>
          </a:xfrm>
          <a:prstGeom prst="line">
            <a:avLst/>
          </a:prstGeom>
          <a:ln cap="flat" w="28575">
            <a:solidFill>
              <a:srgbClr val="FF0505"/>
            </a:solidFill>
            <a:prstDash val="solid"/>
            <a:headEnd type="none" len="sm" w="sm"/>
            <a:tailEnd type="none" len="sm" w="sm"/>
          </a:ln>
        </p:spPr>
      </p:sp>
      <p:sp>
        <p:nvSpPr>
          <p:cNvPr name="AutoShape 14" id="14"/>
          <p:cNvSpPr/>
          <p:nvPr/>
        </p:nvSpPr>
        <p:spPr>
          <a:xfrm flipH="true">
            <a:off x="4970796" y="8600158"/>
            <a:ext cx="0" cy="111758"/>
          </a:xfrm>
          <a:prstGeom prst="line">
            <a:avLst/>
          </a:prstGeom>
          <a:ln cap="flat" w="28575">
            <a:solidFill>
              <a:srgbClr val="FF0505"/>
            </a:solidFill>
            <a:prstDash val="solid"/>
            <a:headEnd type="none" len="sm" w="sm"/>
            <a:tailEnd type="none" len="sm" w="sm"/>
          </a:ln>
        </p:spPr>
      </p:sp>
      <p:sp>
        <p:nvSpPr>
          <p:cNvPr name="AutoShape 15" id="15"/>
          <p:cNvSpPr/>
          <p:nvPr/>
        </p:nvSpPr>
        <p:spPr>
          <a:xfrm flipH="true">
            <a:off x="4970796" y="8139986"/>
            <a:ext cx="0" cy="111758"/>
          </a:xfrm>
          <a:prstGeom prst="line">
            <a:avLst/>
          </a:prstGeom>
          <a:ln cap="flat" w="28575">
            <a:solidFill>
              <a:srgbClr val="FF0505"/>
            </a:solidFill>
            <a:prstDash val="solid"/>
            <a:headEnd type="none" len="sm" w="sm"/>
            <a:tailEnd type="none" len="sm" w="sm"/>
          </a:ln>
        </p:spPr>
      </p:sp>
      <p:sp>
        <p:nvSpPr>
          <p:cNvPr name="Freeform 16" id="16"/>
          <p:cNvSpPr/>
          <p:nvPr/>
        </p:nvSpPr>
        <p:spPr>
          <a:xfrm flipH="false" flipV="false" rot="0">
            <a:off x="4830560" y="5138747"/>
            <a:ext cx="291189" cy="235863"/>
          </a:xfrm>
          <a:custGeom>
            <a:avLst/>
            <a:gdLst/>
            <a:ahLst/>
            <a:cxnLst/>
            <a:rect r="r" b="b" t="t" l="l"/>
            <a:pathLst>
              <a:path h="235863" w="291189">
                <a:moveTo>
                  <a:pt x="0" y="0"/>
                </a:moveTo>
                <a:lnTo>
                  <a:pt x="291189" y="0"/>
                </a:lnTo>
                <a:lnTo>
                  <a:pt x="291189" y="235863"/>
                </a:lnTo>
                <a:lnTo>
                  <a:pt x="0" y="23586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7" id="17"/>
          <p:cNvSpPr/>
          <p:nvPr/>
        </p:nvSpPr>
        <p:spPr>
          <a:xfrm flipH="false" flipV="false" rot="0">
            <a:off x="4819843" y="7079747"/>
            <a:ext cx="262416" cy="239455"/>
          </a:xfrm>
          <a:custGeom>
            <a:avLst/>
            <a:gdLst/>
            <a:ahLst/>
            <a:cxnLst/>
            <a:rect r="r" b="b" t="t" l="l"/>
            <a:pathLst>
              <a:path h="239455" w="262416">
                <a:moveTo>
                  <a:pt x="0" y="0"/>
                </a:moveTo>
                <a:lnTo>
                  <a:pt x="262416" y="0"/>
                </a:lnTo>
                <a:lnTo>
                  <a:pt x="262416" y="239455"/>
                </a:lnTo>
                <a:lnTo>
                  <a:pt x="0" y="239455"/>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8" id="18"/>
          <p:cNvSpPr/>
          <p:nvPr/>
        </p:nvSpPr>
        <p:spPr>
          <a:xfrm flipH="false" flipV="false" rot="0">
            <a:off x="4819843" y="8280371"/>
            <a:ext cx="305679" cy="291159"/>
          </a:xfrm>
          <a:custGeom>
            <a:avLst/>
            <a:gdLst/>
            <a:ahLst/>
            <a:cxnLst/>
            <a:rect r="r" b="b" t="t" l="l"/>
            <a:pathLst>
              <a:path h="291159" w="305679">
                <a:moveTo>
                  <a:pt x="0" y="0"/>
                </a:moveTo>
                <a:lnTo>
                  <a:pt x="305679" y="0"/>
                </a:lnTo>
                <a:lnTo>
                  <a:pt x="305679" y="291160"/>
                </a:lnTo>
                <a:lnTo>
                  <a:pt x="0" y="29116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9" id="19"/>
          <p:cNvSpPr/>
          <p:nvPr/>
        </p:nvSpPr>
        <p:spPr>
          <a:xfrm flipH="false" flipV="false" rot="0">
            <a:off x="7800583" y="2200863"/>
            <a:ext cx="1349881" cy="1041096"/>
          </a:xfrm>
          <a:custGeom>
            <a:avLst/>
            <a:gdLst/>
            <a:ahLst/>
            <a:cxnLst/>
            <a:rect r="r" b="b" t="t" l="l"/>
            <a:pathLst>
              <a:path h="1041096" w="1349881">
                <a:moveTo>
                  <a:pt x="0" y="0"/>
                </a:moveTo>
                <a:lnTo>
                  <a:pt x="1349881" y="0"/>
                </a:lnTo>
                <a:lnTo>
                  <a:pt x="1349881" y="1041095"/>
                </a:lnTo>
                <a:lnTo>
                  <a:pt x="0" y="1041095"/>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20" id="20"/>
          <p:cNvSpPr/>
          <p:nvPr/>
        </p:nvSpPr>
        <p:spPr>
          <a:xfrm flipH="false" flipV="false" rot="0">
            <a:off x="9585644" y="3915354"/>
            <a:ext cx="1130113" cy="1082083"/>
          </a:xfrm>
          <a:custGeom>
            <a:avLst/>
            <a:gdLst/>
            <a:ahLst/>
            <a:cxnLst/>
            <a:rect r="r" b="b" t="t" l="l"/>
            <a:pathLst>
              <a:path h="1082083" w="1130113">
                <a:moveTo>
                  <a:pt x="0" y="0"/>
                </a:moveTo>
                <a:lnTo>
                  <a:pt x="1130113" y="0"/>
                </a:lnTo>
                <a:lnTo>
                  <a:pt x="1130113" y="1082083"/>
                </a:lnTo>
                <a:lnTo>
                  <a:pt x="0" y="1082083"/>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21" id="21"/>
          <p:cNvSpPr/>
          <p:nvPr/>
        </p:nvSpPr>
        <p:spPr>
          <a:xfrm flipH="false" flipV="false" rot="0">
            <a:off x="7646723" y="5666169"/>
            <a:ext cx="1129896" cy="1190503"/>
          </a:xfrm>
          <a:custGeom>
            <a:avLst/>
            <a:gdLst/>
            <a:ahLst/>
            <a:cxnLst/>
            <a:rect r="r" b="b" t="t" l="l"/>
            <a:pathLst>
              <a:path h="1190503" w="1129896">
                <a:moveTo>
                  <a:pt x="0" y="0"/>
                </a:moveTo>
                <a:lnTo>
                  <a:pt x="1129896" y="0"/>
                </a:lnTo>
                <a:lnTo>
                  <a:pt x="1129896" y="1190504"/>
                </a:lnTo>
                <a:lnTo>
                  <a:pt x="0" y="1190504"/>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22" id="22"/>
          <p:cNvSpPr/>
          <p:nvPr/>
        </p:nvSpPr>
        <p:spPr>
          <a:xfrm flipH="false" flipV="false" rot="0">
            <a:off x="9531048" y="7534838"/>
            <a:ext cx="1252996" cy="1085408"/>
          </a:xfrm>
          <a:custGeom>
            <a:avLst/>
            <a:gdLst/>
            <a:ahLst/>
            <a:cxnLst/>
            <a:rect r="r" b="b" t="t" l="l"/>
            <a:pathLst>
              <a:path h="1085408" w="1252996">
                <a:moveTo>
                  <a:pt x="0" y="0"/>
                </a:moveTo>
                <a:lnTo>
                  <a:pt x="1252995" y="0"/>
                </a:lnTo>
                <a:lnTo>
                  <a:pt x="1252995" y="1085408"/>
                </a:lnTo>
                <a:lnTo>
                  <a:pt x="0" y="1085408"/>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TextBox 23" id="23"/>
          <p:cNvSpPr txBox="true"/>
          <p:nvPr/>
        </p:nvSpPr>
        <p:spPr>
          <a:xfrm rot="0">
            <a:off x="3283218" y="576200"/>
            <a:ext cx="3352596" cy="895349"/>
          </a:xfrm>
          <a:prstGeom prst="rect">
            <a:avLst/>
          </a:prstGeom>
        </p:spPr>
        <p:txBody>
          <a:bodyPr anchor="t" rtlCol="false" tIns="0" lIns="0" bIns="0" rIns="0">
            <a:spAutoFit/>
          </a:bodyPr>
          <a:lstStyle/>
          <a:p>
            <a:pPr algn="l">
              <a:lnSpc>
                <a:spcPts val="3335"/>
              </a:lnSpc>
            </a:pPr>
            <a:r>
              <a:rPr lang="en-US" sz="2382" spc="9" b="true">
                <a:solidFill>
                  <a:srgbClr val="BF0000"/>
                </a:solidFill>
                <a:latin typeface="Agrandir Wide Bold"/>
                <a:ea typeface="Agrandir Wide Bold"/>
                <a:cs typeface="Agrandir Wide Bold"/>
                <a:sym typeface="Agrandir Wide Bold"/>
              </a:rPr>
              <a:t>How TasteBud Works</a:t>
            </a:r>
          </a:p>
        </p:txBody>
      </p:sp>
      <p:sp>
        <p:nvSpPr>
          <p:cNvPr name="TextBox 24" id="24"/>
          <p:cNvSpPr txBox="true"/>
          <p:nvPr/>
        </p:nvSpPr>
        <p:spPr>
          <a:xfrm rot="0">
            <a:off x="7609459" y="576200"/>
            <a:ext cx="3352596" cy="895349"/>
          </a:xfrm>
          <a:prstGeom prst="rect">
            <a:avLst/>
          </a:prstGeom>
        </p:spPr>
        <p:txBody>
          <a:bodyPr anchor="t" rtlCol="false" tIns="0" lIns="0" bIns="0" rIns="0">
            <a:spAutoFit/>
          </a:bodyPr>
          <a:lstStyle/>
          <a:p>
            <a:pPr algn="l">
              <a:lnSpc>
                <a:spcPts val="3335"/>
              </a:lnSpc>
            </a:pPr>
            <a:r>
              <a:rPr lang="en-US" sz="2382" spc="9" b="true">
                <a:solidFill>
                  <a:srgbClr val="BF0000"/>
                </a:solidFill>
                <a:latin typeface="Agrandir Wide Bold"/>
                <a:ea typeface="Agrandir Wide Bold"/>
                <a:cs typeface="Agrandir Wide Bold"/>
                <a:sym typeface="Agrandir Wide Bold"/>
              </a:rPr>
              <a:t>Why You’ll Love TasteBud</a:t>
            </a:r>
          </a:p>
        </p:txBody>
      </p:sp>
      <p:sp>
        <p:nvSpPr>
          <p:cNvPr name="TextBox 25" id="25"/>
          <p:cNvSpPr txBox="true"/>
          <p:nvPr/>
        </p:nvSpPr>
        <p:spPr>
          <a:xfrm rot="0">
            <a:off x="12062802" y="576200"/>
            <a:ext cx="3352596" cy="895349"/>
          </a:xfrm>
          <a:prstGeom prst="rect">
            <a:avLst/>
          </a:prstGeom>
        </p:spPr>
        <p:txBody>
          <a:bodyPr anchor="t" rtlCol="false" tIns="0" lIns="0" bIns="0" rIns="0">
            <a:spAutoFit/>
          </a:bodyPr>
          <a:lstStyle/>
          <a:p>
            <a:pPr algn="l" marL="0" indent="0" lvl="0">
              <a:lnSpc>
                <a:spcPts val="3335"/>
              </a:lnSpc>
              <a:spcBef>
                <a:spcPct val="0"/>
              </a:spcBef>
            </a:pPr>
            <a:r>
              <a:rPr lang="en-US" b="true" sz="2382" spc="9">
                <a:solidFill>
                  <a:srgbClr val="BF0000"/>
                </a:solidFill>
                <a:latin typeface="Agrandir Wide Bold"/>
                <a:ea typeface="Agrandir Wide Bold"/>
                <a:cs typeface="Agrandir Wide Bold"/>
                <a:sym typeface="Agrandir Wide Bold"/>
              </a:rPr>
              <a:t>Ready to Find Your Perfect Dish?</a:t>
            </a:r>
          </a:p>
        </p:txBody>
      </p:sp>
      <p:sp>
        <p:nvSpPr>
          <p:cNvPr name="TextBox 26" id="26"/>
          <p:cNvSpPr txBox="true"/>
          <p:nvPr/>
        </p:nvSpPr>
        <p:spPr>
          <a:xfrm rot="0">
            <a:off x="12062802" y="4590614"/>
            <a:ext cx="3352596" cy="486896"/>
          </a:xfrm>
          <a:prstGeom prst="rect">
            <a:avLst/>
          </a:prstGeom>
        </p:spPr>
        <p:txBody>
          <a:bodyPr anchor="t" rtlCol="false" tIns="0" lIns="0" bIns="0" rIns="0">
            <a:spAutoFit/>
          </a:bodyPr>
          <a:lstStyle/>
          <a:p>
            <a:pPr algn="l" marL="0" indent="0" lvl="0">
              <a:lnSpc>
                <a:spcPts val="1852"/>
              </a:lnSpc>
              <a:spcBef>
                <a:spcPct val="0"/>
              </a:spcBef>
            </a:pPr>
            <a:r>
              <a:rPr lang="en-US" b="true" sz="1323" spc="26">
                <a:solidFill>
                  <a:srgbClr val="BF0000"/>
                </a:solidFill>
                <a:latin typeface="Agrandir Bold"/>
                <a:ea typeface="Agrandir Bold"/>
                <a:cs typeface="Agrandir Bold"/>
                <a:sym typeface="Agrandir Bold"/>
              </a:rPr>
              <a:t>Save up to 50% of time deciding on a dish</a:t>
            </a:r>
          </a:p>
        </p:txBody>
      </p:sp>
      <p:sp>
        <p:nvSpPr>
          <p:cNvPr name="TextBox 27" id="27"/>
          <p:cNvSpPr txBox="true"/>
          <p:nvPr/>
        </p:nvSpPr>
        <p:spPr>
          <a:xfrm rot="0">
            <a:off x="12062802" y="1996461"/>
            <a:ext cx="3352596" cy="2333065"/>
          </a:xfrm>
          <a:prstGeom prst="rect">
            <a:avLst/>
          </a:prstGeom>
        </p:spPr>
        <p:txBody>
          <a:bodyPr anchor="t" rtlCol="false" tIns="0" lIns="0" bIns="0" rIns="0">
            <a:spAutoFit/>
          </a:bodyPr>
          <a:lstStyle/>
          <a:p>
            <a:pPr algn="l" marL="0" indent="0" lvl="0">
              <a:lnSpc>
                <a:spcPts val="2594"/>
              </a:lnSpc>
              <a:spcBef>
                <a:spcPct val="0"/>
              </a:spcBef>
            </a:pPr>
            <a:r>
              <a:rPr lang="en-US" sz="1852" spc="37">
                <a:solidFill>
                  <a:srgbClr val="BF0000"/>
                </a:solidFill>
                <a:latin typeface="Agrandir"/>
                <a:ea typeface="Agrandir"/>
                <a:cs typeface="Agrandir"/>
                <a:sym typeface="Agrandir"/>
              </a:rPr>
              <a:t>Take the guesswork out of dining. With TasteBud, finding the perfect dish is just a tap away. Try TasteBud today and make every meal an experience to remember!</a:t>
            </a:r>
          </a:p>
        </p:txBody>
      </p:sp>
      <p:grpSp>
        <p:nvGrpSpPr>
          <p:cNvPr name="Group 28" id="28"/>
          <p:cNvGrpSpPr/>
          <p:nvPr/>
        </p:nvGrpSpPr>
        <p:grpSpPr>
          <a:xfrm rot="0">
            <a:off x="3283218" y="2082186"/>
            <a:ext cx="3352596" cy="915232"/>
            <a:chOff x="0" y="0"/>
            <a:chExt cx="4470128" cy="1220309"/>
          </a:xfrm>
        </p:grpSpPr>
        <p:sp>
          <p:nvSpPr>
            <p:cNvPr name="TextBox 29" id="29"/>
            <p:cNvSpPr txBox="true"/>
            <p:nvPr/>
          </p:nvSpPr>
          <p:spPr>
            <a:xfrm rot="0">
              <a:off x="0" y="387152"/>
              <a:ext cx="4470128" cy="833157"/>
            </a:xfrm>
            <a:prstGeom prst="rect">
              <a:avLst/>
            </a:prstGeom>
          </p:spPr>
          <p:txBody>
            <a:bodyPr anchor="t" rtlCol="false" tIns="0" lIns="0" bIns="0" rIns="0">
              <a:spAutoFit/>
            </a:bodyPr>
            <a:lstStyle/>
            <a:p>
              <a:pPr algn="ctr" marL="0" indent="0" lvl="0">
                <a:lnSpc>
                  <a:spcPts val="1667"/>
                </a:lnSpc>
                <a:spcBef>
                  <a:spcPct val="0"/>
                </a:spcBef>
              </a:pPr>
              <a:r>
                <a:rPr lang="en-US" sz="1191">
                  <a:solidFill>
                    <a:srgbClr val="BF0000"/>
                  </a:solidFill>
                  <a:latin typeface="Agrandir"/>
                  <a:ea typeface="Agrandir"/>
                  <a:cs typeface="Agrandir"/>
                  <a:sym typeface="Agrandir"/>
                </a:rPr>
                <a:t>With our easy access to menu feature, upload the restaurant's menu if it’s not already on TasteBud. TasteBud takes it from there.</a:t>
              </a:r>
            </a:p>
          </p:txBody>
        </p:sp>
        <p:sp>
          <p:nvSpPr>
            <p:cNvPr name="TextBox 30" id="30"/>
            <p:cNvSpPr txBox="true"/>
            <p:nvPr/>
          </p:nvSpPr>
          <p:spPr>
            <a:xfrm rot="0">
              <a:off x="0" y="-85725"/>
              <a:ext cx="4470128" cy="401731"/>
            </a:xfrm>
            <a:prstGeom prst="rect">
              <a:avLst/>
            </a:prstGeom>
          </p:spPr>
          <p:txBody>
            <a:bodyPr anchor="t" rtlCol="false" tIns="0" lIns="0" bIns="0" rIns="0">
              <a:spAutoFit/>
            </a:bodyPr>
            <a:lstStyle/>
            <a:p>
              <a:pPr algn="ctr" marL="0" indent="0" lvl="0">
                <a:lnSpc>
                  <a:spcPts val="2223"/>
                </a:lnSpc>
                <a:spcBef>
                  <a:spcPct val="0"/>
                </a:spcBef>
              </a:pPr>
              <a:r>
                <a:rPr lang="en-US" b="true" sz="1588" spc="31">
                  <a:solidFill>
                    <a:srgbClr val="BF0000"/>
                  </a:solidFill>
                  <a:latin typeface="Agrandir Bold"/>
                  <a:ea typeface="Agrandir Bold"/>
                  <a:cs typeface="Agrandir Bold"/>
                  <a:sym typeface="Agrandir Bold"/>
                </a:rPr>
                <a:t>Upload or Find the Menu</a:t>
              </a:r>
            </a:p>
          </p:txBody>
        </p:sp>
      </p:grpSp>
      <p:grpSp>
        <p:nvGrpSpPr>
          <p:cNvPr name="Group 31" id="31"/>
          <p:cNvGrpSpPr/>
          <p:nvPr/>
        </p:nvGrpSpPr>
        <p:grpSpPr>
          <a:xfrm rot="0">
            <a:off x="3294498" y="3771378"/>
            <a:ext cx="3352596" cy="1116938"/>
            <a:chOff x="0" y="0"/>
            <a:chExt cx="4470128" cy="1489250"/>
          </a:xfrm>
        </p:grpSpPr>
        <p:sp>
          <p:nvSpPr>
            <p:cNvPr name="TextBox 32" id="32"/>
            <p:cNvSpPr txBox="true"/>
            <p:nvPr/>
          </p:nvSpPr>
          <p:spPr>
            <a:xfrm rot="0">
              <a:off x="0" y="387152"/>
              <a:ext cx="4470128" cy="1102099"/>
            </a:xfrm>
            <a:prstGeom prst="rect">
              <a:avLst/>
            </a:prstGeom>
          </p:spPr>
          <p:txBody>
            <a:bodyPr anchor="t" rtlCol="false" tIns="0" lIns="0" bIns="0" rIns="0">
              <a:spAutoFit/>
            </a:bodyPr>
            <a:lstStyle/>
            <a:p>
              <a:pPr algn="ctr" marL="0" indent="0" lvl="0">
                <a:lnSpc>
                  <a:spcPts val="1667"/>
                </a:lnSpc>
                <a:spcBef>
                  <a:spcPct val="0"/>
                </a:spcBef>
              </a:pPr>
              <a:r>
                <a:rPr lang="en-US" sz="1191">
                  <a:solidFill>
                    <a:srgbClr val="BF0000"/>
                  </a:solidFill>
                  <a:latin typeface="Agrandir"/>
                  <a:ea typeface="Agrandir"/>
                  <a:cs typeface="Agrandir"/>
                  <a:sym typeface="Agrandir"/>
                </a:rPr>
                <a:t>TasteBud’s smart AI dives into the menu, categorizing dishes and identifying ingredients to make it easy for you to find what suits your taste.</a:t>
              </a:r>
            </a:p>
          </p:txBody>
        </p:sp>
        <p:sp>
          <p:nvSpPr>
            <p:cNvPr name="TextBox 33" id="33"/>
            <p:cNvSpPr txBox="true"/>
            <p:nvPr/>
          </p:nvSpPr>
          <p:spPr>
            <a:xfrm rot="0">
              <a:off x="0" y="-85725"/>
              <a:ext cx="4470128" cy="401731"/>
            </a:xfrm>
            <a:prstGeom prst="rect">
              <a:avLst/>
            </a:prstGeom>
          </p:spPr>
          <p:txBody>
            <a:bodyPr anchor="t" rtlCol="false" tIns="0" lIns="0" bIns="0" rIns="0">
              <a:spAutoFit/>
            </a:bodyPr>
            <a:lstStyle/>
            <a:p>
              <a:pPr algn="ctr" marL="0" indent="0" lvl="0">
                <a:lnSpc>
                  <a:spcPts val="2223"/>
                </a:lnSpc>
                <a:spcBef>
                  <a:spcPct val="0"/>
                </a:spcBef>
              </a:pPr>
              <a:r>
                <a:rPr lang="en-US" b="true" sz="1588" spc="31">
                  <a:solidFill>
                    <a:srgbClr val="BF0000"/>
                  </a:solidFill>
                  <a:latin typeface="Agrandir Bold"/>
                  <a:ea typeface="Agrandir Bold"/>
                  <a:cs typeface="Agrandir Bold"/>
                  <a:sym typeface="Agrandir Bold"/>
                </a:rPr>
                <a:t>We Analyze the Menu</a:t>
              </a:r>
            </a:p>
          </p:txBody>
        </p:sp>
      </p:grpSp>
      <p:sp>
        <p:nvSpPr>
          <p:cNvPr name="TextBox 34" id="34"/>
          <p:cNvSpPr txBox="true"/>
          <p:nvPr/>
        </p:nvSpPr>
        <p:spPr>
          <a:xfrm rot="0">
            <a:off x="12062802" y="7906431"/>
            <a:ext cx="3478666" cy="713815"/>
          </a:xfrm>
          <a:prstGeom prst="rect">
            <a:avLst/>
          </a:prstGeom>
        </p:spPr>
        <p:txBody>
          <a:bodyPr anchor="t" rtlCol="false" tIns="0" lIns="0" bIns="0" rIns="0">
            <a:spAutoFit/>
          </a:bodyPr>
          <a:lstStyle/>
          <a:p>
            <a:pPr algn="l" marL="0" indent="0" lvl="0">
              <a:lnSpc>
                <a:spcPts val="1852"/>
              </a:lnSpc>
              <a:spcBef>
                <a:spcPct val="0"/>
              </a:spcBef>
            </a:pPr>
            <a:r>
              <a:rPr lang="en-US" b="true" sz="1323" spc="26">
                <a:solidFill>
                  <a:srgbClr val="BF0000"/>
                </a:solidFill>
                <a:latin typeface="Agrandir Bold"/>
                <a:ea typeface="Agrandir Bold"/>
                <a:cs typeface="Agrandir Bold"/>
                <a:sym typeface="Agrandir Bold"/>
              </a:rPr>
              <a:t>Over 90% accuracy in dish recommendations tailored to user preferences</a:t>
            </a:r>
          </a:p>
        </p:txBody>
      </p:sp>
      <p:grpSp>
        <p:nvGrpSpPr>
          <p:cNvPr name="Group 35" id="35"/>
          <p:cNvGrpSpPr/>
          <p:nvPr/>
        </p:nvGrpSpPr>
        <p:grpSpPr>
          <a:xfrm rot="0">
            <a:off x="3271939" y="5636739"/>
            <a:ext cx="3352596" cy="1192577"/>
            <a:chOff x="0" y="0"/>
            <a:chExt cx="4470128" cy="1590103"/>
          </a:xfrm>
        </p:grpSpPr>
        <p:sp>
          <p:nvSpPr>
            <p:cNvPr name="TextBox 36" id="36"/>
            <p:cNvSpPr txBox="true"/>
            <p:nvPr/>
          </p:nvSpPr>
          <p:spPr>
            <a:xfrm rot="0">
              <a:off x="0" y="756946"/>
              <a:ext cx="4470128" cy="833157"/>
            </a:xfrm>
            <a:prstGeom prst="rect">
              <a:avLst/>
            </a:prstGeom>
          </p:spPr>
          <p:txBody>
            <a:bodyPr anchor="t" rtlCol="false" tIns="0" lIns="0" bIns="0" rIns="0">
              <a:spAutoFit/>
            </a:bodyPr>
            <a:lstStyle/>
            <a:p>
              <a:pPr algn="ctr" marL="0" indent="0" lvl="0">
                <a:lnSpc>
                  <a:spcPts val="1667"/>
                </a:lnSpc>
                <a:spcBef>
                  <a:spcPct val="0"/>
                </a:spcBef>
              </a:pPr>
              <a:r>
                <a:rPr lang="en-US" sz="1191">
                  <a:solidFill>
                    <a:srgbClr val="BF0000"/>
                  </a:solidFill>
                  <a:latin typeface="Agrandir"/>
                  <a:ea typeface="Agrandir"/>
                  <a:cs typeface="Agrandir"/>
                  <a:sym typeface="Agrandir"/>
                </a:rPr>
                <a:t>With a quick scan, TasteBud suggests dishes that fit your profile, helping you choose with confidence.</a:t>
              </a:r>
            </a:p>
          </p:txBody>
        </p:sp>
        <p:sp>
          <p:nvSpPr>
            <p:cNvPr name="TextBox 37" id="37"/>
            <p:cNvSpPr txBox="true"/>
            <p:nvPr/>
          </p:nvSpPr>
          <p:spPr>
            <a:xfrm rot="0">
              <a:off x="0" y="-85725"/>
              <a:ext cx="4470128" cy="771525"/>
            </a:xfrm>
            <a:prstGeom prst="rect">
              <a:avLst/>
            </a:prstGeom>
          </p:spPr>
          <p:txBody>
            <a:bodyPr anchor="t" rtlCol="false" tIns="0" lIns="0" bIns="0" rIns="0">
              <a:spAutoFit/>
            </a:bodyPr>
            <a:lstStyle/>
            <a:p>
              <a:pPr algn="ctr" marL="0" indent="0" lvl="0">
                <a:lnSpc>
                  <a:spcPts val="2223"/>
                </a:lnSpc>
                <a:spcBef>
                  <a:spcPct val="0"/>
                </a:spcBef>
              </a:pPr>
              <a:r>
                <a:rPr lang="en-US" b="true" sz="1588" spc="31">
                  <a:solidFill>
                    <a:srgbClr val="BF0000"/>
                  </a:solidFill>
                  <a:latin typeface="Agrandir Bold"/>
                  <a:ea typeface="Agrandir Bold"/>
                  <a:cs typeface="Agrandir Bold"/>
                  <a:sym typeface="Agrandir Bold"/>
                </a:rPr>
                <a:t>Get Recommendations Tailored to You</a:t>
              </a:r>
            </a:p>
          </p:txBody>
        </p:sp>
      </p:grpSp>
      <p:grpSp>
        <p:nvGrpSpPr>
          <p:cNvPr name="Group 38" id="38"/>
          <p:cNvGrpSpPr/>
          <p:nvPr/>
        </p:nvGrpSpPr>
        <p:grpSpPr>
          <a:xfrm rot="0">
            <a:off x="3294498" y="7539919"/>
            <a:ext cx="3330037" cy="511820"/>
            <a:chOff x="0" y="0"/>
            <a:chExt cx="4440049" cy="682427"/>
          </a:xfrm>
        </p:grpSpPr>
        <p:sp>
          <p:nvSpPr>
            <p:cNvPr name="TextBox 39" id="39"/>
            <p:cNvSpPr txBox="true"/>
            <p:nvPr/>
          </p:nvSpPr>
          <p:spPr>
            <a:xfrm rot="0">
              <a:off x="0" y="387152"/>
              <a:ext cx="4440049" cy="295275"/>
            </a:xfrm>
            <a:prstGeom prst="rect">
              <a:avLst/>
            </a:prstGeom>
          </p:spPr>
          <p:txBody>
            <a:bodyPr anchor="t" rtlCol="false" tIns="0" lIns="0" bIns="0" rIns="0">
              <a:spAutoFit/>
            </a:bodyPr>
            <a:lstStyle/>
            <a:p>
              <a:pPr algn="ctr" marL="0" indent="0" lvl="0">
                <a:lnSpc>
                  <a:spcPts val="1667"/>
                </a:lnSpc>
                <a:spcBef>
                  <a:spcPct val="0"/>
                </a:spcBef>
              </a:pPr>
              <a:r>
                <a:rPr lang="en-US" sz="1191">
                  <a:solidFill>
                    <a:srgbClr val="FF0505"/>
                  </a:solidFill>
                  <a:latin typeface="Agrandir"/>
                  <a:ea typeface="Agrandir"/>
                  <a:cs typeface="Agrandir"/>
                  <a:sym typeface="Agrandir"/>
                </a:rPr>
                <a:t>Don’t stress with the menu.</a:t>
              </a:r>
            </a:p>
          </p:txBody>
        </p:sp>
        <p:sp>
          <p:nvSpPr>
            <p:cNvPr name="TextBox 40" id="40"/>
            <p:cNvSpPr txBox="true"/>
            <p:nvPr/>
          </p:nvSpPr>
          <p:spPr>
            <a:xfrm rot="0">
              <a:off x="280216" y="-85725"/>
              <a:ext cx="3879617" cy="401731"/>
            </a:xfrm>
            <a:prstGeom prst="rect">
              <a:avLst/>
            </a:prstGeom>
          </p:spPr>
          <p:txBody>
            <a:bodyPr anchor="t" rtlCol="false" tIns="0" lIns="0" bIns="0" rIns="0">
              <a:spAutoFit/>
            </a:bodyPr>
            <a:lstStyle/>
            <a:p>
              <a:pPr algn="ctr" marL="0" indent="0" lvl="0">
                <a:lnSpc>
                  <a:spcPts val="2223"/>
                </a:lnSpc>
                <a:spcBef>
                  <a:spcPct val="0"/>
                </a:spcBef>
              </a:pPr>
              <a:r>
                <a:rPr lang="en-US" b="true" sz="1588" spc="31">
                  <a:solidFill>
                    <a:srgbClr val="FF0505"/>
                  </a:solidFill>
                  <a:latin typeface="Agrandir Bold"/>
                  <a:ea typeface="Agrandir Bold"/>
                  <a:cs typeface="Agrandir Bold"/>
                  <a:sym typeface="Agrandir Bold"/>
                </a:rPr>
                <a:t>Enjoy your Food!</a:t>
              </a:r>
            </a:p>
          </p:txBody>
        </p:sp>
      </p:grpSp>
      <p:grpSp>
        <p:nvGrpSpPr>
          <p:cNvPr name="Group 41" id="41"/>
          <p:cNvGrpSpPr/>
          <p:nvPr/>
        </p:nvGrpSpPr>
        <p:grpSpPr>
          <a:xfrm rot="0">
            <a:off x="3294498" y="8800163"/>
            <a:ext cx="3352596" cy="915232"/>
            <a:chOff x="0" y="0"/>
            <a:chExt cx="4470128" cy="1220309"/>
          </a:xfrm>
        </p:grpSpPr>
        <p:sp>
          <p:nvSpPr>
            <p:cNvPr name="TextBox 42" id="42"/>
            <p:cNvSpPr txBox="true"/>
            <p:nvPr/>
          </p:nvSpPr>
          <p:spPr>
            <a:xfrm rot="0">
              <a:off x="0" y="387152"/>
              <a:ext cx="4470128" cy="833157"/>
            </a:xfrm>
            <a:prstGeom prst="rect">
              <a:avLst/>
            </a:prstGeom>
          </p:spPr>
          <p:txBody>
            <a:bodyPr anchor="t" rtlCol="false" tIns="0" lIns="0" bIns="0" rIns="0">
              <a:spAutoFit/>
            </a:bodyPr>
            <a:lstStyle/>
            <a:p>
              <a:pPr algn="ctr" marL="0" indent="0" lvl="0">
                <a:lnSpc>
                  <a:spcPts val="1667"/>
                </a:lnSpc>
                <a:spcBef>
                  <a:spcPct val="0"/>
                </a:spcBef>
              </a:pPr>
              <a:r>
                <a:rPr lang="en-US" sz="1191">
                  <a:solidFill>
                    <a:srgbClr val="BF0000"/>
                  </a:solidFill>
                  <a:latin typeface="Agrandir"/>
                  <a:ea typeface="Agrandir"/>
                  <a:cs typeface="Agrandir"/>
                  <a:sym typeface="Agrandir"/>
                </a:rPr>
                <a:t>After your meal, rate the dish and the recommendation. This enhances future recommendations</a:t>
              </a:r>
            </a:p>
          </p:txBody>
        </p:sp>
        <p:sp>
          <p:nvSpPr>
            <p:cNvPr name="TextBox 43" id="43"/>
            <p:cNvSpPr txBox="true"/>
            <p:nvPr/>
          </p:nvSpPr>
          <p:spPr>
            <a:xfrm rot="0">
              <a:off x="0" y="-85725"/>
              <a:ext cx="4470128" cy="401731"/>
            </a:xfrm>
            <a:prstGeom prst="rect">
              <a:avLst/>
            </a:prstGeom>
          </p:spPr>
          <p:txBody>
            <a:bodyPr anchor="t" rtlCol="false" tIns="0" lIns="0" bIns="0" rIns="0">
              <a:spAutoFit/>
            </a:bodyPr>
            <a:lstStyle/>
            <a:p>
              <a:pPr algn="ctr" marL="0" indent="0" lvl="0">
                <a:lnSpc>
                  <a:spcPts val="2223"/>
                </a:lnSpc>
                <a:spcBef>
                  <a:spcPct val="0"/>
                </a:spcBef>
              </a:pPr>
              <a:r>
                <a:rPr lang="en-US" b="true" sz="1588" spc="31">
                  <a:solidFill>
                    <a:srgbClr val="BF0000"/>
                  </a:solidFill>
                  <a:latin typeface="Agrandir Bold"/>
                  <a:ea typeface="Agrandir Bold"/>
                  <a:cs typeface="Agrandir Bold"/>
                  <a:sym typeface="Agrandir Bold"/>
                </a:rPr>
                <a:t>Share Your Feedback</a:t>
              </a:r>
            </a:p>
          </p:txBody>
        </p:sp>
      </p:grpSp>
      <p:sp>
        <p:nvSpPr>
          <p:cNvPr name="TextBox 44" id="44"/>
          <p:cNvSpPr txBox="true"/>
          <p:nvPr/>
        </p:nvSpPr>
        <p:spPr>
          <a:xfrm rot="0">
            <a:off x="7609459" y="3315279"/>
            <a:ext cx="1732130" cy="600075"/>
          </a:xfrm>
          <a:prstGeom prst="rect">
            <a:avLst/>
          </a:prstGeom>
        </p:spPr>
        <p:txBody>
          <a:bodyPr anchor="t" rtlCol="false" tIns="0" lIns="0" bIns="0" rIns="0">
            <a:spAutoFit/>
          </a:bodyPr>
          <a:lstStyle/>
          <a:p>
            <a:pPr algn="ctr">
              <a:lnSpc>
                <a:spcPts val="2223"/>
              </a:lnSpc>
            </a:pPr>
            <a:r>
              <a:rPr lang="en-US" sz="1588" spc="31">
                <a:solidFill>
                  <a:srgbClr val="BF0000"/>
                </a:solidFill>
                <a:latin typeface="Agrandir"/>
                <a:ea typeface="Agrandir"/>
                <a:cs typeface="Agrandir"/>
                <a:sym typeface="Agrandir"/>
              </a:rPr>
              <a:t>Personalized </a:t>
            </a:r>
          </a:p>
          <a:p>
            <a:pPr algn="ctr">
              <a:lnSpc>
                <a:spcPts val="2223"/>
              </a:lnSpc>
              <a:spcBef>
                <a:spcPct val="0"/>
              </a:spcBef>
            </a:pPr>
            <a:r>
              <a:rPr lang="en-US" sz="1588" spc="31">
                <a:solidFill>
                  <a:srgbClr val="BF0000"/>
                </a:solidFill>
                <a:latin typeface="Agrandir"/>
                <a:ea typeface="Agrandir"/>
                <a:cs typeface="Agrandir"/>
                <a:sym typeface="Agrandir"/>
              </a:rPr>
              <a:t>Dining Experience</a:t>
            </a:r>
          </a:p>
        </p:txBody>
      </p:sp>
      <p:sp>
        <p:nvSpPr>
          <p:cNvPr name="TextBox 45" id="45"/>
          <p:cNvSpPr txBox="true"/>
          <p:nvPr/>
        </p:nvSpPr>
        <p:spPr>
          <a:xfrm rot="0">
            <a:off x="9339347" y="5066094"/>
            <a:ext cx="1622708" cy="600075"/>
          </a:xfrm>
          <a:prstGeom prst="rect">
            <a:avLst/>
          </a:prstGeom>
        </p:spPr>
        <p:txBody>
          <a:bodyPr anchor="t" rtlCol="false" tIns="0" lIns="0" bIns="0" rIns="0">
            <a:spAutoFit/>
          </a:bodyPr>
          <a:lstStyle/>
          <a:p>
            <a:pPr algn="ctr">
              <a:lnSpc>
                <a:spcPts val="2223"/>
              </a:lnSpc>
            </a:pPr>
            <a:r>
              <a:rPr lang="en-US" sz="1588" spc="31">
                <a:solidFill>
                  <a:srgbClr val="BF0000"/>
                </a:solidFill>
                <a:latin typeface="Agrandir"/>
                <a:ea typeface="Agrandir"/>
                <a:cs typeface="Agrandir"/>
                <a:sym typeface="Agrandir"/>
              </a:rPr>
              <a:t>Effortless </a:t>
            </a:r>
          </a:p>
          <a:p>
            <a:pPr algn="ctr">
              <a:lnSpc>
                <a:spcPts val="2223"/>
              </a:lnSpc>
              <a:spcBef>
                <a:spcPct val="0"/>
              </a:spcBef>
            </a:pPr>
            <a:r>
              <a:rPr lang="en-US" sz="1588" spc="31">
                <a:solidFill>
                  <a:srgbClr val="BF0000"/>
                </a:solidFill>
                <a:latin typeface="Agrandir"/>
                <a:ea typeface="Agrandir"/>
                <a:cs typeface="Agrandir"/>
                <a:sym typeface="Agrandir"/>
              </a:rPr>
              <a:t>Decision Making </a:t>
            </a:r>
          </a:p>
        </p:txBody>
      </p:sp>
      <p:sp>
        <p:nvSpPr>
          <p:cNvPr name="TextBox 46" id="46"/>
          <p:cNvSpPr txBox="true"/>
          <p:nvPr/>
        </p:nvSpPr>
        <p:spPr>
          <a:xfrm rot="0">
            <a:off x="7609459" y="6934834"/>
            <a:ext cx="1204424" cy="600075"/>
          </a:xfrm>
          <a:prstGeom prst="rect">
            <a:avLst/>
          </a:prstGeom>
        </p:spPr>
        <p:txBody>
          <a:bodyPr anchor="t" rtlCol="false" tIns="0" lIns="0" bIns="0" rIns="0">
            <a:spAutoFit/>
          </a:bodyPr>
          <a:lstStyle/>
          <a:p>
            <a:pPr algn="ctr">
              <a:lnSpc>
                <a:spcPts val="2223"/>
              </a:lnSpc>
            </a:pPr>
            <a:r>
              <a:rPr lang="en-US" sz="1588" spc="31">
                <a:solidFill>
                  <a:srgbClr val="BF0000"/>
                </a:solidFill>
                <a:latin typeface="Agrandir"/>
                <a:ea typeface="Agrandir"/>
                <a:cs typeface="Agrandir"/>
                <a:sym typeface="Agrandir"/>
              </a:rPr>
              <a:t>Gets Better</a:t>
            </a:r>
          </a:p>
          <a:p>
            <a:pPr algn="ctr">
              <a:lnSpc>
                <a:spcPts val="2223"/>
              </a:lnSpc>
              <a:spcBef>
                <a:spcPct val="0"/>
              </a:spcBef>
            </a:pPr>
            <a:r>
              <a:rPr lang="en-US" sz="1588" spc="31">
                <a:solidFill>
                  <a:srgbClr val="BF0000"/>
                </a:solidFill>
                <a:latin typeface="Agrandir"/>
                <a:ea typeface="Agrandir"/>
                <a:cs typeface="Agrandir"/>
                <a:sym typeface="Agrandir"/>
              </a:rPr>
              <a:t>Every Time</a:t>
            </a:r>
          </a:p>
        </p:txBody>
      </p:sp>
      <p:sp>
        <p:nvSpPr>
          <p:cNvPr name="TextBox 47" id="47"/>
          <p:cNvSpPr txBox="true"/>
          <p:nvPr/>
        </p:nvSpPr>
        <p:spPr>
          <a:xfrm rot="0">
            <a:off x="9353037" y="8754422"/>
            <a:ext cx="1609018" cy="322729"/>
          </a:xfrm>
          <a:prstGeom prst="rect">
            <a:avLst/>
          </a:prstGeom>
        </p:spPr>
        <p:txBody>
          <a:bodyPr anchor="t" rtlCol="false" tIns="0" lIns="0" bIns="0" rIns="0">
            <a:spAutoFit/>
          </a:bodyPr>
          <a:lstStyle/>
          <a:p>
            <a:pPr algn="ctr">
              <a:lnSpc>
                <a:spcPts val="2223"/>
              </a:lnSpc>
              <a:spcBef>
                <a:spcPct val="0"/>
              </a:spcBef>
            </a:pPr>
            <a:r>
              <a:rPr lang="en-US" sz="1588" spc="31">
                <a:solidFill>
                  <a:srgbClr val="BF0000"/>
                </a:solidFill>
                <a:latin typeface="Agrandir"/>
                <a:ea typeface="Agrandir"/>
                <a:cs typeface="Agrandir"/>
                <a:sym typeface="Agrandir"/>
              </a:rPr>
              <a:t>Dietary Support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DAGjiDK9E2g</dc:identifier>
  <dcterms:modified xsi:type="dcterms:W3CDTF">2011-08-01T06:04:30Z</dcterms:modified>
  <cp:revision>1</cp:revision>
  <dc:title>Folleto Corporativo Viaje  Azul Claro Morado Simple Degradado  (Presentación)</dc:title>
</cp:coreProperties>
</file>