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73" r:id="rId20"/>
    <p:sldId id="274" r:id="rId21"/>
    <p:sldId id="279" r:id="rId22"/>
    <p:sldId id="275" r:id="rId23"/>
    <p:sldId id="277" r:id="rId24"/>
    <p:sldId id="276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8D73A-FF43-4422-3677-1D300EEBF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ABFF5B-8F0F-CFBE-4ADC-7E1570EE4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4456B4-C5A3-8C32-20C8-B5250254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B921-576D-48B7-9573-992E082EA25F}" type="datetimeFigureOut">
              <a:rPr lang="es-CO" smtClean="0"/>
              <a:t>30/05/2025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94CE30-A731-90EF-0CE8-4A4BA683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5B424E-49D9-4328-DB35-16C5DE2C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FD2C-11F4-4B3E-9105-6FE82EE6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237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C2B80-F9D0-69B9-DAFE-10AA764F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54BFA8-164B-1D95-D0C3-7933DA764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7BC9F-1438-9FB3-3AE6-6C938B26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B921-576D-48B7-9573-992E082EA25F}" type="datetimeFigureOut">
              <a:rPr lang="es-CO" smtClean="0"/>
              <a:t>30/05/2025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F0C5BB-CE5B-30EF-4D73-D7E0CC05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67A53D-BBF4-8971-2ADC-8C6D9A9D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FD2C-11F4-4B3E-9105-6FE82EE6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715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B07587-57B9-64CB-D44D-651A73500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76B711-79A0-F237-60B8-B40BB6853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1584D4-8B1E-D1F6-2602-3440A083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B921-576D-48B7-9573-992E082EA25F}" type="datetimeFigureOut">
              <a:rPr lang="es-CO" smtClean="0"/>
              <a:t>30/05/2025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9848C3-5CF5-9D17-A98E-6C77A894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1D197-358F-157A-9DF5-DDFEE338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FD2C-11F4-4B3E-9105-6FE82EE6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539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92C0E-3C67-8BCC-967C-C6C398E5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6DD3BB-CD57-E566-5054-2132CF45B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9DF42-5078-0F15-A2D3-3ACFA9EF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B921-576D-48B7-9573-992E082EA25F}" type="datetimeFigureOut">
              <a:rPr lang="es-CO" smtClean="0"/>
              <a:t>30/05/2025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B48F64-C5E4-85C9-5FCD-6EA48D9E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A0E3EC-2917-5BE2-1A53-A24DE077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FD2C-11F4-4B3E-9105-6FE82EE6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786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64FFE-EA81-E313-274D-BC97198F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70C63F-A875-5FB1-8038-0A9F9030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FA6EC9-92BA-DF1F-CEBF-1ED9B8FD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B921-576D-48B7-9573-992E082EA25F}" type="datetimeFigureOut">
              <a:rPr lang="es-CO" smtClean="0"/>
              <a:t>30/05/2025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5751DA-5851-FDDF-AE14-FF47E06B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F564A-7123-7C86-5A1D-8B06F8EF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FD2C-11F4-4B3E-9105-6FE82EE6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022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1F688-4DE0-878A-7A8F-0F0C1AD4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69B6DD-9C20-993F-5CD1-7DF791C25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1A2780-C985-B0ED-63A7-D09D8C345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1B4391-5BC5-6A59-7822-743FD09D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B921-576D-48B7-9573-992E082EA25F}" type="datetimeFigureOut">
              <a:rPr lang="es-CO" smtClean="0"/>
              <a:t>30/05/2025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00407C-01F2-71D2-989E-528B41BB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5546AD-6A11-808D-62F8-7E1C7321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FD2C-11F4-4B3E-9105-6FE82EE6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779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BD0B4-98B8-1DC9-2BDE-5BD71928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282E69-47D6-C240-A463-5B94DEC8E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DD640E-4B89-188B-6B3D-2783ED002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1A2D72-16C9-F994-7DEF-23FC6A7A0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75D73B-97CD-04BA-DB6E-7E47BDB52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35D5D0-A199-6839-2B83-BFF0D81F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B921-576D-48B7-9573-992E082EA25F}" type="datetimeFigureOut">
              <a:rPr lang="es-CO" smtClean="0"/>
              <a:t>30/05/2025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0291B8-DDD7-BBD6-BF9A-E6B84E9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05A6C2-3FB3-B670-0B0B-25BD878F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FD2C-11F4-4B3E-9105-6FE82EE6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9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F0365-2F2D-1CD3-014C-37E2EA7A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CFBCD4-D91E-25FD-EF64-211AA39B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B921-576D-48B7-9573-992E082EA25F}" type="datetimeFigureOut">
              <a:rPr lang="es-CO" smtClean="0"/>
              <a:t>30/05/2025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8BE67B-2950-43A6-A064-AD7DC3F7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69638C-2EF4-7FFE-DEC6-1D501E7B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FD2C-11F4-4B3E-9105-6FE82EE6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19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16D91D-9C70-51C0-EF9C-34D032D5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B921-576D-48B7-9573-992E082EA25F}" type="datetimeFigureOut">
              <a:rPr lang="es-CO" smtClean="0"/>
              <a:t>30/05/2025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FE9E52-2F94-C3E3-3DD8-AF89CD6B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8BA026-A69F-AA76-E7E5-7267E90B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FD2C-11F4-4B3E-9105-6FE82EE6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86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9D6F2-CE30-1293-5884-16D6EA56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F7D31-0A46-B7E5-F32B-83FEF054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A5FCEE-4FE8-B147-3188-793E367D5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46DB97-5A5B-89CE-7167-4E0D5B27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B921-576D-48B7-9573-992E082EA25F}" type="datetimeFigureOut">
              <a:rPr lang="es-CO" smtClean="0"/>
              <a:t>30/05/2025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461672-6883-4CDB-DDBF-07C6B63E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A7C303-09BE-CDCB-3B98-9C288DE7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FD2C-11F4-4B3E-9105-6FE82EE6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823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E5B42-1CE1-13B7-BA6F-AE7CBDC5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04A5FD-7CF0-E73F-5905-05B5E8920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EAA2DC-984F-872C-4E5F-1ACFB6D25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93AE4D-475E-0C50-72A8-C41FDD6B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B921-576D-48B7-9573-992E082EA25F}" type="datetimeFigureOut">
              <a:rPr lang="es-CO" smtClean="0"/>
              <a:t>30/05/2025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3EC8FD-CD0D-6D7D-B856-D1B21B84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9A51FA-0DBC-927C-5CCB-2AF51EE2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FD2C-11F4-4B3E-9105-6FE82EE6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41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1D9914-5078-BB98-F776-59234BF2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05241A-2C46-4FE6-C436-716E0A7EC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AC20FE-A8CE-195A-CFE9-09F1F6B38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F0B921-576D-48B7-9573-992E082EA25F}" type="datetimeFigureOut">
              <a:rPr lang="es-CO" smtClean="0"/>
              <a:t>30/05/2025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57222C-2528-CFCE-85D0-E39ECB6BD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9A347C-FEB5-7851-7703-00699854A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FFD2C-11F4-4B3E-9105-6FE82EE6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179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37DF2-2FE8-760E-B5B2-D2E47BC1A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00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b="0" i="0" dirty="0">
                <a:solidFill>
                  <a:srgbClr val="2B2B2B"/>
                </a:solidFill>
                <a:effectLst/>
                <a:latin typeface="-apple-system"/>
              </a:rPr>
              <a:t>Un sándwich con salsa de tomate ?</a:t>
            </a:r>
            <a:br>
              <a:rPr lang="es-MX" b="0" i="0" dirty="0">
                <a:solidFill>
                  <a:srgbClr val="2B2B2B"/>
                </a:solidFill>
                <a:effectLst/>
                <a:latin typeface="-apple-system"/>
              </a:rPr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076E28-2348-C4E3-3C30-16E915087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877962"/>
          </a:xfrm>
        </p:spPr>
        <p:txBody>
          <a:bodyPr>
            <a:normAutofit fontScale="47500" lnSpcReduction="20000"/>
          </a:bodyPr>
          <a:lstStyle/>
          <a:p>
            <a:r>
              <a:rPr lang="es-CO" sz="87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Delivwich</a:t>
            </a:r>
            <a:endParaRPr lang="es-CO" sz="87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s-CO" sz="4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CO" sz="3800" b="1" dirty="0">
                <a:solidFill>
                  <a:srgbClr val="000000"/>
                </a:solidFill>
                <a:latin typeface="Arial" panose="020B0604020202020204" pitchFamily="34" charset="0"/>
              </a:rPr>
              <a:t>David </a:t>
            </a:r>
            <a:r>
              <a:rPr lang="es-CO" sz="3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Santigo</a:t>
            </a:r>
            <a:r>
              <a:rPr lang="es-CO" sz="3800" b="1" dirty="0">
                <a:solidFill>
                  <a:srgbClr val="000000"/>
                </a:solidFill>
                <a:latin typeface="Arial" panose="020B0604020202020204" pitchFamily="34" charset="0"/>
              </a:rPr>
              <a:t> Davila</a:t>
            </a:r>
          </a:p>
          <a:p>
            <a:r>
              <a:rPr lang="es-CO" sz="3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Jose</a:t>
            </a:r>
            <a:r>
              <a:rPr lang="es-CO" sz="3800" b="1" dirty="0">
                <a:solidFill>
                  <a:srgbClr val="000000"/>
                </a:solidFill>
                <a:latin typeface="Arial" panose="020B0604020202020204" pitchFamily="34" charset="0"/>
              </a:rPr>
              <a:t> Otero</a:t>
            </a:r>
          </a:p>
          <a:p>
            <a:r>
              <a:rPr lang="es-CO" sz="3800" b="1" dirty="0">
                <a:solidFill>
                  <a:srgbClr val="000000"/>
                </a:solidFill>
                <a:latin typeface="Arial" panose="020B0604020202020204" pitchFamily="34" charset="0"/>
              </a:rPr>
              <a:t>Juan David Serna</a:t>
            </a:r>
            <a:endParaRPr lang="es-CO" sz="3800" dirty="0"/>
          </a:p>
        </p:txBody>
      </p:sp>
    </p:spTree>
    <p:extLst>
      <p:ext uri="{BB962C8B-B14F-4D97-AF65-F5344CB8AC3E}">
        <p14:creationId xmlns:p14="http://schemas.microsoft.com/office/powerpoint/2010/main" val="109709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F1B570-0AC7-1499-4AC8-FC505818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1445873"/>
            <a:ext cx="10909640" cy="18326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/>
            <a:r>
              <a:rPr lang="es-CO" sz="6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Drivers Arquitectónicos</a:t>
            </a:r>
            <a:br>
              <a:rPr lang="es-CO" sz="8900" b="1" dirty="0">
                <a:effectLst/>
              </a:rPr>
            </a:br>
            <a:br>
              <a:rPr lang="es-CO" sz="3200" dirty="0"/>
            </a:b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B182A7-D974-1145-09E6-28298D55C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1751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D529178-F955-91F1-6806-832DBFA29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66764"/>
              </p:ext>
            </p:extLst>
          </p:nvPr>
        </p:nvGraphicFramePr>
        <p:xfrm>
          <a:off x="722666" y="3124200"/>
          <a:ext cx="10743623" cy="3102867"/>
        </p:xfrm>
        <a:graphic>
          <a:graphicData uri="http://schemas.openxmlformats.org/drawingml/2006/table">
            <a:tbl>
              <a:tblPr firstRow="1" bandRow="1"/>
              <a:tblGrid>
                <a:gridCol w="2115604">
                  <a:extLst>
                    <a:ext uri="{9D8B030D-6E8A-4147-A177-3AD203B41FA5}">
                      <a16:colId xmlns:a16="http://schemas.microsoft.com/office/drawing/2014/main" val="1415409188"/>
                    </a:ext>
                  </a:extLst>
                </a:gridCol>
                <a:gridCol w="2021619">
                  <a:extLst>
                    <a:ext uri="{9D8B030D-6E8A-4147-A177-3AD203B41FA5}">
                      <a16:colId xmlns:a16="http://schemas.microsoft.com/office/drawing/2014/main" val="3739386070"/>
                    </a:ext>
                  </a:extLst>
                </a:gridCol>
                <a:gridCol w="1036294">
                  <a:extLst>
                    <a:ext uri="{9D8B030D-6E8A-4147-A177-3AD203B41FA5}">
                      <a16:colId xmlns:a16="http://schemas.microsoft.com/office/drawing/2014/main" val="2784599396"/>
                    </a:ext>
                  </a:extLst>
                </a:gridCol>
                <a:gridCol w="1445582">
                  <a:extLst>
                    <a:ext uri="{9D8B030D-6E8A-4147-A177-3AD203B41FA5}">
                      <a16:colId xmlns:a16="http://schemas.microsoft.com/office/drawing/2014/main" val="1777715431"/>
                    </a:ext>
                  </a:extLst>
                </a:gridCol>
                <a:gridCol w="1621426">
                  <a:extLst>
                    <a:ext uri="{9D8B030D-6E8A-4147-A177-3AD203B41FA5}">
                      <a16:colId xmlns:a16="http://schemas.microsoft.com/office/drawing/2014/main" val="3210329734"/>
                    </a:ext>
                  </a:extLst>
                </a:gridCol>
                <a:gridCol w="1251549">
                  <a:extLst>
                    <a:ext uri="{9D8B030D-6E8A-4147-A177-3AD203B41FA5}">
                      <a16:colId xmlns:a16="http://schemas.microsoft.com/office/drawing/2014/main" val="1553429659"/>
                    </a:ext>
                  </a:extLst>
                </a:gridCol>
                <a:gridCol w="1251549">
                  <a:extLst>
                    <a:ext uri="{9D8B030D-6E8A-4147-A177-3AD203B41FA5}">
                      <a16:colId xmlns:a16="http://schemas.microsoft.com/office/drawing/2014/main" val="1526998590"/>
                    </a:ext>
                  </a:extLst>
                </a:gridCol>
              </a:tblGrid>
              <a:tr h="34476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Atributo ISO 25010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Requisito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Impacto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Dificultad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Peso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Valor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57435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Fiabilidad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Tolerancia a fallos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09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19.286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115.71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706711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Seguridad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Seguridad en pagos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05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15.714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94.28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168339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Disponibilidad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 Disponibilidad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01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15.714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78.57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441984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Usabilidad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Accesibilidad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11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13.571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54.28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096678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Rendimiento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de Respuesta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03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10.714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53.57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75114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Compatibilidad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Integración con terceros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10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7.857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39.28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118028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Portabilidad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Portabilidad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07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160811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Mantenibilidad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Trazabilidad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08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3.571</a:t>
                      </a:r>
                      <a:endParaRPr lang="es-CO" sz="180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14.28</a:t>
                      </a:r>
                      <a:endParaRPr lang="es-CO" sz="1800" dirty="0">
                        <a:effectLst/>
                      </a:endParaRPr>
                    </a:p>
                  </a:txBody>
                  <a:tcPr marL="63624" marR="63624" marT="63624" marB="6362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03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1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17C28D-01B5-DF76-3E93-045AD0B4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MX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Atributos de Calidad Más Importantes</a:t>
            </a:r>
            <a:endParaRPr lang="en-US" sz="287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A9E676-7CDD-1D60-9258-815ED638F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663" y="1825625"/>
            <a:ext cx="1919692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0672FFE-AAF5-7AFF-F3BF-AE6EED6C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42638"/>
              </p:ext>
            </p:extLst>
          </p:nvPr>
        </p:nvGraphicFramePr>
        <p:xfrm>
          <a:off x="320040" y="3209888"/>
          <a:ext cx="11548873" cy="2931488"/>
        </p:xfrm>
        <a:graphic>
          <a:graphicData uri="http://schemas.openxmlformats.org/drawingml/2006/table">
            <a:tbl>
              <a:tblPr firstRow="1" bandRow="1"/>
              <a:tblGrid>
                <a:gridCol w="1216077">
                  <a:extLst>
                    <a:ext uri="{9D8B030D-6E8A-4147-A177-3AD203B41FA5}">
                      <a16:colId xmlns:a16="http://schemas.microsoft.com/office/drawing/2014/main" val="4259894053"/>
                    </a:ext>
                  </a:extLst>
                </a:gridCol>
                <a:gridCol w="5139886">
                  <a:extLst>
                    <a:ext uri="{9D8B030D-6E8A-4147-A177-3AD203B41FA5}">
                      <a16:colId xmlns:a16="http://schemas.microsoft.com/office/drawing/2014/main" val="2031927977"/>
                    </a:ext>
                  </a:extLst>
                </a:gridCol>
                <a:gridCol w="5192910">
                  <a:extLst>
                    <a:ext uri="{9D8B030D-6E8A-4147-A177-3AD203B41FA5}">
                      <a16:colId xmlns:a16="http://schemas.microsoft.com/office/drawing/2014/main" val="479176246"/>
                    </a:ext>
                  </a:extLst>
                </a:gridCol>
              </a:tblGrid>
              <a:tr h="33708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Atributo</a:t>
                      </a:r>
                      <a:endParaRPr lang="es-CO" sz="1900">
                        <a:effectLst/>
                      </a:endParaRPr>
                    </a:p>
                  </a:txBody>
                  <a:tcPr marL="55827" marR="55827" marT="55827" marB="55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  <a:endParaRPr lang="es-CO" sz="1900">
                        <a:effectLst/>
                      </a:endParaRPr>
                    </a:p>
                  </a:txBody>
                  <a:tcPr marL="55827" marR="55827" marT="55827" marB="55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Justificación</a:t>
                      </a:r>
                      <a:endParaRPr lang="es-CO" sz="1900">
                        <a:effectLst/>
                      </a:endParaRPr>
                    </a:p>
                  </a:txBody>
                  <a:tcPr marL="55827" marR="55827" marT="55827" marB="55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08526"/>
                  </a:ext>
                </a:extLst>
              </a:tr>
              <a:tr h="51888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Fiabilidad</a:t>
                      </a:r>
                      <a:endParaRPr lang="es-CO" sz="1900">
                        <a:effectLst/>
                      </a:endParaRPr>
                    </a:p>
                  </a:txBody>
                  <a:tcPr marL="55827" marR="55827" marT="55827" marB="55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Capacidad del sistema para continuar funcionando correctamente incluso cuando ocurren errores o fallos parciales..</a:t>
                      </a:r>
                      <a:endParaRPr lang="es-CO" sz="1900">
                        <a:effectLst/>
                      </a:endParaRPr>
                    </a:p>
                  </a:txBody>
                  <a:tcPr marL="55827" marR="55827" marT="55827" marB="55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Garantiza que la aplicación siga operando durante fallos de red, caídas de servidores o errores de componentes individuales. </a:t>
                      </a:r>
                      <a:endParaRPr lang="es-MX" sz="1900">
                        <a:effectLst/>
                      </a:endParaRPr>
                    </a:p>
                  </a:txBody>
                  <a:tcPr marL="55827" marR="55827" marT="55827" marB="55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543750"/>
                  </a:ext>
                </a:extLst>
              </a:tr>
              <a:tr h="51888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Seguridad </a:t>
                      </a:r>
                      <a:endParaRPr lang="es-CO" sz="1900">
                        <a:effectLst/>
                      </a:endParaRPr>
                    </a:p>
                  </a:txBody>
                  <a:tcPr marL="55827" marR="55827" marT="55827" marB="55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Capacidad para proteger los datos y transacciones del sistema frente a accesos no autorizados y fraudes.</a:t>
                      </a:r>
                      <a:endParaRPr lang="es-MX" sz="1900">
                        <a:effectLst/>
                      </a:endParaRPr>
                    </a:p>
                  </a:txBody>
                  <a:tcPr marL="55827" marR="55827" marT="55827" marB="55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Protege la información sensible de los usuarios, refuerza la confianza del cliente y permite cumplimiento normativo.</a:t>
                      </a:r>
                      <a:endParaRPr lang="es-MX" sz="1900">
                        <a:effectLst/>
                      </a:endParaRPr>
                    </a:p>
                  </a:txBody>
                  <a:tcPr marL="55827" marR="55827" marT="55827" marB="55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620908"/>
                  </a:ext>
                </a:extLst>
              </a:tr>
              <a:tr h="51888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Disponibilidad </a:t>
                      </a:r>
                      <a:endParaRPr lang="es-CO" sz="1900">
                        <a:effectLst/>
                      </a:endParaRPr>
                    </a:p>
                  </a:txBody>
                  <a:tcPr marL="55827" marR="55827" marT="55827" marB="55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Grado en que el sistema está accesible y operativo para los usuarios cuando lo necesitan.</a:t>
                      </a:r>
                      <a:endParaRPr lang="es-MX" sz="1900">
                        <a:effectLst/>
                      </a:endParaRPr>
                    </a:p>
                  </a:txBody>
                  <a:tcPr marL="55827" marR="55827" marT="55827" marB="55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Asegura que los clientes puedan hacer pedidos en cualquier momento, especialmente en horarios pico.</a:t>
                      </a:r>
                      <a:endParaRPr lang="es-MX" sz="1900">
                        <a:effectLst/>
                      </a:endParaRPr>
                    </a:p>
                  </a:txBody>
                  <a:tcPr marL="55827" marR="55827" marT="55827" marB="55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86631"/>
                  </a:ext>
                </a:extLst>
              </a:tr>
              <a:tr h="51888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Usabilidad</a:t>
                      </a:r>
                      <a:endParaRPr lang="es-CO" sz="1900">
                        <a:effectLst/>
                      </a:endParaRPr>
                    </a:p>
                  </a:txBody>
                  <a:tcPr marL="55827" marR="55827" marT="55827" marB="55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Facilidad con la que los usuarios pueden aprender a usar y operar el sistema eficazmente.</a:t>
                      </a:r>
                      <a:endParaRPr lang="es-MX" sz="1900">
                        <a:effectLst/>
                      </a:endParaRPr>
                    </a:p>
                  </a:txBody>
                  <a:tcPr marL="55827" marR="55827" marT="55827" marB="55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Una app fácil de usar que mejora la experiencia de usuario.</a:t>
                      </a:r>
                      <a:endParaRPr lang="es-MX" sz="1900">
                        <a:effectLst/>
                      </a:endParaRPr>
                    </a:p>
                  </a:txBody>
                  <a:tcPr marL="55827" marR="55827" marT="55827" marB="55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491570"/>
                  </a:ext>
                </a:extLst>
              </a:tr>
              <a:tr h="51888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Rendimiento </a:t>
                      </a:r>
                      <a:endParaRPr lang="es-CO" sz="1900">
                        <a:effectLst/>
                      </a:endParaRPr>
                    </a:p>
                  </a:txBody>
                  <a:tcPr marL="55827" marR="55827" marT="55827" marB="55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Capacidad del sistema de responder rápidamente a las solicitudes del usuario.</a:t>
                      </a:r>
                      <a:endParaRPr lang="es-MX" sz="1900">
                        <a:effectLst/>
                      </a:endParaRPr>
                    </a:p>
                  </a:txBody>
                  <a:tcPr marL="55827" marR="55827" marT="55827" marB="55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Evita que el usuario abandone el pedido por lentitud.</a:t>
                      </a:r>
                      <a:endParaRPr lang="es-MX" sz="1900">
                        <a:effectLst/>
                      </a:endParaRPr>
                    </a:p>
                  </a:txBody>
                  <a:tcPr marL="55827" marR="55827" marT="55827" marB="558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928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09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7A52BF-35BA-B11F-C031-F0633D5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CO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Tácticas para atacar los atributos</a:t>
            </a:r>
            <a:endParaRPr lang="en-US" sz="36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F93301D-925A-7A0E-2BA5-D46180FD3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1812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B6354D0-8A74-8617-D88B-C67BB625D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27718"/>
              </p:ext>
            </p:extLst>
          </p:nvPr>
        </p:nvGraphicFramePr>
        <p:xfrm>
          <a:off x="1019046" y="1796781"/>
          <a:ext cx="10452311" cy="5016180"/>
        </p:xfrm>
        <a:graphic>
          <a:graphicData uri="http://schemas.openxmlformats.org/drawingml/2006/table">
            <a:tbl>
              <a:tblPr firstRow="1" bandRow="1"/>
              <a:tblGrid>
                <a:gridCol w="2526046">
                  <a:extLst>
                    <a:ext uri="{9D8B030D-6E8A-4147-A177-3AD203B41FA5}">
                      <a16:colId xmlns:a16="http://schemas.microsoft.com/office/drawing/2014/main" val="1284417074"/>
                    </a:ext>
                  </a:extLst>
                </a:gridCol>
                <a:gridCol w="7926265">
                  <a:extLst>
                    <a:ext uri="{9D8B030D-6E8A-4147-A177-3AD203B41FA5}">
                      <a16:colId xmlns:a16="http://schemas.microsoft.com/office/drawing/2014/main" val="3866160319"/>
                    </a:ext>
                  </a:extLst>
                </a:gridCol>
              </a:tblGrid>
              <a:tr h="25785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Atributo de Calidad</a:t>
                      </a:r>
                      <a:endParaRPr lang="es-CO" sz="2800" dirty="0">
                        <a:effectLst/>
                      </a:endParaRPr>
                    </a:p>
                  </a:txBody>
                  <a:tcPr marL="44635" marR="44635" marT="44635" marB="446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Tácticas Específicas</a:t>
                      </a:r>
                      <a:endParaRPr lang="es-CO" sz="2800">
                        <a:effectLst/>
                      </a:endParaRPr>
                    </a:p>
                  </a:txBody>
                  <a:tcPr marL="44635" marR="44635" marT="44635" marB="446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165020"/>
                  </a:ext>
                </a:extLst>
              </a:tr>
              <a:tr h="66570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Escalabilidad</a:t>
                      </a:r>
                      <a:endParaRPr lang="es-CO" sz="2800" dirty="0">
                        <a:effectLst/>
                      </a:endParaRPr>
                    </a:p>
                  </a:txBody>
                  <a:tcPr marL="44635" marR="44635" marT="44635" marB="446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Arquitectura basada en microservicios</a:t>
                      </a:r>
                      <a:endParaRPr lang="es-CO" sz="2800" dirty="0">
                        <a:effectLst/>
                      </a:endParaRPr>
                    </a:p>
                    <a:p>
                      <a:pPr rtl="0" fontAlgn="t">
                        <a:buNone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es-CO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Autoescalado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horizontal en </a:t>
                      </a:r>
                      <a:r>
                        <a:rPr lang="es-CO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cloud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(EKS, ECS, GKE)</a:t>
                      </a:r>
                      <a:endParaRPr lang="es-CO" sz="2800" dirty="0">
                        <a:effectLst/>
                      </a:endParaRPr>
                    </a:p>
                    <a:p>
                      <a:pPr rtl="0" fontAlgn="t">
                        <a:buNone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Uso de colas (ej. </a:t>
                      </a:r>
                      <a:r>
                        <a:rPr lang="es-CO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RabbitMQ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Kafka) para desacoplar procesos</a:t>
                      </a:r>
                      <a:endParaRPr lang="es-CO" sz="2800" dirty="0">
                        <a:effectLst/>
                      </a:endParaRPr>
                    </a:p>
                    <a:p>
                      <a:pPr rtl="0" fontAlgn="t">
                        <a:buNone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Cache distribuido (Redis, </a:t>
                      </a:r>
                      <a:r>
                        <a:rPr lang="es-CO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Memcached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s-CO" sz="2800" dirty="0">
                        <a:effectLst/>
                      </a:endParaRPr>
                    </a:p>
                  </a:txBody>
                  <a:tcPr marL="44635" marR="44635" marT="44635" marB="446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113623"/>
                  </a:ext>
                </a:extLst>
              </a:tr>
              <a:tr h="66570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Disponibilidad</a:t>
                      </a:r>
                      <a:endParaRPr lang="es-CO" sz="2800" dirty="0">
                        <a:effectLst/>
                      </a:endParaRPr>
                    </a:p>
                  </a:txBody>
                  <a:tcPr marL="44635" marR="44635" marT="44635" marB="446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Balanceadores de carga (ALB, NGINX)</a:t>
                      </a:r>
                      <a:endParaRPr lang="es-MX" sz="2800">
                        <a:effectLst/>
                      </a:endParaRPr>
                    </a:p>
                    <a:p>
                      <a:pPr rtl="0" fontAlgn="t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Múltiples instancias por servicio con failover</a:t>
                      </a:r>
                      <a:endParaRPr lang="es-MX" sz="2800">
                        <a:effectLst/>
                      </a:endParaRPr>
                    </a:p>
                    <a:p>
                      <a:pPr rtl="0" fontAlgn="t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Health checks + restart automático</a:t>
                      </a:r>
                      <a:endParaRPr lang="es-MX" sz="2800">
                        <a:effectLst/>
                      </a:endParaRPr>
                    </a:p>
                    <a:p>
                      <a:pPr rtl="0" fontAlgn="t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Réplicas de base de datos y backups frecuentes</a:t>
                      </a:r>
                      <a:endParaRPr lang="es-MX" sz="2800">
                        <a:effectLst/>
                      </a:endParaRPr>
                    </a:p>
                  </a:txBody>
                  <a:tcPr marL="44635" marR="44635" marT="44635" marB="446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706683"/>
                  </a:ext>
                </a:extLst>
              </a:tr>
              <a:tr h="66570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Mantenibilidad</a:t>
                      </a:r>
                      <a:endParaRPr lang="es-CO" sz="2800" dirty="0">
                        <a:effectLst/>
                      </a:endParaRPr>
                    </a:p>
                  </a:txBody>
                  <a:tcPr marL="44635" marR="44635" marT="44635" marB="446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Separación por dominios lógicos (modularidad)</a:t>
                      </a:r>
                      <a:endParaRPr lang="es-MX" sz="2800">
                        <a:effectLst/>
                      </a:endParaRPr>
                    </a:p>
                    <a:p>
                      <a:pPr rtl="0" fontAlgn="t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API bien documentadas (OpenAPI / Swagger)</a:t>
                      </a:r>
                      <a:endParaRPr lang="es-MX" sz="2800">
                        <a:effectLst/>
                      </a:endParaRPr>
                    </a:p>
                    <a:p>
                      <a:pPr rtl="0" fontAlgn="t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CI/CD con pruebas automáticas y linting</a:t>
                      </a:r>
                      <a:endParaRPr lang="es-MX" sz="2800">
                        <a:effectLst/>
                      </a:endParaRPr>
                    </a:p>
                    <a:p>
                      <a:pPr rtl="0" fontAlgn="t">
                        <a:buNone/>
                      </a:pPr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Logs centralizados y trazabilidad con observabilidad (Grafana, ELK)</a:t>
                      </a:r>
                      <a:endParaRPr lang="es-MX" sz="2800">
                        <a:effectLst/>
                      </a:endParaRPr>
                    </a:p>
                  </a:txBody>
                  <a:tcPr marL="44635" marR="44635" marT="44635" marB="446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685825"/>
                  </a:ext>
                </a:extLst>
              </a:tr>
              <a:tr h="66570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Usabilidad</a:t>
                      </a:r>
                      <a:endParaRPr lang="es-CO" sz="2800">
                        <a:effectLst/>
                      </a:endParaRPr>
                    </a:p>
                  </a:txBody>
                  <a:tcPr marL="44635" marR="44635" marT="44635" marB="446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Interfaces responsive (web/</a:t>
                      </a:r>
                      <a:r>
                        <a:rPr lang="es-MX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mobile</a:t>
                      </a:r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s-MX" sz="2800" dirty="0">
                        <a:effectLst/>
                      </a:endParaRPr>
                    </a:p>
                    <a:p>
                      <a:pPr rtl="0" fontAlgn="t">
                        <a:buNone/>
                      </a:pPr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Flujos claros y consistentes (UX </a:t>
                      </a:r>
                      <a:r>
                        <a:rPr lang="es-MX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first</a:t>
                      </a:r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s-MX" sz="2800" dirty="0">
                        <a:effectLst/>
                      </a:endParaRPr>
                    </a:p>
                    <a:p>
                      <a:pPr rtl="0" fontAlgn="t">
                        <a:buNone/>
                      </a:pPr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Validaciones en tiempo real y </a:t>
                      </a:r>
                      <a:r>
                        <a:rPr lang="es-MX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feedback</a:t>
                      </a:r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inmediato</a:t>
                      </a:r>
                      <a:endParaRPr lang="es-MX" sz="2800" dirty="0">
                        <a:effectLst/>
                      </a:endParaRPr>
                    </a:p>
                    <a:p>
                      <a:pPr rtl="0" fontAlgn="t">
                        <a:buNone/>
                      </a:pPr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Accesibilidad (a11y), lenguaje claro y botones visibles</a:t>
                      </a:r>
                      <a:endParaRPr lang="es-MX" sz="2800" dirty="0">
                        <a:effectLst/>
                      </a:endParaRPr>
                    </a:p>
                  </a:txBody>
                  <a:tcPr marL="44635" marR="44635" marT="44635" marB="446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069023"/>
                  </a:ext>
                </a:extLst>
              </a:tr>
              <a:tr h="66570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Integrabilidad</a:t>
                      </a:r>
                      <a:endParaRPr lang="es-CO" sz="2800">
                        <a:effectLst/>
                      </a:endParaRPr>
                    </a:p>
                  </a:txBody>
                  <a:tcPr marL="44635" marR="44635" marT="44635" marB="446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Uso de </a:t>
                      </a:r>
                      <a:r>
                        <a:rPr lang="es-CO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APIs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CO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RESTful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bien definidas</a:t>
                      </a:r>
                      <a:endParaRPr lang="es-CO" sz="2800" dirty="0">
                        <a:effectLst/>
                      </a:endParaRPr>
                    </a:p>
                    <a:p>
                      <a:pPr rtl="0" fontAlgn="t">
                        <a:buNone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Documentación pública para terceros</a:t>
                      </a:r>
                      <a:endParaRPr lang="es-CO" sz="2800" dirty="0">
                        <a:effectLst/>
                      </a:endParaRPr>
                    </a:p>
                    <a:p>
                      <a:pPr rtl="0" fontAlgn="t">
                        <a:buNone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Adaptadores para servicios externos (Geo, pagos)</a:t>
                      </a:r>
                      <a:endParaRPr lang="es-CO" sz="2800" dirty="0">
                        <a:effectLst/>
                      </a:endParaRPr>
                    </a:p>
                    <a:p>
                      <a:pPr rtl="0" fontAlgn="t">
                        <a:buNone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Uso de formatos estándar (JSON, OAuth2, </a:t>
                      </a:r>
                      <a:r>
                        <a:rPr lang="es-CO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webhooks</a:t>
                      </a: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s-CO" sz="2800" dirty="0">
                        <a:effectLst/>
                      </a:endParaRPr>
                    </a:p>
                  </a:txBody>
                  <a:tcPr marL="44635" marR="44635" marT="44635" marB="446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759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41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039E73-6453-A0D3-0F26-98034F11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CO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Patrones Arquitectónicos a Utilizar 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2A32C22-F0C4-EF32-D706-BA975112E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704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C226350-5AED-4B1E-31E3-95DF3A230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58035"/>
              </p:ext>
            </p:extLst>
          </p:nvPr>
        </p:nvGraphicFramePr>
        <p:xfrm>
          <a:off x="396628" y="2633472"/>
          <a:ext cx="11395697" cy="3586357"/>
        </p:xfrm>
        <a:graphic>
          <a:graphicData uri="http://schemas.openxmlformats.org/drawingml/2006/table">
            <a:tbl>
              <a:tblPr firstRow="1" bandRow="1"/>
              <a:tblGrid>
                <a:gridCol w="2071195">
                  <a:extLst>
                    <a:ext uri="{9D8B030D-6E8A-4147-A177-3AD203B41FA5}">
                      <a16:colId xmlns:a16="http://schemas.microsoft.com/office/drawing/2014/main" val="1176705244"/>
                    </a:ext>
                  </a:extLst>
                </a:gridCol>
                <a:gridCol w="3298229">
                  <a:extLst>
                    <a:ext uri="{9D8B030D-6E8A-4147-A177-3AD203B41FA5}">
                      <a16:colId xmlns:a16="http://schemas.microsoft.com/office/drawing/2014/main" val="4122766627"/>
                    </a:ext>
                  </a:extLst>
                </a:gridCol>
                <a:gridCol w="6026273">
                  <a:extLst>
                    <a:ext uri="{9D8B030D-6E8A-4147-A177-3AD203B41FA5}">
                      <a16:colId xmlns:a16="http://schemas.microsoft.com/office/drawing/2014/main" val="3636488171"/>
                    </a:ext>
                  </a:extLst>
                </a:gridCol>
              </a:tblGrid>
              <a:tr h="35655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Patrón Arquitectónico</a:t>
                      </a:r>
                      <a:endParaRPr lang="es-CO" sz="2000">
                        <a:effectLst/>
                      </a:endParaRPr>
                    </a:p>
                  </a:txBody>
                  <a:tcPr marL="61799" marR="61799" marT="61799" marB="61799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Rol en el sistema</a:t>
                      </a:r>
                      <a:endParaRPr lang="es-CO" sz="2000">
                        <a:effectLst/>
                      </a:endParaRPr>
                    </a:p>
                  </a:txBody>
                  <a:tcPr marL="61799" marR="61799" marT="61799" marB="61799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Justificación</a:t>
                      </a:r>
                      <a:endParaRPr lang="es-CO" sz="2000">
                        <a:effectLst/>
                      </a:endParaRPr>
                    </a:p>
                  </a:txBody>
                  <a:tcPr marL="61799" marR="61799" marT="61799" marB="61799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486364"/>
                  </a:ext>
                </a:extLst>
              </a:tr>
              <a:tr h="1408637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Microservices Architecture</a:t>
                      </a:r>
                      <a:endParaRPr lang="es-CO" sz="2000">
                        <a:effectLst/>
                      </a:endParaRPr>
                    </a:p>
                  </a:txBody>
                  <a:tcPr marL="61799" marR="61799" marT="61799" marB="61799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Patrón base principal</a:t>
                      </a:r>
                      <a:endParaRPr lang="es-CO" sz="2000">
                        <a:effectLst/>
                      </a:endParaRPr>
                    </a:p>
                  </a:txBody>
                  <a:tcPr marL="61799" marR="61799" marT="61799" marB="61799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Permite escalar servicios por separado, delegar funciones a franquicias si es necesario, facilitar CI/CD y expansión internacional. Encaja con arquitectura AWS distribuida. </a:t>
                      </a:r>
                      <a:endParaRPr lang="es-MX" sz="2000">
                        <a:effectLst/>
                      </a:endParaRPr>
                    </a:p>
                    <a:p>
                      <a:pPr rtl="0" fontAlgn="t">
                        <a:buNone/>
                      </a:pPr>
                      <a:br>
                        <a:rPr lang="es-MX" sz="2000">
                          <a:effectLst/>
                        </a:rPr>
                      </a:b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Ideal para servicios como: usuarios, pedidos, pagos, promociones, geolocalización, notificaciones.</a:t>
                      </a:r>
                      <a:endParaRPr lang="es-MX" sz="2000">
                        <a:effectLst/>
                      </a:endParaRPr>
                    </a:p>
                  </a:txBody>
                  <a:tcPr marL="61799" marR="61799" marT="61799" marB="61799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952281"/>
                  </a:ext>
                </a:extLst>
              </a:tr>
              <a:tr h="73230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Event-driven Architecture</a:t>
                      </a:r>
                      <a:endParaRPr lang="es-CO" sz="2000">
                        <a:effectLst/>
                      </a:endParaRPr>
                    </a:p>
                  </a:txBody>
                  <a:tcPr marL="61799" marR="61799" marT="61799" marB="61799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Mecanismo de comunicación entre servicios</a:t>
                      </a:r>
                      <a:endParaRPr lang="es-MX" sz="2000">
                        <a:effectLst/>
                      </a:endParaRPr>
                    </a:p>
                  </a:txBody>
                  <a:tcPr marL="61799" marR="61799" marT="61799" marB="61799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 eficiencia y resiliencia. Encaja perfectamente con eventos como creación de pedidos, cambios de estado, envío de mensajes, pagos. AWS proporciona herramientas nativas: EventBridge, SQS, SNS.</a:t>
                      </a:r>
                      <a:endParaRPr lang="es-MX" sz="2000">
                        <a:effectLst/>
                      </a:endParaRPr>
                    </a:p>
                  </a:txBody>
                  <a:tcPr marL="61799" marR="61799" marT="61799" marB="61799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19060"/>
                  </a:ext>
                </a:extLst>
              </a:tr>
              <a:tr h="54443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Layered Architecture</a:t>
                      </a:r>
                      <a:endParaRPr lang="es-CO" sz="2000">
                        <a:effectLst/>
                      </a:endParaRPr>
                    </a:p>
                  </a:txBody>
                  <a:tcPr marL="61799" marR="61799" marT="61799" marB="61799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Patrón interno de cada microservicio</a:t>
                      </a:r>
                      <a:endParaRPr lang="es-CO" sz="2000">
                        <a:effectLst/>
                      </a:endParaRPr>
                    </a:p>
                  </a:txBody>
                  <a:tcPr marL="61799" marR="61799" marT="61799" marB="61799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Proporciona orden lógico y separación de responsabilidades dentro de cada microservicio. Facilita pruebas, mantenimiento y comprensión del código.</a:t>
                      </a:r>
                      <a:endParaRPr lang="es-MX" sz="2000">
                        <a:effectLst/>
                      </a:endParaRPr>
                    </a:p>
                  </a:txBody>
                  <a:tcPr marL="61799" marR="61799" marT="61799" marB="61799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624765"/>
                  </a:ext>
                </a:extLst>
              </a:tr>
              <a:tr h="54443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Client-Server Architecture</a:t>
                      </a:r>
                      <a:endParaRPr lang="es-CO" sz="2000">
                        <a:effectLst/>
                      </a:endParaRPr>
                    </a:p>
                  </a:txBody>
                  <a:tcPr marL="61799" marR="61799" marT="61799" marB="61799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Modelo de interacción cliente/API</a:t>
                      </a:r>
                      <a:endParaRPr lang="es-MX" sz="2000">
                        <a:effectLst/>
                      </a:endParaRPr>
                    </a:p>
                  </a:txBody>
                  <a:tcPr marL="61799" marR="61799" marT="61799" marB="61799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Aplicaciones móviles y web actúan como clientes. Se comunican con los servidores a través de HTTP/HTTPS y API Gateway. Patrón clásico compatible con los otros.</a:t>
                      </a:r>
                      <a:endParaRPr lang="es-MX" sz="2000">
                        <a:effectLst/>
                      </a:endParaRPr>
                    </a:p>
                  </a:txBody>
                  <a:tcPr marL="61799" marR="61799" marT="61799" marB="61799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2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37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3D6368-6A0A-B971-E930-DE7E0A63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Estrategia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D8ED093-8C1E-0ABD-1EDC-7E8BA62B5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825" y="198347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s-CO" altLang="es-CO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ABD95DC-4BF0-74C2-21D6-BF7EB9C5B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23294"/>
              </p:ext>
            </p:extLst>
          </p:nvPr>
        </p:nvGraphicFramePr>
        <p:xfrm>
          <a:off x="636251" y="2633472"/>
          <a:ext cx="10916451" cy="3586356"/>
        </p:xfrm>
        <a:graphic>
          <a:graphicData uri="http://schemas.openxmlformats.org/drawingml/2006/table">
            <a:tbl>
              <a:tblPr firstRow="1" bandRow="1"/>
              <a:tblGrid>
                <a:gridCol w="2357260">
                  <a:extLst>
                    <a:ext uri="{9D8B030D-6E8A-4147-A177-3AD203B41FA5}">
                      <a16:colId xmlns:a16="http://schemas.microsoft.com/office/drawing/2014/main" val="908382194"/>
                    </a:ext>
                  </a:extLst>
                </a:gridCol>
                <a:gridCol w="4987085">
                  <a:extLst>
                    <a:ext uri="{9D8B030D-6E8A-4147-A177-3AD203B41FA5}">
                      <a16:colId xmlns:a16="http://schemas.microsoft.com/office/drawing/2014/main" val="3997932360"/>
                    </a:ext>
                  </a:extLst>
                </a:gridCol>
                <a:gridCol w="3572106">
                  <a:extLst>
                    <a:ext uri="{9D8B030D-6E8A-4147-A177-3AD203B41FA5}">
                      <a16:colId xmlns:a16="http://schemas.microsoft.com/office/drawing/2014/main" val="3442214109"/>
                    </a:ext>
                  </a:extLst>
                </a:gridCol>
              </a:tblGrid>
              <a:tr h="3227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Atributo de Calidad</a:t>
                      </a:r>
                      <a:endParaRPr lang="es-CO" sz="2500">
                        <a:effectLst/>
                      </a:endParaRPr>
                    </a:p>
                  </a:txBody>
                  <a:tcPr marL="17853" marR="17853" marT="17853" marB="1785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Tácticas Aplicadas</a:t>
                      </a:r>
                      <a:endParaRPr lang="es-CO" sz="2500">
                        <a:effectLst/>
                      </a:endParaRPr>
                    </a:p>
                  </a:txBody>
                  <a:tcPr marL="17853" marR="17853" marT="17853" marB="1785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Justificación</a:t>
                      </a:r>
                      <a:endParaRPr lang="es-CO" sz="2500">
                        <a:effectLst/>
                      </a:endParaRPr>
                    </a:p>
                  </a:txBody>
                  <a:tcPr marL="17853" marR="17853" marT="17853" marB="1785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207086"/>
                  </a:ext>
                </a:extLst>
              </a:tr>
              <a:tr h="79411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Disponibilidad</a:t>
                      </a:r>
                      <a:endParaRPr lang="es-CO" sz="2500">
                        <a:effectLst/>
                      </a:endParaRPr>
                    </a:p>
                  </a:txBody>
                  <a:tcPr marL="17853" marR="17853" marT="17853" marB="1785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Redundancia, Failover, Health Checks</a:t>
                      </a:r>
                      <a:endParaRPr lang="es-CO" sz="2500">
                        <a:effectLst/>
                      </a:endParaRPr>
                    </a:p>
                  </a:txBody>
                  <a:tcPr marL="17853" marR="17853" marT="17853" marB="1785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Minimiza el impacto de fallos. Alta disponibilidad con balanceadores y multizonas.</a:t>
                      </a:r>
                      <a:endParaRPr lang="es-MX" sz="2500">
                        <a:effectLst/>
                      </a:endParaRPr>
                    </a:p>
                  </a:txBody>
                  <a:tcPr marL="17853" marR="17853" marT="17853" marB="1785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758383"/>
                  </a:ext>
                </a:extLst>
              </a:tr>
              <a:tr h="5584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Escalabilidad</a:t>
                      </a:r>
                      <a:endParaRPr lang="es-CO" sz="2500">
                        <a:effectLst/>
                      </a:endParaRPr>
                    </a:p>
                  </a:txBody>
                  <a:tcPr marL="17853" marR="17853" marT="17853" marB="1785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Desacoplamiento, Auto Scaling, Contenedores</a:t>
                      </a:r>
                      <a:endParaRPr lang="es-CO" sz="2500">
                        <a:effectLst/>
                      </a:endParaRPr>
                    </a:p>
                  </a:txBody>
                  <a:tcPr marL="17853" marR="17853" marT="17853" marB="1785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Permite crecer horizontalmente sin afectar otros servicios.</a:t>
                      </a:r>
                      <a:endParaRPr lang="es-MX" sz="2500">
                        <a:effectLst/>
                      </a:endParaRPr>
                    </a:p>
                  </a:txBody>
                  <a:tcPr marL="17853" marR="17853" marT="17853" marB="1785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346427"/>
                  </a:ext>
                </a:extLst>
              </a:tr>
              <a:tr h="79411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Modificabilidad</a:t>
                      </a:r>
                      <a:endParaRPr lang="es-CO" sz="2500">
                        <a:effectLst/>
                      </a:endParaRPr>
                    </a:p>
                  </a:txBody>
                  <a:tcPr marL="17853" marR="17853" marT="17853" marB="1785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Separación de responsabilidades, inyección de dependencias</a:t>
                      </a:r>
                      <a:endParaRPr lang="es-MX" sz="2500">
                        <a:effectLst/>
                      </a:endParaRPr>
                    </a:p>
                  </a:txBody>
                  <a:tcPr marL="17853" marR="17853" marT="17853" marB="1785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Cambios localizados. Cada microservicio evoluciona sin afectar a otros.</a:t>
                      </a:r>
                      <a:endParaRPr lang="es-MX" sz="2500">
                        <a:effectLst/>
                      </a:endParaRPr>
                    </a:p>
                  </a:txBody>
                  <a:tcPr marL="17853" marR="17853" marT="17853" marB="1785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526648"/>
                  </a:ext>
                </a:extLst>
              </a:tr>
              <a:tr h="5584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Rendimiento</a:t>
                      </a:r>
                      <a:endParaRPr lang="es-CO" sz="2500">
                        <a:effectLst/>
                      </a:endParaRPr>
                    </a:p>
                  </a:txBody>
                  <a:tcPr marL="17853" marR="17853" marT="17853" marB="1785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Caching, asincronismo, compresión de payloads</a:t>
                      </a:r>
                      <a:endParaRPr lang="es-MX" sz="2500">
                        <a:effectLst/>
                      </a:endParaRPr>
                    </a:p>
                  </a:txBody>
                  <a:tcPr marL="17853" marR="17853" marT="17853" marB="1785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Mejora el tiempo de respuesta y reduce la carga.</a:t>
                      </a:r>
                      <a:endParaRPr lang="es-MX" sz="2500">
                        <a:effectLst/>
                      </a:endParaRPr>
                    </a:p>
                  </a:txBody>
                  <a:tcPr marL="17853" marR="17853" marT="17853" marB="1785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979990"/>
                  </a:ext>
                </a:extLst>
              </a:tr>
              <a:tr h="5584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Integrabilidad</a:t>
                      </a:r>
                      <a:endParaRPr lang="es-CO" sz="2500">
                        <a:effectLst/>
                      </a:endParaRPr>
                    </a:p>
                  </a:txBody>
                  <a:tcPr marL="17853" marR="17853" marT="17853" marB="1785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Adaptadores, API Gateway, colas de eventos</a:t>
                      </a:r>
                      <a:endParaRPr lang="es-CO" sz="2500">
                        <a:effectLst/>
                      </a:endParaRPr>
                    </a:p>
                  </a:txBody>
                  <a:tcPr marL="17853" marR="17853" marT="17853" marB="1785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Facilita integración con mapas, pagos y notificaciones externas.</a:t>
                      </a:r>
                      <a:endParaRPr lang="es-MX" sz="2500">
                        <a:effectLst/>
                      </a:endParaRPr>
                    </a:p>
                  </a:txBody>
                  <a:tcPr marL="17853" marR="17853" marT="17853" marB="1785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055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34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521CFB-D926-F235-20D2-66180CF4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Vistas</a:t>
            </a:r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0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77385A-27B3-42A1-A3B9-E37EA9DC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s-CO" sz="3200" b="0" i="0" u="none" strike="noStrike">
                <a:effectLst/>
                <a:latin typeface="Arial" panose="020B0604020202020204" pitchFamily="34" charset="0"/>
              </a:rPr>
              <a:t>Vista de Escenarios</a:t>
            </a:r>
            <a:endParaRPr lang="es-CO" sz="320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7D8D7-4FA8-522E-DDDA-9D7A24A2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716" y="864795"/>
            <a:ext cx="6002636" cy="1645920"/>
          </a:xfrm>
        </p:spPr>
        <p:txBody>
          <a:bodyPr anchor="ctr">
            <a:no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1800" b="0" i="0" u="none" strike="noStrike" dirty="0">
                <a:effectLst/>
                <a:latin typeface="Arial" panose="020B0604020202020204" pitchFamily="34" charset="0"/>
              </a:rPr>
              <a:t>	Se representan los principales escenarios funcionales del sistema de pedidos de sándwiches en línea, desde el punto de vista de los usuarios (actores) y sus interacciones con el sistema. Se modelan los comportamientos esperados del sistema sin entrar en detalles de implementación.</a:t>
            </a:r>
            <a:endParaRPr lang="es-MX" sz="1800" b="0" dirty="0">
              <a:effectLst/>
            </a:endParaRPr>
          </a:p>
          <a:p>
            <a:pPr>
              <a:buNone/>
            </a:pPr>
            <a:br>
              <a:rPr lang="es-MX" sz="1800" dirty="0"/>
            </a:br>
            <a:endParaRPr lang="es-CO" sz="1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46F289-3CDB-C87C-4D91-6645F1059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2566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080AAEF-AD46-2023-0202-8575AB38E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76198"/>
              </p:ext>
            </p:extLst>
          </p:nvPr>
        </p:nvGraphicFramePr>
        <p:xfrm>
          <a:off x="557784" y="2824267"/>
          <a:ext cx="11164825" cy="3303444"/>
        </p:xfrm>
        <a:graphic>
          <a:graphicData uri="http://schemas.openxmlformats.org/drawingml/2006/table">
            <a:tbl>
              <a:tblPr firstRow="1" bandRow="1"/>
              <a:tblGrid>
                <a:gridCol w="2435809">
                  <a:extLst>
                    <a:ext uri="{9D8B030D-6E8A-4147-A177-3AD203B41FA5}">
                      <a16:colId xmlns:a16="http://schemas.microsoft.com/office/drawing/2014/main" val="2360196689"/>
                    </a:ext>
                  </a:extLst>
                </a:gridCol>
                <a:gridCol w="8729016">
                  <a:extLst>
                    <a:ext uri="{9D8B030D-6E8A-4147-A177-3AD203B41FA5}">
                      <a16:colId xmlns:a16="http://schemas.microsoft.com/office/drawing/2014/main" val="1612234963"/>
                    </a:ext>
                  </a:extLst>
                </a:gridCol>
              </a:tblGrid>
              <a:tr h="5077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Elemento</a:t>
                      </a:r>
                      <a:endParaRPr lang="es-CO" sz="2800">
                        <a:effectLst/>
                      </a:endParaRPr>
                    </a:p>
                  </a:txBody>
                  <a:tcPr marL="97343" marR="97343" marT="97343" marB="9734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  <a:endParaRPr lang="es-CO" sz="2800">
                        <a:effectLst/>
                      </a:endParaRPr>
                    </a:p>
                  </a:txBody>
                  <a:tcPr marL="97343" marR="97343" marT="97343" marB="9734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085739"/>
                  </a:ext>
                </a:extLst>
              </a:tr>
              <a:tr h="507743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Actor</a:t>
                      </a:r>
                      <a:endParaRPr lang="es-CO" sz="2800">
                        <a:effectLst/>
                      </a:endParaRPr>
                    </a:p>
                  </a:txBody>
                  <a:tcPr marL="97343" marR="97343" marT="97343" marB="9734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Representa a los usuarios o sistemas externos que interactúan con el sistema.</a:t>
                      </a:r>
                      <a:endParaRPr lang="es-MX" sz="2800">
                        <a:effectLst/>
                      </a:endParaRPr>
                    </a:p>
                  </a:txBody>
                  <a:tcPr marL="97343" marR="97343" marT="97343" marB="9734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40650"/>
                  </a:ext>
                </a:extLst>
              </a:tr>
              <a:tr h="507743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Usecase</a:t>
                      </a:r>
                      <a:endParaRPr lang="es-CO" sz="2800">
                        <a:effectLst/>
                      </a:endParaRPr>
                    </a:p>
                  </a:txBody>
                  <a:tcPr marL="97343" marR="97343" marT="97343" marB="9734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Define una funcionalidad o comportamiento esperado del sistema.</a:t>
                      </a:r>
                      <a:endParaRPr lang="es-MX" sz="2800">
                        <a:effectLst/>
                      </a:endParaRPr>
                    </a:p>
                  </a:txBody>
                  <a:tcPr marL="97343" marR="97343" marT="97343" marB="9734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898796"/>
                  </a:ext>
                </a:extLst>
              </a:tr>
              <a:tr h="507743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Package</a:t>
                      </a:r>
                      <a:endParaRPr lang="es-CO" sz="2800">
                        <a:effectLst/>
                      </a:endParaRPr>
                    </a:p>
                  </a:txBody>
                  <a:tcPr marL="97343" marR="97343" marT="97343" marB="9734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Agrupa los casos de uso dentro del sistema para representar límites del sistema.</a:t>
                      </a:r>
                      <a:endParaRPr lang="es-MX" sz="2800">
                        <a:effectLst/>
                      </a:endParaRPr>
                    </a:p>
                  </a:txBody>
                  <a:tcPr marL="97343" marR="97343" marT="97343" marB="9734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517159"/>
                  </a:ext>
                </a:extLst>
              </a:tr>
              <a:tr h="507743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--&gt;</a:t>
                      </a:r>
                      <a:endParaRPr lang="es-CO" sz="2800">
                        <a:effectLst/>
                      </a:endParaRPr>
                    </a:p>
                  </a:txBody>
                  <a:tcPr marL="97343" marR="97343" marT="97343" marB="9734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Indica una relación entre actor y caso de uso (el actor ejecuta esa funcionalidad).</a:t>
                      </a:r>
                      <a:endParaRPr lang="es-MX" sz="2800">
                        <a:effectLst/>
                      </a:endParaRPr>
                    </a:p>
                  </a:txBody>
                  <a:tcPr marL="97343" marR="97343" marT="97343" marB="9734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563480"/>
                  </a:ext>
                </a:extLst>
              </a:tr>
              <a:tr h="76472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&lt;&lt;include&gt;&gt;</a:t>
                      </a:r>
                      <a:endParaRPr lang="es-CO" sz="2800">
                        <a:effectLst/>
                      </a:endParaRPr>
                    </a:p>
                  </a:txBody>
                  <a:tcPr marL="97343" marR="97343" marT="97343" marB="9734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Representa un caso de uso incluido en otro, es decir, un comportamiento reutilizable o dependiente. </a:t>
                      </a:r>
                      <a:endParaRPr lang="es-MX" sz="2800" dirty="0">
                        <a:effectLst/>
                      </a:endParaRPr>
                    </a:p>
                  </a:txBody>
                  <a:tcPr marL="97343" marR="97343" marT="97343" marB="97343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70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326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314FCBC1-4030-B62D-26B7-C49C64BE6A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3410" y="161214"/>
            <a:ext cx="7265180" cy="653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8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9" name="Rectangle 1536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895D66-1D70-FD89-C1D9-C57E7D72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O" sz="5000" b="0" i="0" u="none" strike="noStrike" dirty="0">
                <a:effectLst/>
                <a:latin typeface="Arial" panose="020B0604020202020204" pitchFamily="34" charset="0"/>
              </a:rPr>
              <a:t>Vista Lógica </a:t>
            </a:r>
            <a:br>
              <a:rPr lang="es-CO" sz="5000" b="1" dirty="0">
                <a:effectLst/>
              </a:rPr>
            </a:br>
            <a:endParaRPr lang="es-CO" sz="5000" dirty="0"/>
          </a:p>
        </p:txBody>
      </p:sp>
      <p:sp>
        <p:nvSpPr>
          <p:cNvPr id="1537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839CA-B965-3A75-9C75-606A03BB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1400" b="0" i="0" u="none" strike="noStrike" dirty="0">
                <a:effectLst/>
                <a:latin typeface="Arial" panose="020B0604020202020204" pitchFamily="34" charset="0"/>
              </a:rPr>
              <a:t>	Esta es la Vista Lógica del Sistema, que representa cómo se comunican los diferentes servicios y componentes funcionales dentro de la arquitectura, sin tener en cuenta la infraestructura física (como servidores o redes).</a:t>
            </a:r>
            <a:endParaRPr lang="es-MX" sz="14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1400" b="0" i="0" u="none" strike="noStrike" dirty="0">
                <a:effectLst/>
                <a:latin typeface="Arial" panose="020B0604020202020204" pitchFamily="34" charset="0"/>
              </a:rPr>
              <a:t>	Lo que estás viendo es el flujo lógico de información y responsabilidades entre componentes clave desde que un usuario accede al sistema hasta que se gestionan pedidos, pagos, entregas y consultas. Muestra cómo están conectados entre sí y qué rol cumple cada uno para lograr la funcionalidad esperada del sistema</a:t>
            </a:r>
            <a:endParaRPr lang="es-MX" sz="1400" b="0" dirty="0">
              <a:effectLst/>
            </a:endParaRPr>
          </a:p>
          <a:p>
            <a:pPr>
              <a:buNone/>
            </a:pPr>
            <a:br>
              <a:rPr lang="es-MX" sz="1400" dirty="0"/>
            </a:br>
            <a:endParaRPr lang="es-CO" sz="1400" dirty="0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F73CC367-B2BE-3506-2EA2-5E193FDA8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272708"/>
            <a:ext cx="5458968" cy="431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3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6F08770-5388-3040-1573-BCB3F8F38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988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8" name="Marcador de contenido 3">
            <a:extLst>
              <a:ext uri="{FF2B5EF4-FFF2-40B4-BE49-F238E27FC236}">
                <a16:creationId xmlns:a16="http://schemas.microsoft.com/office/drawing/2014/main" id="{806877F9-09BF-23AE-537E-9E1826551E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186710"/>
              </p:ext>
            </p:extLst>
          </p:nvPr>
        </p:nvGraphicFramePr>
        <p:xfrm>
          <a:off x="643467" y="1052906"/>
          <a:ext cx="10905066" cy="4931675"/>
        </p:xfrm>
        <a:graphic>
          <a:graphicData uri="http://schemas.openxmlformats.org/drawingml/2006/table">
            <a:tbl>
              <a:tblPr firstRow="1" bandRow="1"/>
              <a:tblGrid>
                <a:gridCol w="2960917">
                  <a:extLst>
                    <a:ext uri="{9D8B030D-6E8A-4147-A177-3AD203B41FA5}">
                      <a16:colId xmlns:a16="http://schemas.microsoft.com/office/drawing/2014/main" val="804759187"/>
                    </a:ext>
                  </a:extLst>
                </a:gridCol>
                <a:gridCol w="7944149">
                  <a:extLst>
                    <a:ext uri="{9D8B030D-6E8A-4147-A177-3AD203B41FA5}">
                      <a16:colId xmlns:a16="http://schemas.microsoft.com/office/drawing/2014/main" val="2588690200"/>
                    </a:ext>
                  </a:extLst>
                </a:gridCol>
              </a:tblGrid>
              <a:tr h="3129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Elemento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Significado / Papel en la Vista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360140"/>
                  </a:ext>
                </a:extLst>
              </a:tr>
              <a:tr h="3129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 (Web/App)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Representa al usuario final que interactúa con el sistema desde una app móvil o interfaz web.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511371"/>
                  </a:ext>
                </a:extLst>
              </a:tr>
              <a:tr h="54092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API Gateway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Punto de entrada para todas las solicitudes del cliente. Encaminador principal hacia los servicios.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970345"/>
                  </a:ext>
                </a:extLst>
              </a:tr>
              <a:tr h="54092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Servicio de Pedidos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Encargado de la lógica de creación, gestión y seguimiento de pedidos. Coordina pagos, entregas, promos.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331525"/>
                  </a:ext>
                </a:extLst>
              </a:tr>
              <a:tr h="3129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Servicio de Usuarios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Gestiona el registro, autenticación y manejo de la información del usuario.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654070"/>
                  </a:ext>
                </a:extLst>
              </a:tr>
              <a:tr h="3129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Servicio de Catálogo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Proporciona la información de los productos disponibles para el usuario.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535175"/>
                  </a:ext>
                </a:extLst>
              </a:tr>
              <a:tr h="3129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Servicio de Pagos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Responsable de procesar pagos y comunicarse con la pasarela externa de pagos.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939881"/>
                  </a:ext>
                </a:extLst>
              </a:tr>
              <a:tr h="3129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Pasarela de Pago Externa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Sistema externo que efectúa el cobro real, ya sea tarjeta de crédito, débito u otros métodos.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070763"/>
                  </a:ext>
                </a:extLst>
              </a:tr>
              <a:tr h="54092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Servicio de Entregas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Organiza la logística del envío del pedido, coordinando con servicios de localización y almacenes.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49484"/>
                  </a:ext>
                </a:extLst>
              </a:tr>
              <a:tr h="3129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Servicio de Locales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Proporciona datos sobre almacenes o puntos físicos disponibles para despacho o retiro.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596430"/>
                  </a:ext>
                </a:extLst>
              </a:tr>
              <a:tr h="3129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Servicio de Geolocalización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Obtiene y procesa datos de ubicación para rutas de entrega.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42083"/>
                  </a:ext>
                </a:extLst>
              </a:tr>
              <a:tr h="3129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API de Mapas/Tráfico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Plataforma externa que ofrece mapas, tráfico y coordenadas en tiempo real.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17731"/>
                  </a:ext>
                </a:extLst>
              </a:tr>
              <a:tr h="3129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Servicio de Promociones</a:t>
                      </a:r>
                      <a:endParaRPr lang="es-CO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Aplica descuentos, promociones y beneficios a pedidos de clientes elegibles.</a:t>
                      </a:r>
                      <a:endParaRPr lang="es-MX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611" marR="17611" marT="17611" marB="17611">
                    <a:lnL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9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59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25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B8DA2-17EF-F923-F20C-44D545DD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Agenda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227CE4-C9EF-112D-194B-3934C7526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Contexto	</a:t>
            </a:r>
          </a:p>
          <a:p>
            <a:r>
              <a:rPr lang="es-CO" b="1" dirty="0"/>
              <a:t>Requisitos Funcionales	</a:t>
            </a:r>
          </a:p>
          <a:p>
            <a:r>
              <a:rPr lang="es-CO" b="1" dirty="0"/>
              <a:t>Requisitos No Funcionales	</a:t>
            </a:r>
          </a:p>
          <a:p>
            <a:r>
              <a:rPr lang="es-CO" b="1" dirty="0"/>
              <a:t>Interesados	</a:t>
            </a:r>
          </a:p>
          <a:p>
            <a:r>
              <a:rPr lang="es-CO" b="1" dirty="0"/>
              <a:t>Interesados VS Requerimientos No Funcionales	</a:t>
            </a:r>
          </a:p>
          <a:p>
            <a:r>
              <a:rPr lang="es-CO" b="1" dirty="0"/>
              <a:t>Los Atributos de Calidad Más Importantes	</a:t>
            </a:r>
          </a:p>
          <a:p>
            <a:r>
              <a:rPr lang="es-CO" b="1" dirty="0"/>
              <a:t>Patrones Arquitectónicos a Utilizar	</a:t>
            </a:r>
          </a:p>
          <a:p>
            <a:r>
              <a:rPr lang="es-CO" b="1" dirty="0"/>
              <a:t>Vistas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0476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7" name="Rectangle 174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1E915B-E675-20C4-C778-6AEC1C50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5166963" cy="1481328"/>
          </a:xfrm>
        </p:spPr>
        <p:txBody>
          <a:bodyPr anchor="b">
            <a:noAutofit/>
          </a:bodyPr>
          <a:lstStyle/>
          <a:p>
            <a:r>
              <a:rPr lang="es-CO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Vista de Actividad</a:t>
            </a:r>
            <a:endParaRPr lang="es-CO" sz="6000" b="1" dirty="0"/>
          </a:p>
        </p:txBody>
      </p:sp>
      <p:sp>
        <p:nvSpPr>
          <p:cNvPr id="174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2294A8-6ECF-8B79-6888-C878F7CA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MX" sz="2000" b="0" i="0" u="none" strike="noStrike">
                <a:effectLst/>
                <a:latin typeface="Arial" panose="020B0604020202020204" pitchFamily="34" charset="0"/>
              </a:rPr>
              <a:t>Esta vista representa el flujo lógico del sistema desde la interacción del cliente hasta la preparación y entrega del pedido. Se enfoca en mostrar cómo el cliente, el sistema backend y el local colaboran a través de una secuencia de acciones que reflejan la funcionalidad principal de la plataforma: realizar un pedido y entregarlo o prepararlo para recogida.</a:t>
            </a:r>
            <a:endParaRPr lang="es-CO" sz="200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06FFAA76-5F5E-D3C2-CF24-0721BB39C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4197" y="640080"/>
            <a:ext cx="536867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51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8EA4D7-1ED3-EE3F-C6F6-8609C1D6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Vista de implementación</a:t>
            </a:r>
            <a:endParaRPr lang="en-US" sz="6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93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FAC2DF54-4248-7C99-FC3B-22B594C76E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5657" y="643466"/>
            <a:ext cx="1003830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106419B-33FB-DD7B-FEDD-7FB5C4FEB812}"/>
              </a:ext>
            </a:extLst>
          </p:cNvPr>
          <p:cNvSpPr txBox="1"/>
          <p:nvPr/>
        </p:nvSpPr>
        <p:spPr>
          <a:xfrm>
            <a:off x="5638800" y="29742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47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BAC66-B996-F1EF-2878-DF0D2FE4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Vista de Procesos</a:t>
            </a:r>
            <a:endParaRPr lang="es-CO" sz="13800" b="1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C8A28294-0D92-3A7C-BE6B-2A85F8DBD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68" y="1535122"/>
            <a:ext cx="9300063" cy="51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166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A2269F-8B7E-2FAC-005D-CA75E711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O" sz="5400" dirty="0"/>
              <a:t>Flujo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A59A9B-DDCF-5D28-69BA-E2DE264B4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rtl="0" fontAlgn="base">
              <a:buFont typeface="+mj-lt"/>
              <a:buAutoNum type="arabicPeriod"/>
            </a:pPr>
            <a:r>
              <a:rPr lang="es-MX" sz="1500" b="0" i="0" u="none" strike="noStrike">
                <a:effectLst/>
                <a:latin typeface="Arial" panose="020B0604020202020204" pitchFamily="34" charset="0"/>
              </a:rPr>
              <a:t>El cliente selecciona sus productos y dirección.</a:t>
            </a:r>
          </a:p>
          <a:p>
            <a:pPr rtl="0" fontAlgn="base">
              <a:buFont typeface="+mj-lt"/>
              <a:buAutoNum type="arabicPeriod"/>
            </a:pPr>
            <a:r>
              <a:rPr lang="es-MX" sz="1500" b="0" i="0" u="none" strike="noStrike">
                <a:effectLst/>
                <a:latin typeface="Arial" panose="020B0604020202020204" pitchFamily="34" charset="0"/>
              </a:rPr>
              <a:t>El sistema consulta las promociones vigentes.</a:t>
            </a:r>
          </a:p>
          <a:p>
            <a:pPr rtl="0" fontAlgn="base">
              <a:buFont typeface="+mj-lt"/>
              <a:buAutoNum type="arabicPeriod"/>
            </a:pPr>
            <a:r>
              <a:rPr lang="es-MX" sz="1500" b="0" i="0" u="none" strike="noStrike">
                <a:effectLst/>
                <a:latin typeface="Arial" panose="020B0604020202020204" pitchFamily="34" charset="0"/>
              </a:rPr>
              <a:t>Al confirmar el pedido, se envían los datos al backend, que realiza el cobro con el sistema de pagos.</a:t>
            </a:r>
          </a:p>
          <a:p>
            <a:pPr rtl="0" fontAlgn="base">
              <a:buFont typeface="+mj-lt"/>
              <a:buAutoNum type="arabicPeriod"/>
            </a:pPr>
            <a:r>
              <a:rPr lang="es-MX" sz="1500" b="0" i="0" u="none" strike="noStrike">
                <a:effectLst/>
                <a:latin typeface="Arial" panose="020B0604020202020204" pitchFamily="34" charset="0"/>
              </a:rPr>
              <a:t>Se consulta la ruta más óptima mediante un servicio de geolocalización.</a:t>
            </a:r>
          </a:p>
          <a:p>
            <a:pPr rtl="0" fontAlgn="base">
              <a:buFont typeface="+mj-lt"/>
              <a:buAutoNum type="arabicPeriod"/>
            </a:pPr>
            <a:r>
              <a:rPr lang="es-MX" sz="1500" b="0" i="0" u="none" strike="noStrike">
                <a:effectLst/>
                <a:latin typeface="Arial" panose="020B0604020202020204" pitchFamily="34" charset="0"/>
              </a:rPr>
              <a:t>Se confirma el pedido al cliente y se notifica al repartidor.</a:t>
            </a:r>
          </a:p>
          <a:p>
            <a:pPr rtl="0" fontAlgn="base">
              <a:buFont typeface="+mj-lt"/>
              <a:buAutoNum type="arabicPeriod"/>
            </a:pPr>
            <a:r>
              <a:rPr lang="es-MX" sz="1500" b="0" i="0" u="none" strike="noStrike">
                <a:effectLst/>
                <a:latin typeface="Arial" panose="020B0604020202020204" pitchFamily="34" charset="0"/>
              </a:rPr>
              <a:t>El repartidor acepta el pedido, y se notifica al cliente que su sándwich está en camino.</a:t>
            </a:r>
          </a:p>
          <a:p>
            <a:endParaRPr lang="es-CO" sz="15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E37896-7AE5-830C-6086-C678B4EBC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3208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526ADDA-E42F-1347-B4DD-4A6B2F92F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561987"/>
              </p:ext>
            </p:extLst>
          </p:nvPr>
        </p:nvGraphicFramePr>
        <p:xfrm>
          <a:off x="6099048" y="1818318"/>
          <a:ext cx="5458969" cy="3221365"/>
        </p:xfrm>
        <a:graphic>
          <a:graphicData uri="http://schemas.openxmlformats.org/drawingml/2006/table">
            <a:tbl>
              <a:tblPr/>
              <a:tblGrid>
                <a:gridCol w="1565771">
                  <a:extLst>
                    <a:ext uri="{9D8B030D-6E8A-4147-A177-3AD203B41FA5}">
                      <a16:colId xmlns:a16="http://schemas.microsoft.com/office/drawing/2014/main" val="3809582314"/>
                    </a:ext>
                  </a:extLst>
                </a:gridCol>
                <a:gridCol w="3893198">
                  <a:extLst>
                    <a:ext uri="{9D8B030D-6E8A-4147-A177-3AD203B41FA5}">
                      <a16:colId xmlns:a16="http://schemas.microsoft.com/office/drawing/2014/main" val="2619533423"/>
                    </a:ext>
                  </a:extLst>
                </a:gridCol>
              </a:tblGrid>
              <a:tr h="53362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Elemento</a:t>
                      </a: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304" marR="102304" marT="102304" marB="102304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304" marR="102304" marT="102304" marB="102304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592634"/>
                  </a:ext>
                </a:extLst>
              </a:tr>
              <a:tr h="1343872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Actor</a:t>
                      </a: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304" marR="102304" marT="102304" marB="102304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Usuario final que realiza el pedido desde un dispositivo móvil o navegador y repartidor que recibe notificaciones de pedidos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304" marR="102304" marT="102304" marB="102304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344949"/>
                  </a:ext>
                </a:extLst>
              </a:tr>
              <a:tr h="1343872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Participante</a:t>
                      </a: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304" marR="102304" marT="102304" marB="102304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MX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Son las herramientas o servicios que utiliza el cliente para realizar el pedido y que el repartidor usa para recibir el pedido</a:t>
                      </a:r>
                      <a:endParaRPr lang="es-MX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304" marR="102304" marT="102304" marB="102304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698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36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B89507-168A-DDDD-6061-0116F38F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CO" sz="5400" b="1" i="0" u="none" strike="noStrike">
                <a:effectLst/>
                <a:latin typeface="Arial" panose="020B0604020202020204" pitchFamily="34" charset="0"/>
              </a:rPr>
              <a:t>Contexto</a:t>
            </a:r>
            <a:endParaRPr lang="es-CO" sz="5400" b="1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11BE3-F520-DFF0-B902-E7A06F63D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CO" sz="1700" dirty="0"/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1700" b="0" i="0" u="none" strike="noStrike" dirty="0">
                <a:effectLst/>
                <a:latin typeface="Arial" panose="020B0604020202020204" pitchFamily="34" charset="0"/>
              </a:rPr>
              <a:t>	Se requiere diseñar una solución tecnológica que permita a los usuarios realizar pedidos de productos alimenticios a través de canales digitales, específicamente mediante una aplicación móvil y una plataforma web. Esta funcionalidad complementará los métodos de pedido tradicionales y debe ofrecer una experiencia de usuario fluida, segura y personalizada.</a:t>
            </a:r>
            <a:endParaRPr lang="es-MX" sz="17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1700" b="0" i="0" u="none" strike="noStrike" dirty="0">
                <a:effectLst/>
                <a:latin typeface="Arial" panose="020B0604020202020204" pitchFamily="34" charset="0"/>
              </a:rPr>
              <a:t>	El sistema debe permitir la selección de productos, aplicación de promociones, elección de modalidad de entrega (a domicilio o retiro en local), y múltiples opciones de pago. Además, debe integrarse con servicios internos como gestión de cocina, localización, despacho y usuarios. La solución debe ser escalable para soportar altos volúmenes de transacciones en horarios pico y debe incluir monitoreo, autenticación, y trazabilidad de eventos.</a:t>
            </a:r>
            <a:endParaRPr lang="es-MX" sz="1700" b="0" dirty="0">
              <a:effectLst/>
            </a:endParaRPr>
          </a:p>
          <a:p>
            <a:pPr>
              <a:buNone/>
            </a:pPr>
            <a:br>
              <a:rPr lang="es-MX" sz="1700" dirty="0"/>
            </a:br>
            <a:endParaRPr lang="es-CO" sz="1700" dirty="0"/>
          </a:p>
        </p:txBody>
      </p:sp>
    </p:spTree>
    <p:extLst>
      <p:ext uri="{BB962C8B-B14F-4D97-AF65-F5344CB8AC3E}">
        <p14:creationId xmlns:p14="http://schemas.microsoft.com/office/powerpoint/2010/main" val="362808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F99CE2-3966-0423-8EE7-2B84BB18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0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Interesados</a:t>
            </a:r>
            <a:br>
              <a:rPr lang="en-US" sz="51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31D484C-1DD4-6019-4A42-045AB0559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723A691D-9FE4-94CA-80BC-AA5DE7CEE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00477"/>
              </p:ext>
            </p:extLst>
          </p:nvPr>
        </p:nvGraphicFramePr>
        <p:xfrm>
          <a:off x="4654296" y="1201428"/>
          <a:ext cx="7214617" cy="4427712"/>
        </p:xfrm>
        <a:graphic>
          <a:graphicData uri="http://schemas.openxmlformats.org/drawingml/2006/table">
            <a:tbl>
              <a:tblPr firstRow="1" bandRow="1"/>
              <a:tblGrid>
                <a:gridCol w="1253110">
                  <a:extLst>
                    <a:ext uri="{9D8B030D-6E8A-4147-A177-3AD203B41FA5}">
                      <a16:colId xmlns:a16="http://schemas.microsoft.com/office/drawing/2014/main" val="2987026013"/>
                    </a:ext>
                  </a:extLst>
                </a:gridCol>
                <a:gridCol w="1654979">
                  <a:extLst>
                    <a:ext uri="{9D8B030D-6E8A-4147-A177-3AD203B41FA5}">
                      <a16:colId xmlns:a16="http://schemas.microsoft.com/office/drawing/2014/main" val="1745699323"/>
                    </a:ext>
                  </a:extLst>
                </a:gridCol>
                <a:gridCol w="4306528">
                  <a:extLst>
                    <a:ext uri="{9D8B030D-6E8A-4147-A177-3AD203B41FA5}">
                      <a16:colId xmlns:a16="http://schemas.microsoft.com/office/drawing/2014/main" val="3566959071"/>
                    </a:ext>
                  </a:extLst>
                </a:gridCol>
              </a:tblGrid>
              <a:tr h="36434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</a:t>
                      </a:r>
                      <a:endParaRPr lang="es-CO" sz="210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Rol</a:t>
                      </a:r>
                      <a:endParaRPr lang="es-CO" sz="210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Interés en el Sistema</a:t>
                      </a:r>
                      <a:endParaRPr lang="es-CO" sz="210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7795"/>
                  </a:ext>
                </a:extLst>
              </a:tr>
              <a:tr h="553464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Clientes</a:t>
                      </a:r>
                      <a:endParaRPr lang="es-CO" sz="2100" dirty="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Usuario consumidor</a:t>
                      </a:r>
                      <a:endParaRPr lang="es-CO" sz="210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Realizar pedidos fácilmente, recibir el producto a tiempo, acceder a promociones.</a:t>
                      </a:r>
                      <a:endParaRPr lang="es-MX" sz="2100" dirty="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290898"/>
                  </a:ext>
                </a:extLst>
              </a:tr>
              <a:tr h="74257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Repartidor</a:t>
                      </a:r>
                      <a:endParaRPr lang="es-CO" sz="210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Usuario Repartidor</a:t>
                      </a:r>
                      <a:endParaRPr lang="es-CO" sz="2100" dirty="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Recibir notificaciones de pedidos, Poder marcar el pedido como entregado, marcar alguna novedad con el pedido, poder ver la dirección del cliente</a:t>
                      </a:r>
                      <a:endParaRPr lang="es-MX" sz="2100" dirty="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104027"/>
                  </a:ext>
                </a:extLst>
              </a:tr>
              <a:tr h="553464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Dueños de Franquicia</a:t>
                      </a:r>
                      <a:endParaRPr lang="es-CO" sz="210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Administrador local</a:t>
                      </a:r>
                      <a:endParaRPr lang="es-CO" sz="210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Gestionar productos y precios, ver pedidos, aplicar promociones locales, obtener ganancias del local.</a:t>
                      </a:r>
                      <a:endParaRPr lang="es-MX" sz="2100" dirty="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45305"/>
                  </a:ext>
                </a:extLst>
              </a:tr>
              <a:tr h="553464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Dueños de la Marca</a:t>
                      </a:r>
                      <a:endParaRPr lang="es-CO" sz="210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Administrador Corporativo</a:t>
                      </a:r>
                      <a:endParaRPr lang="es-CO" sz="210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Gestionan productos y precios, aplican promociones nacionales, obtienen ganancias generales.</a:t>
                      </a:r>
                      <a:endParaRPr lang="es-MX" sz="2100" dirty="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304360"/>
                  </a:ext>
                </a:extLst>
              </a:tr>
              <a:tr h="553464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 Corporativo</a:t>
                      </a:r>
                      <a:endParaRPr lang="es-CO" sz="210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Equipo técnico central</a:t>
                      </a:r>
                      <a:endParaRPr lang="es-CO" sz="210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Asegurar que el sistema sea seguro, escalable, disponible y fácil de mantener.</a:t>
                      </a:r>
                      <a:endParaRPr lang="es-MX" sz="2100" dirty="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984556"/>
                  </a:ext>
                </a:extLst>
              </a:tr>
              <a:tr h="553464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Marketing</a:t>
                      </a:r>
                      <a:endParaRPr lang="es-CO" sz="210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Gestores de campañas</a:t>
                      </a:r>
                      <a:endParaRPr lang="es-CO" sz="210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Crear y gestionar promociones a nivel nacional, para mejorar la experiencia del cliente.</a:t>
                      </a:r>
                      <a:endParaRPr lang="es-MX" sz="2100" dirty="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692848"/>
                  </a:ext>
                </a:extLst>
              </a:tr>
              <a:tr h="553464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Legal / Cumplimiento</a:t>
                      </a:r>
                      <a:endParaRPr lang="es-CO" sz="210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Supervisión legal y regulatoria</a:t>
                      </a:r>
                      <a:endParaRPr lang="es-CO" sz="210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Garantizar que el sistema cumpla con normas locales/internacionales (ej. pagos, datos personales).</a:t>
                      </a:r>
                      <a:endParaRPr lang="es-MX" sz="2100" dirty="0">
                        <a:effectLst/>
                      </a:endParaRPr>
                    </a:p>
                  </a:txBody>
                  <a:tcPr marL="64923" marR="64923" marT="64923" marB="649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6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69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89F98-F20F-EDED-4F86-EC74175E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O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Requisitos Funcionales</a:t>
            </a:r>
            <a:endParaRPr lang="en-US" sz="199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D8CA29-430D-2336-EEBA-9924543F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6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8EB6053-EACD-5D5C-505B-52BB2E152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14691"/>
              </p:ext>
            </p:extLst>
          </p:nvPr>
        </p:nvGraphicFramePr>
        <p:xfrm>
          <a:off x="1481412" y="3124200"/>
          <a:ext cx="9226129" cy="3102866"/>
        </p:xfrm>
        <a:graphic>
          <a:graphicData uri="http://schemas.openxmlformats.org/drawingml/2006/table">
            <a:tbl>
              <a:tblPr firstRow="1" bandRow="1"/>
              <a:tblGrid>
                <a:gridCol w="500605">
                  <a:extLst>
                    <a:ext uri="{9D8B030D-6E8A-4147-A177-3AD203B41FA5}">
                      <a16:colId xmlns:a16="http://schemas.microsoft.com/office/drawing/2014/main" val="2976707877"/>
                    </a:ext>
                  </a:extLst>
                </a:gridCol>
                <a:gridCol w="1799905">
                  <a:extLst>
                    <a:ext uri="{9D8B030D-6E8A-4147-A177-3AD203B41FA5}">
                      <a16:colId xmlns:a16="http://schemas.microsoft.com/office/drawing/2014/main" val="2590503181"/>
                    </a:ext>
                  </a:extLst>
                </a:gridCol>
                <a:gridCol w="4083869">
                  <a:extLst>
                    <a:ext uri="{9D8B030D-6E8A-4147-A177-3AD203B41FA5}">
                      <a16:colId xmlns:a16="http://schemas.microsoft.com/office/drawing/2014/main" val="2396460659"/>
                    </a:ext>
                  </a:extLst>
                </a:gridCol>
                <a:gridCol w="2138995">
                  <a:extLst>
                    <a:ext uri="{9D8B030D-6E8A-4147-A177-3AD203B41FA5}">
                      <a16:colId xmlns:a16="http://schemas.microsoft.com/office/drawing/2014/main" val="2109426546"/>
                    </a:ext>
                  </a:extLst>
                </a:gridCol>
                <a:gridCol w="702755">
                  <a:extLst>
                    <a:ext uri="{9D8B030D-6E8A-4147-A177-3AD203B41FA5}">
                      <a16:colId xmlns:a16="http://schemas.microsoft.com/office/drawing/2014/main" val="3268913549"/>
                    </a:ext>
                  </a:extLst>
                </a:gridCol>
              </a:tblGrid>
              <a:tr h="270481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Interesados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Prioridad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6000"/>
                  </a:ext>
                </a:extLst>
              </a:tr>
              <a:tr h="426984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RF01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Realizar pedido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usuario puede crear un pedido seleccionando productos desde la app/web.</a:t>
                      </a:r>
                      <a:endParaRPr lang="es-MX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Cliente, Dueño de franquicia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691043"/>
                  </a:ext>
                </a:extLst>
              </a:tr>
              <a:tr h="426984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RF02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Asignar hora de recogida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sistema calcula y muestra una hora estimada para recoger el pedido.</a:t>
                      </a:r>
                      <a:endParaRPr lang="es-MX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331133"/>
                  </a:ext>
                </a:extLst>
              </a:tr>
              <a:tr h="426984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RF03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Instrucciones de geolocalización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 integran servicios externos para dar indicaciones de llegada.</a:t>
                      </a:r>
                      <a:endParaRPr lang="es-MX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27705"/>
                  </a:ext>
                </a:extLst>
              </a:tr>
              <a:tr h="426984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RF04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Envío a domicilio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 el local lo permite, se asigna un repartidor para entregar el pedido.</a:t>
                      </a:r>
                      <a:endParaRPr lang="es-MX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Cliente, Repartidor, Dueño de franquicia</a:t>
                      </a:r>
                      <a:endParaRPr lang="es-MX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13917"/>
                  </a:ext>
                </a:extLst>
              </a:tr>
              <a:tr h="270481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RF05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Aplicar promociones locales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 aplican promociones definidas por cada franquicia.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Cliente, Dueño de franquicia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999139"/>
                  </a:ext>
                </a:extLst>
              </a:tr>
              <a:tr h="426984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RF06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Aplicar promociones nacionales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 aplican promociones definidas a nivel corporativo.</a:t>
                      </a:r>
                      <a:endParaRPr lang="es-MX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Cliente, Administrador corporativo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60467"/>
                  </a:ext>
                </a:extLst>
              </a:tr>
              <a:tr h="426984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RF07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Aceptar pagos en línea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usuario puede pagar el pedido mediante plataformas de pago digital.</a:t>
                      </a:r>
                      <a:endParaRPr lang="es-MX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Cliente, Dueño de franquicia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  <a:endParaRPr lang="es-CO" sz="1800">
                        <a:effectLst/>
                      </a:endParaRPr>
                    </a:p>
                  </a:txBody>
                  <a:tcPr marL="38209" marR="38209" marT="38209" marB="382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98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77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B9B7E7-71D3-1E3D-AA81-5F94AB42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O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Requisitos Funcionales</a:t>
            </a:r>
            <a:endParaRPr lang="en-US" sz="199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1FCFDF-CEDD-AF35-4B4B-C484A3F37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8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B6B4191-FEC9-BB5F-469F-B24C54B00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37040"/>
              </p:ext>
            </p:extLst>
          </p:nvPr>
        </p:nvGraphicFramePr>
        <p:xfrm>
          <a:off x="1235947" y="2747056"/>
          <a:ext cx="9376827" cy="3810808"/>
        </p:xfrm>
        <a:graphic>
          <a:graphicData uri="http://schemas.openxmlformats.org/drawingml/2006/table">
            <a:tbl>
              <a:tblPr/>
              <a:tblGrid>
                <a:gridCol w="1215070">
                  <a:extLst>
                    <a:ext uri="{9D8B030D-6E8A-4147-A177-3AD203B41FA5}">
                      <a16:colId xmlns:a16="http://schemas.microsoft.com/office/drawing/2014/main" val="3250658921"/>
                    </a:ext>
                  </a:extLst>
                </a:gridCol>
                <a:gridCol w="2081771">
                  <a:extLst>
                    <a:ext uri="{9D8B030D-6E8A-4147-A177-3AD203B41FA5}">
                      <a16:colId xmlns:a16="http://schemas.microsoft.com/office/drawing/2014/main" val="3046107126"/>
                    </a:ext>
                  </a:extLst>
                </a:gridCol>
                <a:gridCol w="2434982">
                  <a:extLst>
                    <a:ext uri="{9D8B030D-6E8A-4147-A177-3AD203B41FA5}">
                      <a16:colId xmlns:a16="http://schemas.microsoft.com/office/drawing/2014/main" val="1429719310"/>
                    </a:ext>
                  </a:extLst>
                </a:gridCol>
                <a:gridCol w="2185657">
                  <a:extLst>
                    <a:ext uri="{9D8B030D-6E8A-4147-A177-3AD203B41FA5}">
                      <a16:colId xmlns:a16="http://schemas.microsoft.com/office/drawing/2014/main" val="979151084"/>
                    </a:ext>
                  </a:extLst>
                </a:gridCol>
                <a:gridCol w="1459347">
                  <a:extLst>
                    <a:ext uri="{9D8B030D-6E8A-4147-A177-3AD203B41FA5}">
                      <a16:colId xmlns:a16="http://schemas.microsoft.com/office/drawing/2014/main" val="4092061352"/>
                    </a:ext>
                  </a:extLst>
                </a:gridCol>
              </a:tblGrid>
              <a:tr h="634274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RF08</a:t>
                      </a:r>
                      <a:endParaRPr lang="es-CO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Aceptar pago contra entrega</a:t>
                      </a:r>
                      <a:endParaRPr lang="es-CO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usuario puede pagar al recibir o retirar su pedido.</a:t>
                      </a:r>
                      <a:endParaRPr lang="es-MX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Cliente, Repartidor, Dueño de franquicia</a:t>
                      </a:r>
                      <a:endParaRPr lang="es-MX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  <a:endParaRPr lang="es-CO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673704"/>
                  </a:ext>
                </a:extLst>
              </a:tr>
              <a:tr h="8474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RF09</a:t>
                      </a:r>
                      <a:endParaRPr lang="es-CO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Soporte para dispositivos móviles</a:t>
                      </a:r>
                      <a:endParaRPr lang="es-CO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sistema debe funcionar correctamente en dispositivos móviles.</a:t>
                      </a:r>
                      <a:endParaRPr lang="es-MX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Cliente, Equipo técnico</a:t>
                      </a:r>
                      <a:endParaRPr lang="es-CO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  <a:endParaRPr lang="es-CO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330794"/>
                  </a:ext>
                </a:extLst>
              </a:tr>
              <a:tr h="634274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RF10</a:t>
                      </a:r>
                      <a:endParaRPr lang="es-CO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Gestión de productos por local</a:t>
                      </a:r>
                      <a:endParaRPr lang="es-MX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Cada franquicia puede definir sus productos y precios.</a:t>
                      </a:r>
                      <a:endParaRPr lang="es-MX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Dueño de franquicia, Administrador</a:t>
                      </a:r>
                      <a:endParaRPr lang="es-CO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</a:t>
                      </a:r>
                      <a:endParaRPr lang="es-CO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339652"/>
                  </a:ext>
                </a:extLst>
              </a:tr>
              <a:tr h="8474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RF11</a:t>
                      </a:r>
                      <a:endParaRPr lang="es-CO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Visualizar estado del pedido</a:t>
                      </a:r>
                      <a:endParaRPr lang="es-CO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cliente puede ver el estado de su pedido (preparando, en camino, etc.).</a:t>
                      </a:r>
                      <a:endParaRPr lang="es-MX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</a:t>
                      </a:r>
                      <a:endParaRPr lang="es-CO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</a:t>
                      </a:r>
                      <a:endParaRPr lang="es-CO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247174"/>
                  </a:ext>
                </a:extLst>
              </a:tr>
              <a:tr h="8474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RF12</a:t>
                      </a:r>
                      <a:endParaRPr lang="es-CO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Registro e inicio de sesión</a:t>
                      </a:r>
                      <a:endParaRPr lang="es-CO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 usuarios deben poder registrarse e iniciar sesión de forma segura.</a:t>
                      </a:r>
                      <a:endParaRPr lang="es-MX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Cliente, Equipo técnico</a:t>
                      </a:r>
                      <a:endParaRPr lang="es-CO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</a:t>
                      </a:r>
                      <a:endParaRPr lang="es-CO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39" marR="65739" marT="65739" marB="657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590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1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B24C04-210A-8F78-219C-8A0BD04BF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O" sz="5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Requisitos No Funcionales</a:t>
            </a:r>
            <a:br>
              <a:rPr lang="es-CO" sz="3200" b="1" dirty="0">
                <a:effectLst/>
              </a:rPr>
            </a:b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5A8F5F3-ACB9-C4DA-4FEA-384894A3F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C32769C-C48E-4B07-4E19-C7D94BC1E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33863"/>
              </p:ext>
            </p:extLst>
          </p:nvPr>
        </p:nvGraphicFramePr>
        <p:xfrm>
          <a:off x="231112" y="2662814"/>
          <a:ext cx="11736474" cy="3737986"/>
        </p:xfrm>
        <a:graphic>
          <a:graphicData uri="http://schemas.openxmlformats.org/drawingml/2006/table">
            <a:tbl>
              <a:tblPr firstRow="1" bandRow="1"/>
              <a:tblGrid>
                <a:gridCol w="468212">
                  <a:extLst>
                    <a:ext uri="{9D8B030D-6E8A-4147-A177-3AD203B41FA5}">
                      <a16:colId xmlns:a16="http://schemas.microsoft.com/office/drawing/2014/main" val="1851097620"/>
                    </a:ext>
                  </a:extLst>
                </a:gridCol>
                <a:gridCol w="1323409">
                  <a:extLst>
                    <a:ext uri="{9D8B030D-6E8A-4147-A177-3AD203B41FA5}">
                      <a16:colId xmlns:a16="http://schemas.microsoft.com/office/drawing/2014/main" val="2861121571"/>
                    </a:ext>
                  </a:extLst>
                </a:gridCol>
                <a:gridCol w="4035602">
                  <a:extLst>
                    <a:ext uri="{9D8B030D-6E8A-4147-A177-3AD203B41FA5}">
                      <a16:colId xmlns:a16="http://schemas.microsoft.com/office/drawing/2014/main" val="2766235149"/>
                    </a:ext>
                  </a:extLst>
                </a:gridCol>
                <a:gridCol w="1810346">
                  <a:extLst>
                    <a:ext uri="{9D8B030D-6E8A-4147-A177-3AD203B41FA5}">
                      <a16:colId xmlns:a16="http://schemas.microsoft.com/office/drawing/2014/main" val="2963216031"/>
                    </a:ext>
                  </a:extLst>
                </a:gridCol>
                <a:gridCol w="791092">
                  <a:extLst>
                    <a:ext uri="{9D8B030D-6E8A-4147-A177-3AD203B41FA5}">
                      <a16:colId xmlns:a16="http://schemas.microsoft.com/office/drawing/2014/main" val="395108371"/>
                    </a:ext>
                  </a:extLst>
                </a:gridCol>
                <a:gridCol w="3307813">
                  <a:extLst>
                    <a:ext uri="{9D8B030D-6E8A-4147-A177-3AD203B41FA5}">
                      <a16:colId xmlns:a16="http://schemas.microsoft.com/office/drawing/2014/main" val="3676582592"/>
                    </a:ext>
                  </a:extLst>
                </a:gridCol>
              </a:tblGrid>
              <a:tr h="38670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Interesados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Prioridad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Métrica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242996"/>
                  </a:ext>
                </a:extLst>
              </a:tr>
              <a:tr h="622998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01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Alta Disponibilidad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sistema debe estar disponible al menos 99.9% del tiempo para los usuarios finales.</a:t>
                      </a:r>
                      <a:endParaRPr lang="es-MX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Clientes, Dueños de franquicias, TI Corporativo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Uptime mensual ≥ 99.9% (medido por CloudWatch o Pingdom)</a:t>
                      </a:r>
                      <a:endParaRPr lang="pt-BR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045763"/>
                  </a:ext>
                </a:extLst>
              </a:tr>
              <a:tr h="859288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02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Escalabilidad Horizontal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sistema debe poder escalar automáticamente ante aumento de carga, especialmente en horas pico y campañas promocionales.</a:t>
                      </a:r>
                      <a:endParaRPr lang="es-MX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 Corporativo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de respuesta medio ≤ 1.5s con 10,000 usuarios concurrentes</a:t>
                      </a:r>
                      <a:endParaRPr lang="es-MX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79703"/>
                  </a:ext>
                </a:extLst>
              </a:tr>
              <a:tr h="622998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03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de Respuesta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sistema debe responder a las acciones del usuario en menos de 2 segundos en el 95% de los casos.</a:t>
                      </a:r>
                      <a:endParaRPr lang="es-MX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Clientes, Marketing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p95 de respuesta &lt; 2s en pruebas de carga</a:t>
                      </a:r>
                      <a:endParaRPr lang="es-MX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063738"/>
                  </a:ext>
                </a:extLst>
              </a:tr>
              <a:tr h="622998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04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Soporte Multiplataforma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sistema debe ser accesible desde navegadores móviles, tablets y computadoras.</a:t>
                      </a:r>
                      <a:endParaRPr lang="es-MX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Clientes, Marketing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Compatible con Chrome, Safari, Firefox, Edge en móvil y escritorio</a:t>
                      </a:r>
                      <a:endParaRPr lang="es-MX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681805"/>
                  </a:ext>
                </a:extLst>
              </a:tr>
              <a:tr h="622998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05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Seguridad en pagos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sistema debe cumplir con el estándar PCI DSS para el manejo de pagos electrónicos.</a:t>
                      </a:r>
                      <a:endParaRPr lang="es-MX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Clientes, TI Corporativo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CO" sz="190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Certificación de cumplimiento PCI DSS o integración con proveedor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compliant</a:t>
                      </a:r>
                      <a:endParaRPr lang="es-MX" sz="1900" dirty="0">
                        <a:effectLst/>
                      </a:endParaRPr>
                    </a:p>
                  </a:txBody>
                  <a:tcPr marL="32691" marR="32691" marT="32691" marB="32691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239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3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1D4EAE-CEE3-EFCE-888E-906F29C7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CO" sz="6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Requisitos No Funcionales</a:t>
            </a:r>
            <a:br>
              <a:rPr lang="es-CO" sz="4000" b="1" dirty="0">
                <a:effectLst/>
              </a:rPr>
            </a:b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BD65E13-99E7-A3F3-1F19-BCE2FDA22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62B7E20-B600-4DDE-C0DA-4FB2AE769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47439"/>
              </p:ext>
            </p:extLst>
          </p:nvPr>
        </p:nvGraphicFramePr>
        <p:xfrm>
          <a:off x="281354" y="2671052"/>
          <a:ext cx="11776669" cy="3950814"/>
        </p:xfrm>
        <a:graphic>
          <a:graphicData uri="http://schemas.openxmlformats.org/drawingml/2006/table">
            <a:tbl>
              <a:tblPr/>
              <a:tblGrid>
                <a:gridCol w="454210">
                  <a:extLst>
                    <a:ext uri="{9D8B030D-6E8A-4147-A177-3AD203B41FA5}">
                      <a16:colId xmlns:a16="http://schemas.microsoft.com/office/drawing/2014/main" val="4132720058"/>
                    </a:ext>
                  </a:extLst>
                </a:gridCol>
                <a:gridCol w="1410763">
                  <a:extLst>
                    <a:ext uri="{9D8B030D-6E8A-4147-A177-3AD203B41FA5}">
                      <a16:colId xmlns:a16="http://schemas.microsoft.com/office/drawing/2014/main" val="3071009310"/>
                    </a:ext>
                  </a:extLst>
                </a:gridCol>
                <a:gridCol w="4526995">
                  <a:extLst>
                    <a:ext uri="{9D8B030D-6E8A-4147-A177-3AD203B41FA5}">
                      <a16:colId xmlns:a16="http://schemas.microsoft.com/office/drawing/2014/main" val="2180197636"/>
                    </a:ext>
                  </a:extLst>
                </a:gridCol>
                <a:gridCol w="1629354">
                  <a:extLst>
                    <a:ext uri="{9D8B030D-6E8A-4147-A177-3AD203B41FA5}">
                      <a16:colId xmlns:a16="http://schemas.microsoft.com/office/drawing/2014/main" val="3482090728"/>
                    </a:ext>
                  </a:extLst>
                </a:gridCol>
                <a:gridCol w="242614">
                  <a:extLst>
                    <a:ext uri="{9D8B030D-6E8A-4147-A177-3AD203B41FA5}">
                      <a16:colId xmlns:a16="http://schemas.microsoft.com/office/drawing/2014/main" val="1911433448"/>
                    </a:ext>
                  </a:extLst>
                </a:gridCol>
                <a:gridCol w="3512733">
                  <a:extLst>
                    <a:ext uri="{9D8B030D-6E8A-4147-A177-3AD203B41FA5}">
                      <a16:colId xmlns:a16="http://schemas.microsoft.com/office/drawing/2014/main" val="2849629579"/>
                    </a:ext>
                  </a:extLst>
                </a:gridCol>
              </a:tblGrid>
              <a:tr h="56440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06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Privacidad de Datos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sistema debe proteger los datos personales de los usuarios conforme al marco legal local e internacional.</a:t>
                      </a:r>
                      <a:endParaRPr lang="es-MX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Clientes, Legal, TI Corporativo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Cumplimiento con GDPR y ley de protección de datos local</a:t>
                      </a:r>
                      <a:endParaRPr lang="es-MX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020834"/>
                  </a:ext>
                </a:extLst>
              </a:tr>
              <a:tr h="56440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07</a:t>
                      </a:r>
                      <a:endParaRPr lang="es-CO" sz="1900" dirty="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Portabilidad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arquitectura debe permitir desplegar el sistema en múltiples regiones de AWS para expansión internacional.</a:t>
                      </a:r>
                      <a:endParaRPr lang="es-MX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 Corporativo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Capacidad de deployment en 2+ regiones AWS sin cambios sustanciales</a:t>
                      </a:r>
                      <a:endParaRPr lang="es-MX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35581"/>
                  </a:ext>
                </a:extLst>
              </a:tr>
              <a:tr h="56440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08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Trazabilidad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sistema debe permitir auditar las acciones clave de usuarios y operadores del sistema.</a:t>
                      </a:r>
                      <a:endParaRPr lang="es-MX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 Corporativo, Legales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Logs auditables con retención de 90 días</a:t>
                      </a:r>
                      <a:endParaRPr lang="es-MX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38412"/>
                  </a:ext>
                </a:extLst>
              </a:tr>
              <a:tr h="56440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09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Tolerancia a fallos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sistema debe recuperarse automáticamente ante fallas parciales sin interrumpir el servicio general.</a:t>
                      </a:r>
                      <a:endParaRPr lang="es-MX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Clientes, TI Corporativo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Failover automático probado en pruebas de resiliencia</a:t>
                      </a:r>
                      <a:endParaRPr lang="es-MX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449745"/>
                  </a:ext>
                </a:extLst>
              </a:tr>
              <a:tr h="56440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10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Integración con terceros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sistema debe integrarse con servicios de geolocalización, tráfico, pasarelas de pago y gestión de entregas.</a:t>
                      </a:r>
                      <a:endParaRPr lang="es-MX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 Corporativo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Integración activa con al menos 3 servicios externos</a:t>
                      </a:r>
                      <a:endParaRPr lang="es-MX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504442"/>
                  </a:ext>
                </a:extLst>
              </a:tr>
              <a:tr h="56440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11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Accesibilidad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sistema debe cumplir con estándares mínimos de accesibilidad (WCAG 2.1 AA).</a:t>
                      </a:r>
                      <a:endParaRPr lang="es-MX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Clientes, TI Corporativo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Validación de accesibilidad automática con herramientas estándar</a:t>
                      </a:r>
                      <a:endParaRPr lang="es-MX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18558"/>
                  </a:ext>
                </a:extLst>
              </a:tr>
              <a:tr h="56440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RNF 12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Tiempo de carga inicial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carga inicial de la aplicación en móvil debe completarse en menos de 3 segundos.</a:t>
                      </a:r>
                      <a:endParaRPr lang="es-MX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Clientes, Marketing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CO" sz="190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Lighthouse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score &gt; 80, carga inicial &lt; 3s en red 4G simulada</a:t>
                      </a:r>
                      <a:endParaRPr lang="es-CO" sz="1900" dirty="0">
                        <a:effectLst/>
                      </a:endParaRPr>
                    </a:p>
                  </a:txBody>
                  <a:tcPr marL="25327" marR="25327" marT="25327" marB="25327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889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48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061966-C1FB-B47E-E009-9ECA395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5189163" cy="8259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CO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Ponderación</a:t>
            </a:r>
            <a:br>
              <a:rPr lang="es-CO" sz="800" b="1" dirty="0">
                <a:effectLst/>
              </a:rPr>
            </a:br>
            <a:endParaRPr lang="en-US" sz="1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767D9A-2D2D-0D3E-D354-DC0B9FFC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325" y="16596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s-CO" altLang="es-CO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CB5679D-9860-D77D-FBCA-A715E15ED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79882"/>
              </p:ext>
            </p:extLst>
          </p:nvPr>
        </p:nvGraphicFramePr>
        <p:xfrm>
          <a:off x="482321" y="1534808"/>
          <a:ext cx="10553941" cy="5071510"/>
        </p:xfrm>
        <a:graphic>
          <a:graphicData uri="http://schemas.openxmlformats.org/drawingml/2006/table">
            <a:tbl>
              <a:tblPr firstRow="1" bandRow="1"/>
              <a:tblGrid>
                <a:gridCol w="1326351">
                  <a:extLst>
                    <a:ext uri="{9D8B030D-6E8A-4147-A177-3AD203B41FA5}">
                      <a16:colId xmlns:a16="http://schemas.microsoft.com/office/drawing/2014/main" val="3570487826"/>
                    </a:ext>
                  </a:extLst>
                </a:gridCol>
                <a:gridCol w="877181">
                  <a:extLst>
                    <a:ext uri="{9D8B030D-6E8A-4147-A177-3AD203B41FA5}">
                      <a16:colId xmlns:a16="http://schemas.microsoft.com/office/drawing/2014/main" val="4042489160"/>
                    </a:ext>
                  </a:extLst>
                </a:gridCol>
                <a:gridCol w="1035049">
                  <a:extLst>
                    <a:ext uri="{9D8B030D-6E8A-4147-A177-3AD203B41FA5}">
                      <a16:colId xmlns:a16="http://schemas.microsoft.com/office/drawing/2014/main" val="2666102793"/>
                    </a:ext>
                  </a:extLst>
                </a:gridCol>
                <a:gridCol w="1591342">
                  <a:extLst>
                    <a:ext uri="{9D8B030D-6E8A-4147-A177-3AD203B41FA5}">
                      <a16:colId xmlns:a16="http://schemas.microsoft.com/office/drawing/2014/main" val="2239378888"/>
                    </a:ext>
                  </a:extLst>
                </a:gridCol>
                <a:gridCol w="1309437">
                  <a:extLst>
                    <a:ext uri="{9D8B030D-6E8A-4147-A177-3AD203B41FA5}">
                      <a16:colId xmlns:a16="http://schemas.microsoft.com/office/drawing/2014/main" val="2231987375"/>
                    </a:ext>
                  </a:extLst>
                </a:gridCol>
                <a:gridCol w="1285004">
                  <a:extLst>
                    <a:ext uri="{9D8B030D-6E8A-4147-A177-3AD203B41FA5}">
                      <a16:colId xmlns:a16="http://schemas.microsoft.com/office/drawing/2014/main" val="4286804590"/>
                    </a:ext>
                  </a:extLst>
                </a:gridCol>
                <a:gridCol w="993702">
                  <a:extLst>
                    <a:ext uri="{9D8B030D-6E8A-4147-A177-3AD203B41FA5}">
                      <a16:colId xmlns:a16="http://schemas.microsoft.com/office/drawing/2014/main" val="1473868754"/>
                    </a:ext>
                  </a:extLst>
                </a:gridCol>
                <a:gridCol w="700521">
                  <a:extLst>
                    <a:ext uri="{9D8B030D-6E8A-4147-A177-3AD203B41FA5}">
                      <a16:colId xmlns:a16="http://schemas.microsoft.com/office/drawing/2014/main" val="984008791"/>
                    </a:ext>
                  </a:extLst>
                </a:gridCol>
                <a:gridCol w="1435354">
                  <a:extLst>
                    <a:ext uri="{9D8B030D-6E8A-4147-A177-3AD203B41FA5}">
                      <a16:colId xmlns:a16="http://schemas.microsoft.com/office/drawing/2014/main" val="4235382656"/>
                    </a:ext>
                  </a:extLst>
                </a:gridCol>
              </a:tblGrid>
              <a:tr h="440584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Clientes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Repartidor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Dueños Franquicia</a:t>
                      </a:r>
                      <a:endParaRPr lang="es-CO" sz="1500" dirty="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Dueños Marca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 Corporativo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Marketing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Legal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Negociación (%)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90759"/>
                  </a:ext>
                </a:extLst>
              </a:tr>
              <a:tr h="440584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Disponibilidad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15,714%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1411"/>
                  </a:ext>
                </a:extLst>
              </a:tr>
              <a:tr h="440584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Rendimiento</a:t>
                      </a:r>
                      <a:endParaRPr lang="es-CO" sz="1500" dirty="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10,714%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504935"/>
                  </a:ext>
                </a:extLst>
              </a:tr>
              <a:tr h="440584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Usabilidad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13,571%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544404"/>
                  </a:ext>
                </a:extLst>
              </a:tr>
              <a:tr h="440584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Escalabilidad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8,571%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013611"/>
                  </a:ext>
                </a:extLst>
              </a:tr>
              <a:tr h="440584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Mantenibilidad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3,571%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490988"/>
                  </a:ext>
                </a:extLst>
              </a:tr>
              <a:tr h="440584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Seguridad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15,714%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37224"/>
                  </a:ext>
                </a:extLst>
              </a:tr>
              <a:tr h="440584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Compatibilidad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7,857%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837884"/>
                  </a:ext>
                </a:extLst>
              </a:tr>
              <a:tr h="440584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Portabilidad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20284"/>
                  </a:ext>
                </a:extLst>
              </a:tr>
              <a:tr h="440584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Confiabilidad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19,286%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368804"/>
                  </a:ext>
                </a:extLst>
              </a:tr>
              <a:tr h="66567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s-CO" sz="1500">
                        <a:effectLst/>
                      </a:endParaRPr>
                    </a:p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(%)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s-CO" sz="150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  <a:endParaRPr lang="es-CO" sz="1500" dirty="0">
                        <a:effectLst/>
                      </a:endParaRPr>
                    </a:p>
                    <a:p>
                      <a:pPr rtl="0" fontAlgn="t">
                        <a:buNone/>
                      </a:pPr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CO" sz="1500" dirty="0">
                        <a:effectLst/>
                      </a:endParaRPr>
                    </a:p>
                  </a:txBody>
                  <a:tcPr marL="49397" marR="49397" marT="49397" marB="4939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0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730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EDB7D88-8681-488C-B7A6-9989D71B2152}">
  <we:reference id="wa200005566" version="3.0.0.2" store="es-MX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2519</Words>
  <Application>Microsoft Office PowerPoint</Application>
  <PresentationFormat>Panorámica</PresentationFormat>
  <Paragraphs>506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-apple-system</vt:lpstr>
      <vt:lpstr>Aptos</vt:lpstr>
      <vt:lpstr>Aptos Display</vt:lpstr>
      <vt:lpstr>Arial</vt:lpstr>
      <vt:lpstr>Calibri</vt:lpstr>
      <vt:lpstr>Open Sans Bold</vt:lpstr>
      <vt:lpstr>Tema de Office</vt:lpstr>
      <vt:lpstr>Un sándwich con salsa de tomate ? </vt:lpstr>
      <vt:lpstr>Agenda</vt:lpstr>
      <vt:lpstr>Contexto</vt:lpstr>
      <vt:lpstr>Interesados </vt:lpstr>
      <vt:lpstr>Requisitos Funcionales</vt:lpstr>
      <vt:lpstr>Requisitos Funcionales</vt:lpstr>
      <vt:lpstr>Requisitos No Funcionales </vt:lpstr>
      <vt:lpstr>Requisitos No Funcionales </vt:lpstr>
      <vt:lpstr>Ponderación </vt:lpstr>
      <vt:lpstr>Drivers Arquitectónicos  </vt:lpstr>
      <vt:lpstr>Los Atributos de Calidad Más Importantes</vt:lpstr>
      <vt:lpstr>Tácticas para atacar los atributos</vt:lpstr>
      <vt:lpstr>Patrones Arquitectónicos a Utilizar </vt:lpstr>
      <vt:lpstr>Estrategia</vt:lpstr>
      <vt:lpstr>Vistas</vt:lpstr>
      <vt:lpstr>Vista de Escenarios</vt:lpstr>
      <vt:lpstr>Presentación de PowerPoint</vt:lpstr>
      <vt:lpstr>Vista Lógica  </vt:lpstr>
      <vt:lpstr>Presentación de PowerPoint</vt:lpstr>
      <vt:lpstr>Vista de Actividad</vt:lpstr>
      <vt:lpstr>Vista de implementación</vt:lpstr>
      <vt:lpstr>Presentación de PowerPoint</vt:lpstr>
      <vt:lpstr>Vista de Procesos</vt:lpstr>
      <vt:lpstr>Flujo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Santiago Davila Ruiz</dc:creator>
  <cp:lastModifiedBy>David Santiago Davila Ruiz</cp:lastModifiedBy>
  <cp:revision>1</cp:revision>
  <dcterms:created xsi:type="dcterms:W3CDTF">2025-05-30T19:30:40Z</dcterms:created>
  <dcterms:modified xsi:type="dcterms:W3CDTF">2025-05-30T22:00:59Z</dcterms:modified>
</cp:coreProperties>
</file>