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elvetica World" charset="1" panose="020B0500040000020004"/>
      <p:regular r:id="rId13"/>
    </p:embeddedFont>
    <p:embeddedFont>
      <p:font typeface="Open Sauce" charset="1" panose="00000500000000000000"/>
      <p:regular r:id="rId14"/>
    </p:embeddedFont>
    <p:embeddedFont>
      <p:font typeface="Open Sauce Bold" charset="1" panose="00000800000000000000"/>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8729585" y="8777416"/>
            <a:ext cx="5447734" cy="2031142"/>
            <a:chOff x="0" y="0"/>
            <a:chExt cx="1434794" cy="534951"/>
          </a:xfrm>
        </p:grpSpPr>
        <p:sp>
          <p:nvSpPr>
            <p:cNvPr name="Freeform 3" id="3"/>
            <p:cNvSpPr/>
            <p:nvPr/>
          </p:nvSpPr>
          <p:spPr>
            <a:xfrm flipH="false" flipV="false" rot="0">
              <a:off x="0" y="0"/>
              <a:ext cx="1434794" cy="534951"/>
            </a:xfrm>
            <a:custGeom>
              <a:avLst/>
              <a:gdLst/>
              <a:ahLst/>
              <a:cxnLst/>
              <a:rect r="r" b="b" t="t" l="l"/>
              <a:pathLst>
                <a:path h="534951" w="1434794">
                  <a:moveTo>
                    <a:pt x="0" y="0"/>
                  </a:moveTo>
                  <a:lnTo>
                    <a:pt x="1434794" y="0"/>
                  </a:lnTo>
                  <a:lnTo>
                    <a:pt x="1434794" y="534951"/>
                  </a:lnTo>
                  <a:lnTo>
                    <a:pt x="0" y="534951"/>
                  </a:lnTo>
                  <a:close/>
                </a:path>
              </a:pathLst>
            </a:custGeom>
            <a:solidFill>
              <a:srgbClr val="AAA39D"/>
            </a:solidFill>
          </p:spPr>
        </p:sp>
        <p:sp>
          <p:nvSpPr>
            <p:cNvPr name="TextBox 4" id="4"/>
            <p:cNvSpPr txBox="true"/>
            <p:nvPr/>
          </p:nvSpPr>
          <p:spPr>
            <a:xfrm>
              <a:off x="0" y="-38100"/>
              <a:ext cx="1434794" cy="57305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8729585" y="0"/>
            <a:ext cx="9558415" cy="9258300"/>
            <a:chOff x="0" y="0"/>
            <a:chExt cx="1480849" cy="1434353"/>
          </a:xfrm>
        </p:grpSpPr>
        <p:sp>
          <p:nvSpPr>
            <p:cNvPr name="Freeform 6" id="6"/>
            <p:cNvSpPr/>
            <p:nvPr/>
          </p:nvSpPr>
          <p:spPr>
            <a:xfrm flipH="false" flipV="false" rot="0">
              <a:off x="0" y="0"/>
              <a:ext cx="1480849" cy="1434353"/>
            </a:xfrm>
            <a:custGeom>
              <a:avLst/>
              <a:gdLst/>
              <a:ahLst/>
              <a:cxnLst/>
              <a:rect r="r" b="b" t="t" l="l"/>
              <a:pathLst>
                <a:path h="1434353" w="1480849">
                  <a:moveTo>
                    <a:pt x="0" y="0"/>
                  </a:moveTo>
                  <a:lnTo>
                    <a:pt x="1480849" y="0"/>
                  </a:lnTo>
                  <a:lnTo>
                    <a:pt x="1480849" y="1434353"/>
                  </a:lnTo>
                  <a:lnTo>
                    <a:pt x="0" y="1434353"/>
                  </a:lnTo>
                  <a:close/>
                </a:path>
              </a:pathLst>
            </a:custGeom>
            <a:blipFill>
              <a:blip r:embed="rId2"/>
              <a:stretch>
                <a:fillRect l="-46860" t="0" r="-46860" b="0"/>
              </a:stretch>
            </a:blipFill>
          </p:spPr>
        </p:sp>
      </p:grpSp>
      <p:grpSp>
        <p:nvGrpSpPr>
          <p:cNvPr name="Group 7" id="7"/>
          <p:cNvGrpSpPr/>
          <p:nvPr/>
        </p:nvGrpSpPr>
        <p:grpSpPr>
          <a:xfrm rot="0">
            <a:off x="13508793" y="8408773"/>
            <a:ext cx="4779207" cy="2540858"/>
            <a:chOff x="0" y="0"/>
            <a:chExt cx="1258721" cy="669197"/>
          </a:xfrm>
        </p:grpSpPr>
        <p:sp>
          <p:nvSpPr>
            <p:cNvPr name="Freeform 8" id="8"/>
            <p:cNvSpPr/>
            <p:nvPr/>
          </p:nvSpPr>
          <p:spPr>
            <a:xfrm flipH="false" flipV="false" rot="0">
              <a:off x="0" y="0"/>
              <a:ext cx="1258721" cy="669197"/>
            </a:xfrm>
            <a:custGeom>
              <a:avLst/>
              <a:gdLst/>
              <a:ahLst/>
              <a:cxnLst/>
              <a:rect r="r" b="b" t="t" l="l"/>
              <a:pathLst>
                <a:path h="669197" w="1258721">
                  <a:moveTo>
                    <a:pt x="0" y="0"/>
                  </a:moveTo>
                  <a:lnTo>
                    <a:pt x="1258721" y="0"/>
                  </a:lnTo>
                  <a:lnTo>
                    <a:pt x="1258721" y="669197"/>
                  </a:lnTo>
                  <a:lnTo>
                    <a:pt x="0" y="669197"/>
                  </a:lnTo>
                  <a:close/>
                </a:path>
              </a:pathLst>
            </a:custGeom>
            <a:solidFill>
              <a:srgbClr val="6B6361"/>
            </a:solidFill>
          </p:spPr>
        </p:sp>
        <p:sp>
          <p:nvSpPr>
            <p:cNvPr name="TextBox 9" id="9"/>
            <p:cNvSpPr txBox="true"/>
            <p:nvPr/>
          </p:nvSpPr>
          <p:spPr>
            <a:xfrm>
              <a:off x="0" y="-38100"/>
              <a:ext cx="1258721" cy="707297"/>
            </a:xfrm>
            <a:prstGeom prst="rect">
              <a:avLst/>
            </a:prstGeom>
          </p:spPr>
          <p:txBody>
            <a:bodyPr anchor="ctr" rtlCol="false" tIns="50800" lIns="50800" bIns="50800" rIns="50800"/>
            <a:lstStyle/>
            <a:p>
              <a:pPr algn="ctr">
                <a:lnSpc>
                  <a:spcPts val="2239"/>
                </a:lnSpc>
              </a:pPr>
            </a:p>
          </p:txBody>
        </p:sp>
      </p:grpSp>
      <p:sp>
        <p:nvSpPr>
          <p:cNvPr name="Freeform 10" id="10"/>
          <p:cNvSpPr/>
          <p:nvPr/>
        </p:nvSpPr>
        <p:spPr>
          <a:xfrm flipH="false" flipV="false" rot="0">
            <a:off x="595943" y="638706"/>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3"/>
            <a:stretch>
              <a:fillRect l="0" t="0" r="0" b="0"/>
            </a:stretch>
          </a:blipFill>
        </p:spPr>
      </p:sp>
      <p:sp>
        <p:nvSpPr>
          <p:cNvPr name="TextBox 11" id="11"/>
          <p:cNvSpPr txBox="true"/>
          <p:nvPr/>
        </p:nvSpPr>
        <p:spPr>
          <a:xfrm rot="0">
            <a:off x="409796" y="3681105"/>
            <a:ext cx="8319789" cy="3591539"/>
          </a:xfrm>
          <a:prstGeom prst="rect">
            <a:avLst/>
          </a:prstGeom>
        </p:spPr>
        <p:txBody>
          <a:bodyPr anchor="t" rtlCol="false" tIns="0" lIns="0" bIns="0" rIns="0">
            <a:spAutoFit/>
          </a:bodyPr>
          <a:lstStyle/>
          <a:p>
            <a:pPr algn="l">
              <a:lnSpc>
                <a:spcPts val="13241"/>
              </a:lnSpc>
            </a:pPr>
            <a:r>
              <a:rPr lang="en-US" sz="16975" spc="-1069">
                <a:solidFill>
                  <a:srgbClr val="6B6361"/>
                </a:solidFill>
                <a:latin typeface="Helvetica World"/>
                <a:ea typeface="Helvetica World"/>
                <a:cs typeface="Helvetica World"/>
                <a:sym typeface="Helvetica World"/>
              </a:rPr>
              <a:t>Find </a:t>
            </a:r>
          </a:p>
          <a:p>
            <a:pPr algn="l">
              <a:lnSpc>
                <a:spcPts val="13241"/>
              </a:lnSpc>
            </a:pPr>
            <a:r>
              <a:rPr lang="en-US" sz="16975" spc="-1069">
                <a:solidFill>
                  <a:srgbClr val="6B6361"/>
                </a:solidFill>
                <a:latin typeface="Helvetica World"/>
                <a:ea typeface="Helvetica World"/>
                <a:cs typeface="Helvetica World"/>
                <a:sym typeface="Helvetica World"/>
              </a:rPr>
              <a:t>My Place</a:t>
            </a:r>
          </a:p>
        </p:txBody>
      </p:sp>
      <p:sp>
        <p:nvSpPr>
          <p:cNvPr name="TextBox 12" id="12"/>
          <p:cNvSpPr txBox="true"/>
          <p:nvPr/>
        </p:nvSpPr>
        <p:spPr>
          <a:xfrm rot="0">
            <a:off x="14306509" y="8964295"/>
            <a:ext cx="3183774" cy="549910"/>
          </a:xfrm>
          <a:prstGeom prst="rect">
            <a:avLst/>
          </a:prstGeom>
        </p:spPr>
        <p:txBody>
          <a:bodyPr anchor="t" rtlCol="false" tIns="0" lIns="0" bIns="0" rIns="0">
            <a:spAutoFit/>
          </a:bodyPr>
          <a:lstStyle/>
          <a:p>
            <a:pPr algn="r">
              <a:lnSpc>
                <a:spcPts val="2239"/>
              </a:lnSpc>
            </a:pPr>
            <a:r>
              <a:rPr lang="en-US" sz="1599" spc="-47">
                <a:solidFill>
                  <a:srgbClr val="EEEAE5"/>
                </a:solidFill>
                <a:latin typeface="Open Sauce"/>
                <a:ea typeface="Open Sauce"/>
                <a:cs typeface="Open Sauce"/>
                <a:sym typeface="Open Sauce"/>
              </a:rPr>
              <a:t>Dillan Alexander Asprilla Sanchez </a:t>
            </a:r>
          </a:p>
          <a:p>
            <a:pPr algn="r">
              <a:lnSpc>
                <a:spcPts val="2239"/>
              </a:lnSpc>
              <a:spcBef>
                <a:spcPct val="0"/>
              </a:spcBef>
            </a:pPr>
            <a:r>
              <a:rPr lang="en-US" sz="1599" spc="-47">
                <a:solidFill>
                  <a:srgbClr val="EEEAE5"/>
                </a:solidFill>
                <a:latin typeface="Open Sauce"/>
                <a:ea typeface="Open Sauce"/>
                <a:cs typeface="Open Sauce"/>
                <a:sym typeface="Open Sauce"/>
              </a:rPr>
              <a:t>Cod. 93009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882700" y="-252407"/>
            <a:ext cx="4405300" cy="3496411"/>
            <a:chOff x="0" y="0"/>
            <a:chExt cx="1160244" cy="920865"/>
          </a:xfrm>
        </p:grpSpPr>
        <p:sp>
          <p:nvSpPr>
            <p:cNvPr name="Freeform 3" id="3"/>
            <p:cNvSpPr/>
            <p:nvPr/>
          </p:nvSpPr>
          <p:spPr>
            <a:xfrm flipH="false" flipV="false" rot="0">
              <a:off x="0" y="0"/>
              <a:ext cx="1160244" cy="920865"/>
            </a:xfrm>
            <a:custGeom>
              <a:avLst/>
              <a:gdLst/>
              <a:ahLst/>
              <a:cxnLst/>
              <a:rect r="r" b="b" t="t" l="l"/>
              <a:pathLst>
                <a:path h="920865" w="1160244">
                  <a:moveTo>
                    <a:pt x="0" y="0"/>
                  </a:moveTo>
                  <a:lnTo>
                    <a:pt x="1160244" y="0"/>
                  </a:lnTo>
                  <a:lnTo>
                    <a:pt x="1160244" y="920865"/>
                  </a:lnTo>
                  <a:lnTo>
                    <a:pt x="0" y="920865"/>
                  </a:lnTo>
                  <a:close/>
                </a:path>
              </a:pathLst>
            </a:custGeom>
            <a:solidFill>
              <a:srgbClr val="AAA39D"/>
            </a:solidFill>
          </p:spPr>
        </p:sp>
        <p:sp>
          <p:nvSpPr>
            <p:cNvPr name="TextBox 4" id="4"/>
            <p:cNvSpPr txBox="true"/>
            <p:nvPr/>
          </p:nvSpPr>
          <p:spPr>
            <a:xfrm>
              <a:off x="0" y="-38100"/>
              <a:ext cx="1160244" cy="95896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9477401" y="1028700"/>
            <a:ext cx="8810599" cy="9920931"/>
            <a:chOff x="0" y="0"/>
            <a:chExt cx="2320487" cy="2612920"/>
          </a:xfrm>
        </p:grpSpPr>
        <p:sp>
          <p:nvSpPr>
            <p:cNvPr name="Freeform 6" id="6"/>
            <p:cNvSpPr/>
            <p:nvPr/>
          </p:nvSpPr>
          <p:spPr>
            <a:xfrm flipH="false" flipV="false" rot="0">
              <a:off x="0" y="0"/>
              <a:ext cx="2320487" cy="2612920"/>
            </a:xfrm>
            <a:custGeom>
              <a:avLst/>
              <a:gdLst/>
              <a:ahLst/>
              <a:cxnLst/>
              <a:rect r="r" b="b" t="t" l="l"/>
              <a:pathLst>
                <a:path h="2612920" w="2320487">
                  <a:moveTo>
                    <a:pt x="0" y="0"/>
                  </a:moveTo>
                  <a:lnTo>
                    <a:pt x="2320487" y="0"/>
                  </a:lnTo>
                  <a:lnTo>
                    <a:pt x="2320487" y="2612920"/>
                  </a:lnTo>
                  <a:lnTo>
                    <a:pt x="0" y="2612920"/>
                  </a:lnTo>
                  <a:close/>
                </a:path>
              </a:pathLst>
            </a:custGeom>
            <a:solidFill>
              <a:srgbClr val="6B6361"/>
            </a:solidFill>
          </p:spPr>
        </p:sp>
        <p:sp>
          <p:nvSpPr>
            <p:cNvPr name="TextBox 7" id="7"/>
            <p:cNvSpPr txBox="true"/>
            <p:nvPr/>
          </p:nvSpPr>
          <p:spPr>
            <a:xfrm>
              <a:off x="0" y="-38100"/>
              <a:ext cx="2320487" cy="2651020"/>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0" y="5678170"/>
            <a:ext cx="4244071" cy="4608830"/>
            <a:chOff x="0" y="0"/>
            <a:chExt cx="1117780" cy="1213848"/>
          </a:xfrm>
        </p:grpSpPr>
        <p:sp>
          <p:nvSpPr>
            <p:cNvPr name="Freeform 9" id="9"/>
            <p:cNvSpPr/>
            <p:nvPr/>
          </p:nvSpPr>
          <p:spPr>
            <a:xfrm flipH="false" flipV="false" rot="0">
              <a:off x="0" y="0"/>
              <a:ext cx="1117780" cy="1213848"/>
            </a:xfrm>
            <a:custGeom>
              <a:avLst/>
              <a:gdLst/>
              <a:ahLst/>
              <a:cxnLst/>
              <a:rect r="r" b="b" t="t" l="l"/>
              <a:pathLst>
                <a:path h="1213848" w="1117780">
                  <a:moveTo>
                    <a:pt x="0" y="0"/>
                  </a:moveTo>
                  <a:lnTo>
                    <a:pt x="1117780" y="0"/>
                  </a:lnTo>
                  <a:lnTo>
                    <a:pt x="1117780" y="1213848"/>
                  </a:lnTo>
                  <a:lnTo>
                    <a:pt x="0" y="1213848"/>
                  </a:lnTo>
                  <a:close/>
                </a:path>
              </a:pathLst>
            </a:custGeom>
            <a:solidFill>
              <a:srgbClr val="AAA39D"/>
            </a:solidFill>
          </p:spPr>
        </p:sp>
        <p:sp>
          <p:nvSpPr>
            <p:cNvPr name="TextBox 10" id="10"/>
            <p:cNvSpPr txBox="true"/>
            <p:nvPr/>
          </p:nvSpPr>
          <p:spPr>
            <a:xfrm>
              <a:off x="0" y="-38100"/>
              <a:ext cx="1117780" cy="1251948"/>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028700" y="2827557"/>
            <a:ext cx="6430743" cy="643074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
              <a:stretch>
                <a:fillRect l="-30000" t="0" r="-30000" b="0"/>
              </a:stretch>
            </a:blipFill>
          </p:spPr>
        </p:sp>
      </p:grpSp>
      <p:grpSp>
        <p:nvGrpSpPr>
          <p:cNvPr name="Group 13" id="13"/>
          <p:cNvGrpSpPr/>
          <p:nvPr/>
        </p:nvGrpSpPr>
        <p:grpSpPr>
          <a:xfrm rot="0">
            <a:off x="10773130" y="2043013"/>
            <a:ext cx="705828" cy="128467"/>
            <a:chOff x="0" y="0"/>
            <a:chExt cx="185897" cy="33835"/>
          </a:xfrm>
        </p:grpSpPr>
        <p:sp>
          <p:nvSpPr>
            <p:cNvPr name="Freeform 14" id="14"/>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5" id="15"/>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16" id="16"/>
          <p:cNvSpPr txBox="true"/>
          <p:nvPr/>
        </p:nvSpPr>
        <p:spPr>
          <a:xfrm rot="0">
            <a:off x="10773130" y="3961510"/>
            <a:ext cx="6219140"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Agenda</a:t>
            </a:r>
          </a:p>
        </p:txBody>
      </p:sp>
      <p:sp>
        <p:nvSpPr>
          <p:cNvPr name="TextBox 17" id="17"/>
          <p:cNvSpPr txBox="true"/>
          <p:nvPr/>
        </p:nvSpPr>
        <p:spPr>
          <a:xfrm rot="0">
            <a:off x="10773130" y="5649595"/>
            <a:ext cx="6486170" cy="2044700"/>
          </a:xfrm>
          <a:prstGeom prst="rect">
            <a:avLst/>
          </a:prstGeom>
        </p:spPr>
        <p:txBody>
          <a:bodyPr anchor="t" rtlCol="false" tIns="0" lIns="0" bIns="0" rIns="0">
            <a:spAutoFit/>
          </a:bodyPr>
          <a:lstStyle/>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C</a:t>
            </a:r>
            <a:r>
              <a:rPr lang="en-US" sz="2499" spc="-74">
                <a:solidFill>
                  <a:srgbClr val="EEEAE5"/>
                </a:solidFill>
                <a:latin typeface="Open Sauce"/>
                <a:ea typeface="Open Sauce"/>
                <a:cs typeface="Open Sauce"/>
                <a:sym typeface="Open Sauce"/>
              </a:rPr>
              <a:t>ontexto</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Requisitos no funcionales</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Atributos de Calidad</a:t>
            </a:r>
          </a:p>
          <a:p>
            <a:pPr algn="l" marL="539745" indent="-269872" lvl="1">
              <a:lnSpc>
                <a:spcPts val="3249"/>
              </a:lnSpc>
              <a:buAutoNum type="arabicPeriod" startAt="1"/>
            </a:pPr>
            <a:r>
              <a:rPr lang="en-US" sz="2499" spc="-74">
                <a:solidFill>
                  <a:srgbClr val="EEEAE5"/>
                </a:solidFill>
                <a:latin typeface="Open Sauce"/>
                <a:ea typeface="Open Sauce"/>
                <a:cs typeface="Open Sauce"/>
                <a:sym typeface="Open Sauce"/>
              </a:rPr>
              <a:t> </a:t>
            </a:r>
            <a:r>
              <a:rPr lang="en-US" sz="2499" spc="-74">
                <a:solidFill>
                  <a:srgbClr val="EEEAE5"/>
                </a:solidFill>
                <a:latin typeface="Open Sauce"/>
                <a:ea typeface="Open Sauce"/>
                <a:cs typeface="Open Sauce"/>
                <a:sym typeface="Open Sauce"/>
              </a:rPr>
              <a:t>Ponderación </a:t>
            </a:r>
          </a:p>
        </p:txBody>
      </p:sp>
      <p:sp>
        <p:nvSpPr>
          <p:cNvPr name="Freeform 18" id="18"/>
          <p:cNvSpPr/>
          <p:nvPr/>
        </p:nvSpPr>
        <p:spPr>
          <a:xfrm flipH="false" flipV="false" rot="0">
            <a:off x="1028700" y="981332"/>
            <a:ext cx="432757" cy="389994"/>
          </a:xfrm>
          <a:custGeom>
            <a:avLst/>
            <a:gdLst/>
            <a:ahLst/>
            <a:cxnLst/>
            <a:rect r="r" b="b" t="t" l="l"/>
            <a:pathLst>
              <a:path h="389994" w="432757">
                <a:moveTo>
                  <a:pt x="0" y="0"/>
                </a:moveTo>
                <a:lnTo>
                  <a:pt x="432757" y="0"/>
                </a:lnTo>
                <a:lnTo>
                  <a:pt x="432757" y="389995"/>
                </a:lnTo>
                <a:lnTo>
                  <a:pt x="0" y="389995"/>
                </a:lnTo>
                <a:lnTo>
                  <a:pt x="0" y="0"/>
                </a:lnTo>
                <a:close/>
              </a:path>
            </a:pathLst>
          </a:custGeom>
          <a:blipFill>
            <a:blip r:embed="rId3"/>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4904655" y="7133279"/>
            <a:ext cx="5447734" cy="3905015"/>
            <a:chOff x="0" y="0"/>
            <a:chExt cx="1434794" cy="1028481"/>
          </a:xfrm>
        </p:grpSpPr>
        <p:sp>
          <p:nvSpPr>
            <p:cNvPr name="Freeform 3" id="3"/>
            <p:cNvSpPr/>
            <p:nvPr/>
          </p:nvSpPr>
          <p:spPr>
            <a:xfrm flipH="false" flipV="false" rot="0">
              <a:off x="0" y="0"/>
              <a:ext cx="1434794" cy="1028481"/>
            </a:xfrm>
            <a:custGeom>
              <a:avLst/>
              <a:gdLst/>
              <a:ahLst/>
              <a:cxnLst/>
              <a:rect r="r" b="b" t="t" l="l"/>
              <a:pathLst>
                <a:path h="1028481" w="1434794">
                  <a:moveTo>
                    <a:pt x="0" y="0"/>
                  </a:moveTo>
                  <a:lnTo>
                    <a:pt x="1434794" y="0"/>
                  </a:lnTo>
                  <a:lnTo>
                    <a:pt x="1434794" y="1028481"/>
                  </a:lnTo>
                  <a:lnTo>
                    <a:pt x="0" y="1028481"/>
                  </a:lnTo>
                  <a:close/>
                </a:path>
              </a:pathLst>
            </a:custGeom>
            <a:solidFill>
              <a:srgbClr val="AAA39D"/>
            </a:solidFill>
          </p:spPr>
        </p:sp>
        <p:sp>
          <p:nvSpPr>
            <p:cNvPr name="TextBox 4" id="4"/>
            <p:cNvSpPr txBox="true"/>
            <p:nvPr/>
          </p:nvSpPr>
          <p:spPr>
            <a:xfrm>
              <a:off x="0" y="-38100"/>
              <a:ext cx="1434794" cy="1066581"/>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87506" y="-78432"/>
            <a:ext cx="7816028" cy="9336732"/>
            <a:chOff x="0" y="0"/>
            <a:chExt cx="2058542" cy="2459057"/>
          </a:xfrm>
        </p:grpSpPr>
        <p:sp>
          <p:nvSpPr>
            <p:cNvPr name="Freeform 6" id="6"/>
            <p:cNvSpPr/>
            <p:nvPr/>
          </p:nvSpPr>
          <p:spPr>
            <a:xfrm flipH="false" flipV="false" rot="0">
              <a:off x="0" y="0"/>
              <a:ext cx="2058543" cy="2459057"/>
            </a:xfrm>
            <a:custGeom>
              <a:avLst/>
              <a:gdLst/>
              <a:ahLst/>
              <a:cxnLst/>
              <a:rect r="r" b="b" t="t" l="l"/>
              <a:pathLst>
                <a:path h="2459057" w="2058543">
                  <a:moveTo>
                    <a:pt x="0" y="0"/>
                  </a:moveTo>
                  <a:lnTo>
                    <a:pt x="2058543" y="0"/>
                  </a:lnTo>
                  <a:lnTo>
                    <a:pt x="2058543" y="2459057"/>
                  </a:lnTo>
                  <a:lnTo>
                    <a:pt x="0" y="2459057"/>
                  </a:lnTo>
                  <a:close/>
                </a:path>
              </a:pathLst>
            </a:custGeom>
            <a:solidFill>
              <a:srgbClr val="6B6361"/>
            </a:solidFill>
          </p:spPr>
        </p:sp>
        <p:sp>
          <p:nvSpPr>
            <p:cNvPr name="TextBox 7" id="7"/>
            <p:cNvSpPr txBox="true"/>
            <p:nvPr/>
          </p:nvSpPr>
          <p:spPr>
            <a:xfrm>
              <a:off x="0" y="-38100"/>
              <a:ext cx="2058542" cy="2497157"/>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6553472" y="9258300"/>
            <a:ext cx="705828" cy="128467"/>
            <a:chOff x="0" y="0"/>
            <a:chExt cx="185897" cy="33835"/>
          </a:xfrm>
        </p:grpSpPr>
        <p:sp>
          <p:nvSpPr>
            <p:cNvPr name="Freeform 9" id="9"/>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10" id="10"/>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1049113" y="856459"/>
            <a:ext cx="382255" cy="344483"/>
          </a:xfrm>
          <a:custGeom>
            <a:avLst/>
            <a:gdLst/>
            <a:ahLst/>
            <a:cxnLst/>
            <a:rect r="r" b="b" t="t" l="l"/>
            <a:pathLst>
              <a:path h="344483" w="382255">
                <a:moveTo>
                  <a:pt x="0" y="0"/>
                </a:moveTo>
                <a:lnTo>
                  <a:pt x="382255" y="0"/>
                </a:lnTo>
                <a:lnTo>
                  <a:pt x="382255" y="344482"/>
                </a:lnTo>
                <a:lnTo>
                  <a:pt x="0" y="344482"/>
                </a:lnTo>
                <a:lnTo>
                  <a:pt x="0" y="0"/>
                </a:lnTo>
                <a:close/>
              </a:path>
            </a:pathLst>
          </a:custGeom>
          <a:blipFill>
            <a:blip r:embed="rId2"/>
            <a:stretch>
              <a:fillRect l="0" t="0" r="0" b="0"/>
            </a:stretch>
          </a:blipFill>
        </p:spPr>
      </p:sp>
      <p:sp>
        <p:nvSpPr>
          <p:cNvPr name="TextBox 12" id="12"/>
          <p:cNvSpPr txBox="true"/>
          <p:nvPr/>
        </p:nvSpPr>
        <p:spPr>
          <a:xfrm rot="0">
            <a:off x="1028700" y="1975644"/>
            <a:ext cx="5754315" cy="983741"/>
          </a:xfrm>
          <a:prstGeom prst="rect">
            <a:avLst/>
          </a:prstGeom>
        </p:spPr>
        <p:txBody>
          <a:bodyPr anchor="t" rtlCol="false" tIns="0" lIns="0" bIns="0" rIns="0">
            <a:spAutoFit/>
          </a:bodyPr>
          <a:lstStyle/>
          <a:p>
            <a:pPr algn="l">
              <a:lnSpc>
                <a:spcPts val="6863"/>
              </a:lnSpc>
            </a:pPr>
            <a:r>
              <a:rPr lang="en-US" sz="8799" spc="-554">
                <a:solidFill>
                  <a:srgbClr val="EEEAE5"/>
                </a:solidFill>
                <a:latin typeface="Helvetica World"/>
                <a:ea typeface="Helvetica World"/>
                <a:cs typeface="Helvetica World"/>
                <a:sym typeface="Helvetica World"/>
              </a:rPr>
              <a:t>Contexto</a:t>
            </a:r>
          </a:p>
        </p:txBody>
      </p:sp>
      <p:sp>
        <p:nvSpPr>
          <p:cNvPr name="TextBox 13" id="13"/>
          <p:cNvSpPr txBox="true"/>
          <p:nvPr/>
        </p:nvSpPr>
        <p:spPr>
          <a:xfrm rot="0">
            <a:off x="1049113" y="3239594"/>
            <a:ext cx="5342790" cy="565658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El</a:t>
            </a:r>
            <a:r>
              <a:rPr lang="en-US" sz="1599" spc="-47">
                <a:solidFill>
                  <a:srgbClr val="EEEAE5"/>
                </a:solidFill>
                <a:latin typeface="Open Sauce"/>
                <a:ea typeface="Open Sauce"/>
                <a:cs typeface="Open Sauce"/>
                <a:sym typeface="Open Sauce"/>
              </a:rPr>
              <a:t> presente proyecto propone un sistema inteligente basado en técnicas avanzadas de análisis georreferencial y machine learning orientado a la selección estratégica de ubicaciones comerciales en contextos urbanos.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Esta plataforma automatizada tiene como finalidad apoyar la toma de decisiones inmobiliarias y comerciales mediante la integración y análisis sistemático de múltiples fuentes de datos geoespaciales, principalmente obtenidos desde Google Maps. </a:t>
            </a:r>
          </a:p>
          <a:p>
            <a:pPr algn="l">
              <a:lnSpc>
                <a:spcPts val="2079"/>
              </a:lnSpc>
            </a:pPr>
          </a:p>
          <a:p>
            <a:pPr algn="l">
              <a:lnSpc>
                <a:spcPts val="2079"/>
              </a:lnSpc>
            </a:pPr>
            <a:r>
              <a:rPr lang="en-US" sz="1599" spc="-47">
                <a:solidFill>
                  <a:srgbClr val="EEEAE5"/>
                </a:solidFill>
                <a:latin typeface="Open Sauce"/>
                <a:ea typeface="Open Sauce"/>
                <a:cs typeface="Open Sauce"/>
                <a:sym typeface="Open Sauce"/>
              </a:rPr>
              <a:t>Su aplicación práctica permitirá reducir la incertidumbre, costos operativos y tiempo invertido en procesos tradicionales de búsqueda manual. El sistema está dirigido principalmente a empresarios, inversionistas e inmobiliarias interesadas en procesos de expansión comercial, ofreciendo una solución tecnológica fundamentada en datos cuantitativos para identificar ubicaciones óptimas, facilitando así una planificación urbana y comercial más precisa y sostenible.</a:t>
            </a:r>
          </a:p>
          <a:p>
            <a:pPr algn="l">
              <a:lnSpc>
                <a:spcPts val="2079"/>
              </a:lnSpc>
            </a:pPr>
          </a:p>
        </p:txBody>
      </p:sp>
      <p:grpSp>
        <p:nvGrpSpPr>
          <p:cNvPr name="Group 14" id="14"/>
          <p:cNvGrpSpPr/>
          <p:nvPr/>
        </p:nvGrpSpPr>
        <p:grpSpPr>
          <a:xfrm rot="0">
            <a:off x="8472648" y="3324668"/>
            <a:ext cx="8598131" cy="1818832"/>
            <a:chOff x="0" y="0"/>
            <a:chExt cx="11464175" cy="2425109"/>
          </a:xfrm>
        </p:grpSpPr>
        <p:sp>
          <p:nvSpPr>
            <p:cNvPr name="Freeform 15" id="15"/>
            <p:cNvSpPr/>
            <p:nvPr/>
          </p:nvSpPr>
          <p:spPr>
            <a:xfrm flipH="false" flipV="false" rot="0">
              <a:off x="0" y="0"/>
              <a:ext cx="2252320" cy="2425109"/>
            </a:xfrm>
            <a:custGeom>
              <a:avLst/>
              <a:gdLst/>
              <a:ahLst/>
              <a:cxnLst/>
              <a:rect r="r" b="b" t="t" l="l"/>
              <a:pathLst>
                <a:path h="2425109" w="2252320">
                  <a:moveTo>
                    <a:pt x="0" y="0"/>
                  </a:moveTo>
                  <a:lnTo>
                    <a:pt x="2252320" y="0"/>
                  </a:lnTo>
                  <a:lnTo>
                    <a:pt x="2252320" y="2425109"/>
                  </a:lnTo>
                  <a:lnTo>
                    <a:pt x="0" y="2425109"/>
                  </a:lnTo>
                  <a:lnTo>
                    <a:pt x="0" y="0"/>
                  </a:lnTo>
                  <a:close/>
                </a:path>
              </a:pathLst>
            </a:custGeom>
            <a:blipFill>
              <a:blip r:embed="rId3"/>
              <a:stretch>
                <a:fillRect l="0" t="0" r="0" b="0"/>
              </a:stretch>
            </a:blipFill>
          </p:spPr>
        </p:sp>
        <p:sp>
          <p:nvSpPr>
            <p:cNvPr name="Freeform 16" id="16"/>
            <p:cNvSpPr/>
            <p:nvPr/>
          </p:nvSpPr>
          <p:spPr>
            <a:xfrm flipH="false" flipV="false" rot="0">
              <a:off x="4834664" y="207495"/>
              <a:ext cx="2010119" cy="2010119"/>
            </a:xfrm>
            <a:custGeom>
              <a:avLst/>
              <a:gdLst/>
              <a:ahLst/>
              <a:cxnLst/>
              <a:rect r="r" b="b" t="t" l="l"/>
              <a:pathLst>
                <a:path h="2010119" w="2010119">
                  <a:moveTo>
                    <a:pt x="0" y="0"/>
                  </a:moveTo>
                  <a:lnTo>
                    <a:pt x="2010119" y="0"/>
                  </a:lnTo>
                  <a:lnTo>
                    <a:pt x="2010119" y="2010119"/>
                  </a:lnTo>
                  <a:lnTo>
                    <a:pt x="0" y="2010119"/>
                  </a:lnTo>
                  <a:lnTo>
                    <a:pt x="0" y="0"/>
                  </a:lnTo>
                  <a:close/>
                </a:path>
              </a:pathLst>
            </a:custGeom>
            <a:blipFill>
              <a:blip r:embed="rId4"/>
              <a:stretch>
                <a:fillRect l="0" t="0" r="0" b="0"/>
              </a:stretch>
            </a:blipFill>
          </p:spPr>
        </p:sp>
        <p:sp>
          <p:nvSpPr>
            <p:cNvPr name="Freeform 17" id="17"/>
            <p:cNvSpPr/>
            <p:nvPr/>
          </p:nvSpPr>
          <p:spPr>
            <a:xfrm flipH="false" flipV="false" rot="0">
              <a:off x="9299169" y="52609"/>
              <a:ext cx="2165005" cy="2165005"/>
            </a:xfrm>
            <a:custGeom>
              <a:avLst/>
              <a:gdLst/>
              <a:ahLst/>
              <a:cxnLst/>
              <a:rect r="r" b="b" t="t" l="l"/>
              <a:pathLst>
                <a:path h="2165005" w="2165005">
                  <a:moveTo>
                    <a:pt x="0" y="0"/>
                  </a:moveTo>
                  <a:lnTo>
                    <a:pt x="2165006" y="0"/>
                  </a:lnTo>
                  <a:lnTo>
                    <a:pt x="2165006" y="2165005"/>
                  </a:lnTo>
                  <a:lnTo>
                    <a:pt x="0" y="2165005"/>
                  </a:lnTo>
                  <a:lnTo>
                    <a:pt x="0" y="0"/>
                  </a:lnTo>
                  <a:close/>
                </a:path>
              </a:pathLst>
            </a:custGeom>
            <a:blipFill>
              <a:blip r:embed="rId5"/>
              <a:stretch>
                <a:fillRect l="0" t="0" r="0" b="0"/>
              </a:stretch>
            </a:blipFill>
          </p:spPr>
        </p:sp>
        <p:sp>
          <p:nvSpPr>
            <p:cNvPr name="AutoShape 18" id="18"/>
            <p:cNvSpPr/>
            <p:nvPr/>
          </p:nvSpPr>
          <p:spPr>
            <a:xfrm>
              <a:off x="2252320" y="1231748"/>
              <a:ext cx="2268547" cy="0"/>
            </a:xfrm>
            <a:prstGeom prst="line">
              <a:avLst/>
            </a:prstGeom>
            <a:ln cap="flat" w="38388">
              <a:solidFill>
                <a:srgbClr val="000000"/>
              </a:solidFill>
              <a:prstDash val="sysDot"/>
              <a:headEnd type="none" len="sm" w="sm"/>
              <a:tailEnd type="arrow" len="sm" w="med"/>
            </a:ln>
          </p:spPr>
        </p:sp>
        <p:sp>
          <p:nvSpPr>
            <p:cNvPr name="AutoShape 19" id="19"/>
            <p:cNvSpPr/>
            <p:nvPr/>
          </p:nvSpPr>
          <p:spPr>
            <a:xfrm>
              <a:off x="6844783" y="1193360"/>
              <a:ext cx="2268547" cy="0"/>
            </a:xfrm>
            <a:prstGeom prst="line">
              <a:avLst/>
            </a:prstGeom>
            <a:ln cap="flat" w="38388">
              <a:solidFill>
                <a:srgbClr val="000000"/>
              </a:solidFill>
              <a:prstDash val="sysDot"/>
              <a:headEnd type="none" len="sm" w="sm"/>
              <a:tailEnd type="arrow" len="sm" w="med"/>
            </a:ln>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074203" y="1676384"/>
            <a:ext cx="10139593"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Funcionales</a:t>
            </a: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030186" y="2838450"/>
          <a:ext cx="14280615" cy="5572125"/>
        </p:xfrm>
        <a:graphic>
          <a:graphicData uri="http://schemas.openxmlformats.org/drawingml/2006/table">
            <a:tbl>
              <a:tblPr/>
              <a:tblGrid>
                <a:gridCol w="1258888"/>
                <a:gridCol w="3406040"/>
                <a:gridCol w="7796078"/>
                <a:gridCol w="1819609"/>
              </a:tblGrid>
              <a:tr h="555298">
                <a:tc>
                  <a:txBody>
                    <a:bodyPr anchor="t" rtlCol="false"/>
                    <a:lstStyle/>
                    <a:p>
                      <a:pPr algn="l">
                        <a:lnSpc>
                          <a:spcPts val="1399"/>
                        </a:lnSpc>
                        <a:defRPr/>
                      </a:pPr>
                      <a:r>
                        <a:rPr lang="en-US" sz="999">
                          <a:solidFill>
                            <a:srgbClr val="000000"/>
                          </a:solidFill>
                          <a:latin typeface="Open Sans"/>
                          <a:ea typeface="Open Sans"/>
                          <a:cs typeface="Open Sans"/>
                          <a:sym typeface="Open Sans"/>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Descripción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Detalle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Partes Interesadas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Definición de Zonas de Influencia Automática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 permitir la creación automática de zonas de influencia a partir de un punto inicial o mediante parámetros especificados por el usuario. Las zonas generadas deben considerar variables espaciales relevantes, como distancia máxima, tiempo estimado de llegada y factores clave de accesibilidad.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a:t>
                      </a:r>
                      <a:r>
                        <a:rPr lang="en-US" sz="999">
                          <a:solidFill>
                            <a:srgbClr val="000000"/>
                          </a:solidFill>
                          <a:latin typeface="Open Sans"/>
                          <a:ea typeface="Open Sans"/>
                          <a:cs typeface="Open Sans"/>
                          <a:sym typeface="Open Sans"/>
                        </a:rPr>
                        <a:t>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Análisis Automático de Clustering Espacial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realizar clustering espacial automatizado utilizando algoritmos avanzados (como K-means, DBSCAN o HDBSCAN) para identificar zonas comerciales potencialmente óptimas. Los clusters generados deben considerar variables como flujo peatonal, tráfico vehicular, competencia local y puntos de interés cercanos.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Caracterización Dinámica de Ubicaciones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realizar una caracterización exhaustiva y dinámica de inmuebles o ubicaciones comerciales potenciales dentro de cada zona generada, utilizando múltiples fuentes de datos geoespaciales actualizados (Google Maps y datos abiertos). Se incluirán factores como movilidad, proximidad a infraestructura relevante y horarios pico.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9965">
                <a:tc>
                  <a:txBody>
                    <a:bodyPr anchor="t" rtlCol="false"/>
                    <a:lstStyle/>
                    <a:p>
                      <a:pPr algn="l">
                        <a:lnSpc>
                          <a:spcPts val="1399"/>
                        </a:lnSpc>
                        <a:defRPr/>
                      </a:pPr>
                      <a:r>
                        <a:rPr lang="en-US" sz="999">
                          <a:solidFill>
                            <a:srgbClr val="000000"/>
                          </a:solidFill>
                          <a:latin typeface="Open Sans"/>
                          <a:ea typeface="Open Sans"/>
                          <a:cs typeface="Open Sans"/>
                          <a:sym typeface="Open Sans"/>
                        </a:rPr>
                        <a:t>RF-04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Generación de Reportes Analíticos y Visuales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ofrecer reportes interactivos con gráficos, mapas de calor y análisis estadísticos detallados que permitan comparar claramente ubicaciones potenciales. Estos reportes facilitarán decisiones estratégicas mediante la representación visual intuitiva y métricas cuantitativas claras sobre la viabilidad comercial de las zonas evaluadas.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a:t>
                      </a:r>
                      <a:r>
                        <a:rPr lang="en-US" sz="999">
                          <a:solidFill>
                            <a:srgbClr val="000000"/>
                          </a:solidFill>
                          <a:latin typeface="Open Sans"/>
                          <a:ea typeface="Open Sans"/>
                          <a:cs typeface="Open Sans"/>
                          <a:sym typeface="Open Sans"/>
                        </a:rPr>
                        <a:t>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2299">
                <a:tc>
                  <a:txBody>
                    <a:bodyPr anchor="t" rtlCol="false"/>
                    <a:lstStyle/>
                    <a:p>
                      <a:pPr algn="l">
                        <a:lnSpc>
                          <a:spcPts val="1399"/>
                        </a:lnSpc>
                        <a:defRPr/>
                      </a:pPr>
                      <a:r>
                        <a:rPr lang="en-US" sz="999">
                          <a:solidFill>
                            <a:srgbClr val="000000"/>
                          </a:solidFill>
                          <a:latin typeface="Open Sans"/>
                          <a:ea typeface="Open Sans"/>
                          <a:cs typeface="Open Sans"/>
                          <a:sym typeface="Open Sans"/>
                        </a:rPr>
                        <a:t>RF-05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Sistema de Recomendación Inteligente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implementar un módulo de recomendación inteligente basado en modelos predictivos de Machine Learning que sugiera automáticamente las ubicaciones comerciales más adecuadas según perfiles de negocio definidos previamente (por ejemplo, restaurantes, farmacias, tiendas minoristas). El módulo debe adaptarse dinámicamente según los datos recopilados y preferencias del usuario.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 de datos</a:t>
                      </a:r>
                      <a:endParaRPr lang="en-US" sz="1100"/>
                    </a:p>
                    <a:p>
                      <a:pPr algn="l">
                        <a:lnSpc>
                          <a:spcPts val="1399"/>
                        </a:lnSpc>
                      </a:pPr>
                      <a:r>
                        <a:rPr lang="en-US" sz="999">
                          <a:solidFill>
                            <a:srgbClr val="000000"/>
                          </a:solidFill>
                          <a:latin typeface="Open Sans"/>
                          <a:ea typeface="Open Sans"/>
                          <a:cs typeface="Open Sans"/>
                          <a:sym typeface="Open Sans"/>
                        </a:rPr>
                        <a:t>Desarrollador</a:t>
                      </a:r>
                    </a:p>
                    <a:p>
                      <a:pPr algn="l">
                        <a:lnSpc>
                          <a:spcPts val="1399"/>
                        </a:lnSpc>
                      </a:pPr>
                      <a:r>
                        <a:rPr lang="en-US" sz="999">
                          <a:solidFill>
                            <a:srgbClr val="000000"/>
                          </a:solidFill>
                          <a:latin typeface="Open Sans"/>
                          <a:ea typeface="Open Sans"/>
                          <a:cs typeface="Open Sans"/>
                          <a:sym typeface="Open Sans"/>
                        </a:rPr>
                        <a:t>MLOps</a:t>
                      </a:r>
                    </a:p>
                    <a:p>
                      <a:pPr algn="l">
                        <a:lnSpc>
                          <a:spcPts val="1399"/>
                        </a:lnSpc>
                      </a:pPr>
                      <a:r>
                        <a:rPr lang="en-US" sz="999">
                          <a:solidFill>
                            <a:srgbClr val="000000"/>
                          </a:solidFill>
                          <a:latin typeface="Open Sans"/>
                          <a:ea typeface="Open Sans"/>
                          <a:cs typeface="Open Sans"/>
                          <a:sym typeface="Open Sans"/>
                        </a:rPr>
                        <a:t>Empresario/Cliente final</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580359" y="9410700"/>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5257502" y="9565261"/>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3380239" y="1576122"/>
            <a:ext cx="11527522" cy="1850516"/>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Requisitos No Funcionales</a:t>
            </a:r>
          </a:p>
          <a:p>
            <a:pPr algn="l">
              <a:lnSpc>
                <a:spcPts val="6863"/>
              </a:lnSpc>
            </a:pPr>
          </a:p>
        </p:txBody>
      </p:sp>
      <p:sp>
        <p:nvSpPr>
          <p:cNvPr name="TextBox 9" id="9"/>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0" id="10"/>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1" id="11"/>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2" id="12"/>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3" id="13"/>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4" id="14"/>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5" id="15"/>
          <p:cNvGraphicFramePr>
            <a:graphicFrameLocks noGrp="true"/>
          </p:cNvGraphicFramePr>
          <p:nvPr/>
        </p:nvGraphicFramePr>
        <p:xfrm>
          <a:off x="2136479" y="2686050"/>
          <a:ext cx="13826851" cy="6572250"/>
        </p:xfrm>
        <a:graphic>
          <a:graphicData uri="http://schemas.openxmlformats.org/drawingml/2006/table">
            <a:tbl>
              <a:tblPr/>
              <a:tblGrid>
                <a:gridCol w="860132"/>
                <a:gridCol w="2773588"/>
                <a:gridCol w="4087849"/>
                <a:gridCol w="3746921"/>
                <a:gridCol w="2358361"/>
              </a:tblGrid>
              <a:tr h="534951">
                <a:tc>
                  <a:txBody>
                    <a:bodyPr anchor="t" rtlCol="false"/>
                    <a:lstStyle/>
                    <a:p>
                      <a:pPr algn="l">
                        <a:lnSpc>
                          <a:spcPts val="1679"/>
                        </a:lnSpc>
                        <a:defRPr/>
                      </a:pPr>
                      <a:r>
                        <a:rPr lang="en-US" sz="1200">
                          <a:solidFill>
                            <a:srgbClr val="000000"/>
                          </a:solidFill>
                          <a:latin typeface="Open Sans"/>
                          <a:ea typeface="Open Sans"/>
                          <a:cs typeface="Open Sans"/>
                          <a:sym typeface="Open Sans"/>
                        </a:rPr>
                        <a:t>ID</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Descripción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Detalle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Métrica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Stakeholders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RNF-01</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Rendimiento de procesamiento de datos geoespaciales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 procesar grandes volúmenes de datos geoespaciales y entregar resultados analíticos y gráficos en tiempos aceptables para los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Tiempo de respuesta menor a 10 segundos por consulta promedio en análisis geoespacial.</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Analista de datos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RNF-02</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Escalabilidad en volumen de consultas concurrentes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ser capaz de gestionar simultáneamente múltiples solicitudes de análisis y generación de reportes sin degradación significativa del rendimiento.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Capacidad de manejar mínimo 100 usuarios simultáneos manteniendo tiempos estables (&lt;10 seg).</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a:t>
                      </a:r>
                      <a:r>
                        <a:rPr lang="en-US" sz="1200">
                          <a:solidFill>
                            <a:srgbClr val="000000"/>
                          </a:solidFill>
                          <a:latin typeface="Open Sans"/>
                          <a:ea typeface="Open Sans"/>
                          <a:cs typeface="Open Sans"/>
                          <a:sym typeface="Open Sans"/>
                        </a:rPr>
                        <a:t>esarrollador</a:t>
                      </a:r>
                      <a:endParaRPr lang="en-US" sz="1100"/>
                    </a:p>
                    <a:p>
                      <a:pPr algn="l">
                        <a:lnSpc>
                          <a:spcPts val="1679"/>
                        </a:lnSpc>
                      </a:pPr>
                      <a:r>
                        <a:rPr lang="en-US" sz="1200">
                          <a:solidFill>
                            <a:srgbClr val="000000"/>
                          </a:solidFill>
                          <a:latin typeface="Open Sans"/>
                          <a:ea typeface="Open Sans"/>
                          <a:cs typeface="Open Sans"/>
                          <a:sym typeface="Open Sans"/>
                        </a:rPr>
                        <a:t>MLOps</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RNF-03</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en recomendaciones y análisis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El sistema deberá ofrecer recomendaciones y análisis que reflejen con precisión la realidad del entorno geográfico evaluado, proporcionando resultados altamente confiables.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Precisión mínima del 90% en pruebas de validación comparadas con datos históricos reales.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Analista de datos</a:t>
                      </a:r>
                      <a:endParaRPr lang="en-US" sz="1100"/>
                    </a:p>
                    <a:p>
                      <a:pPr algn="l">
                        <a:lnSpc>
                          <a:spcPts val="1679"/>
                        </a:lnSpc>
                      </a:pPr>
                      <a:r>
                        <a:rPr lang="en-US" sz="1200">
                          <a:solidFill>
                            <a:srgbClr val="000000"/>
                          </a:solidFill>
                          <a:latin typeface="Open Sans"/>
                          <a:ea typeface="Open Sans"/>
                          <a:cs typeface="Open Sans"/>
                          <a:sym typeface="Open Sans"/>
                        </a:rPr>
                        <a:t>Desarrollador</a:t>
                      </a:r>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65428">
                <a:tc>
                  <a:txBody>
                    <a:bodyPr anchor="t" rtlCol="false"/>
                    <a:lstStyle/>
                    <a:p>
                      <a:pPr algn="l">
                        <a:lnSpc>
                          <a:spcPts val="1679"/>
                        </a:lnSpc>
                        <a:defRPr/>
                      </a:pPr>
                      <a:r>
                        <a:rPr lang="en-US" sz="1200">
                          <a:solidFill>
                            <a:srgbClr val="000000"/>
                          </a:solidFill>
                          <a:latin typeface="Open Sans"/>
                          <a:ea typeface="Open Sans"/>
                          <a:cs typeface="Open Sans"/>
                          <a:sym typeface="Open Sans"/>
                        </a:rPr>
                        <a:t>RNF-04</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Usabilidad en generación de reportes y visualizaciones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interfaz de reportes analíticos y visuales debe ser intuitiva y fácil de utilizar, permitiendo que usuarios no técnicos puedan entender rápidamente la información presentada.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Calificación mínima de 4/5 en pruebas de usabilidad con usuarios finales.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a:t>
                      </a:r>
                      <a:r>
                        <a:rPr lang="en-US" sz="1200">
                          <a:solidFill>
                            <a:srgbClr val="000000"/>
                          </a:solidFill>
                          <a:latin typeface="Open Sans"/>
                          <a:ea typeface="Open Sans"/>
                          <a:cs typeface="Open Sans"/>
                          <a:sym typeface="Open Sans"/>
                        </a:rPr>
                        <a:t>rrollador</a:t>
                      </a:r>
                      <a:endParaRPr lang="en-US" sz="1100"/>
                    </a:p>
                    <a:p>
                      <a:pPr algn="l">
                        <a:lnSpc>
                          <a:spcPts val="1679"/>
                        </a:lnSpc>
                      </a:pPr>
                      <a:r>
                        <a:rPr lang="en-US" sz="1200">
                          <a:solidFill>
                            <a:srgbClr val="000000"/>
                          </a:solidFill>
                          <a:latin typeface="Open Sans"/>
                          <a:ea typeface="Open Sans"/>
                          <a:cs typeface="Open Sans"/>
                          <a:sym typeface="Open Sans"/>
                        </a:rPr>
                        <a:t>Empresario/Cliente final</a:t>
                      </a: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75587">
                <a:tc>
                  <a:txBody>
                    <a:bodyPr anchor="t" rtlCol="false"/>
                    <a:lstStyle/>
                    <a:p>
                      <a:pPr algn="l">
                        <a:lnSpc>
                          <a:spcPts val="1679"/>
                        </a:lnSpc>
                        <a:defRPr/>
                      </a:pPr>
                      <a:r>
                        <a:rPr lang="en-US" sz="1200">
                          <a:solidFill>
                            <a:srgbClr val="000000"/>
                          </a:solidFill>
                          <a:latin typeface="Open Sans"/>
                          <a:ea typeface="Open Sans"/>
                          <a:cs typeface="Open Sans"/>
                          <a:sym typeface="Open Sans"/>
                        </a:rPr>
                        <a:t>RNF-05</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continua del servicio</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La plataforma debe garantizar una alta disponibilidad del servicio para asegurar la accesibilidad continua a funcionalidades críticas como análisis y recomendaciones de ubicaciones comerciales.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Disponibilidad mínima del 90% medida mensualmente.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200">
                          <a:solidFill>
                            <a:srgbClr val="000000"/>
                          </a:solidFill>
                          <a:latin typeface="Open Sans"/>
                          <a:ea typeface="Open Sans"/>
                          <a:cs typeface="Open Sans"/>
                          <a:sym typeface="Open Sans"/>
                        </a:rPr>
                        <a:t>Desarrollador</a:t>
                      </a:r>
                      <a:endParaRPr lang="en-US" sz="1100"/>
                    </a:p>
                    <a:p>
                      <a:pPr algn="l">
                        <a:lnSpc>
                          <a:spcPts val="1679"/>
                        </a:lnSpc>
                      </a:pPr>
                      <a:r>
                        <a:rPr lang="en-US" sz="1200">
                          <a:solidFill>
                            <a:srgbClr val="000000"/>
                          </a:solidFill>
                          <a:latin typeface="Open Sans"/>
                          <a:ea typeface="Open Sans"/>
                          <a:cs typeface="Open Sans"/>
                          <a:sym typeface="Open Sans"/>
                        </a:rPr>
                        <a:t>MLOps</a:t>
                      </a:r>
                    </a:p>
                    <a:p>
                      <a:pPr algn="l">
                        <a:lnSpc>
                          <a:spcPts val="1679"/>
                        </a:lnSpc>
                      </a:pPr>
                      <a:r>
                        <a:rPr lang="en-US" sz="1200">
                          <a:solidFill>
                            <a:srgbClr val="000000"/>
                          </a:solidFill>
                          <a:latin typeface="Open Sans"/>
                          <a:ea typeface="Open Sans"/>
                          <a:cs typeface="Open Sans"/>
                          <a:sym typeface="Open Sans"/>
                        </a:rPr>
                        <a:t>Empresario/Cliente final</a:t>
                      </a:r>
                    </a:p>
                    <a:p>
                      <a:pPr algn="l">
                        <a:lnSpc>
                          <a:spcPts val="1679"/>
                        </a:lnSpc>
                      </a:pPr>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grpSp>
        <p:nvGrpSpPr>
          <p:cNvPr name="Group 2" id="2"/>
          <p:cNvGrpSpPr/>
          <p:nvPr/>
        </p:nvGrpSpPr>
        <p:grpSpPr>
          <a:xfrm rot="0">
            <a:off x="13229569" y="8410575"/>
            <a:ext cx="5058431" cy="1876425"/>
            <a:chOff x="0" y="0"/>
            <a:chExt cx="1332262" cy="494202"/>
          </a:xfrm>
        </p:grpSpPr>
        <p:sp>
          <p:nvSpPr>
            <p:cNvPr name="Freeform 3" id="3"/>
            <p:cNvSpPr/>
            <p:nvPr/>
          </p:nvSpPr>
          <p:spPr>
            <a:xfrm flipH="false" flipV="false" rot="0">
              <a:off x="0" y="0"/>
              <a:ext cx="1332262" cy="494202"/>
            </a:xfrm>
            <a:custGeom>
              <a:avLst/>
              <a:gdLst/>
              <a:ahLst/>
              <a:cxnLst/>
              <a:rect r="r" b="b" t="t" l="l"/>
              <a:pathLst>
                <a:path h="494202" w="1332262">
                  <a:moveTo>
                    <a:pt x="0" y="0"/>
                  </a:moveTo>
                  <a:lnTo>
                    <a:pt x="1332262" y="0"/>
                  </a:lnTo>
                  <a:lnTo>
                    <a:pt x="1332262" y="494202"/>
                  </a:lnTo>
                  <a:lnTo>
                    <a:pt x="0" y="494202"/>
                  </a:lnTo>
                  <a:close/>
                </a:path>
              </a:pathLst>
            </a:custGeom>
            <a:solidFill>
              <a:srgbClr val="AAA39D"/>
            </a:solidFill>
          </p:spPr>
        </p:sp>
        <p:sp>
          <p:nvSpPr>
            <p:cNvPr name="TextBox 4" id="4"/>
            <p:cNvSpPr txBox="true"/>
            <p:nvPr/>
          </p:nvSpPr>
          <p:spPr>
            <a:xfrm>
              <a:off x="0" y="-38100"/>
              <a:ext cx="1332262" cy="532302"/>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028700" y="9129833"/>
            <a:ext cx="705828" cy="128467"/>
            <a:chOff x="0" y="0"/>
            <a:chExt cx="185897" cy="33835"/>
          </a:xfrm>
        </p:grpSpPr>
        <p:sp>
          <p:nvSpPr>
            <p:cNvPr name="Freeform 6" id="6"/>
            <p:cNvSpPr/>
            <p:nvPr/>
          </p:nvSpPr>
          <p:spPr>
            <a:xfrm flipH="false" flipV="false" rot="0">
              <a:off x="0" y="0"/>
              <a:ext cx="185897" cy="33835"/>
            </a:xfrm>
            <a:custGeom>
              <a:avLst/>
              <a:gdLst/>
              <a:ahLst/>
              <a:cxnLst/>
              <a:rect r="r" b="b" t="t" l="l"/>
              <a:pathLst>
                <a:path h="33835" w="185897">
                  <a:moveTo>
                    <a:pt x="0" y="0"/>
                  </a:moveTo>
                  <a:lnTo>
                    <a:pt x="185897" y="0"/>
                  </a:lnTo>
                  <a:lnTo>
                    <a:pt x="185897" y="33835"/>
                  </a:lnTo>
                  <a:lnTo>
                    <a:pt x="0" y="33835"/>
                  </a:lnTo>
                  <a:close/>
                </a:path>
              </a:pathLst>
            </a:custGeom>
            <a:solidFill>
              <a:srgbClr val="AAA39D"/>
            </a:solidFill>
          </p:spPr>
        </p:sp>
        <p:sp>
          <p:nvSpPr>
            <p:cNvPr name="TextBox 7" id="7"/>
            <p:cNvSpPr txBox="true"/>
            <p:nvPr/>
          </p:nvSpPr>
          <p:spPr>
            <a:xfrm>
              <a:off x="0" y="-38100"/>
              <a:ext cx="185897" cy="7193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4750340" y="1675612"/>
            <a:ext cx="898298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Atributos de Calidad</a:t>
            </a:r>
          </a:p>
        </p:txBody>
      </p:sp>
      <p:sp>
        <p:nvSpPr>
          <p:cNvPr name="TextBox 9" id="9"/>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10" id="10"/>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11" id="11"/>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12" id="12"/>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13" id="13"/>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14" id="14"/>
          <p:cNvGraphicFramePr>
            <a:graphicFrameLocks noGrp="true"/>
          </p:cNvGraphicFramePr>
          <p:nvPr/>
        </p:nvGraphicFramePr>
        <p:xfrm>
          <a:off x="2666322" y="3097502"/>
          <a:ext cx="12955355" cy="4873045"/>
        </p:xfrm>
        <a:graphic>
          <a:graphicData uri="http://schemas.openxmlformats.org/drawingml/2006/table">
            <a:tbl>
              <a:tblPr/>
              <a:tblGrid>
                <a:gridCol w="1850765"/>
                <a:gridCol w="1850765"/>
                <a:gridCol w="1850765"/>
                <a:gridCol w="1850765"/>
                <a:gridCol w="1850765"/>
                <a:gridCol w="1850765"/>
                <a:gridCol w="1850765"/>
              </a:tblGrid>
              <a:tr h="872666">
                <a:tc>
                  <a:txBody>
                    <a:bodyPr anchor="t" rtlCol="false"/>
                    <a:lstStyle/>
                    <a:p>
                      <a:pPr algn="ctr">
                        <a:lnSpc>
                          <a:spcPts val="1819"/>
                        </a:lnSpc>
                        <a:defRPr/>
                      </a:pPr>
                      <a:r>
                        <a:rPr lang="en-US" sz="1299">
                          <a:solidFill>
                            <a:srgbClr val="000000"/>
                          </a:solidFill>
                          <a:latin typeface="Open Sans"/>
                          <a:ea typeface="Open Sans"/>
                          <a:cs typeface="Open Sans"/>
                          <a:sym typeface="Open Sans"/>
                        </a:rPr>
                        <a:t>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Rendimiento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Escalabilidad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Exactitud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Usabilidad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Disponibilidad</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Stakeholder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Analista de datos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40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57983">
                <a:tc>
                  <a:txBody>
                    <a:bodyPr anchor="t" rtlCol="false"/>
                    <a:lstStyle/>
                    <a:p>
                      <a:pPr algn="ctr">
                        <a:lnSpc>
                          <a:spcPts val="1819"/>
                        </a:lnSpc>
                        <a:defRPr/>
                      </a:pPr>
                      <a:r>
                        <a:rPr lang="en-US" sz="1299">
                          <a:solidFill>
                            <a:srgbClr val="000000"/>
                          </a:solidFill>
                          <a:latin typeface="Open Sans"/>
                          <a:ea typeface="Open Sans"/>
                          <a:cs typeface="Open Sans"/>
                          <a:sym typeface="Open Sans"/>
                        </a:rPr>
                        <a:t>Desarrollador</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30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26</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70271">
                <a:tc>
                  <a:txBody>
                    <a:bodyPr anchor="t" rtlCol="false"/>
                    <a:lstStyle/>
                    <a:p>
                      <a:pPr algn="ctr">
                        <a:lnSpc>
                          <a:spcPts val="1819"/>
                        </a:lnSpc>
                        <a:defRPr/>
                      </a:pPr>
                      <a:r>
                        <a:rPr lang="en-US" sz="1299">
                          <a:solidFill>
                            <a:srgbClr val="000000"/>
                          </a:solidFill>
                          <a:latin typeface="Open Sans"/>
                          <a:ea typeface="Open Sans"/>
                          <a:cs typeface="Open Sans"/>
                          <a:sym typeface="Open Sans"/>
                        </a:rPr>
                        <a:t>Gerente de proyecto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8611">
                <a:tc>
                  <a:txBody>
                    <a:bodyPr anchor="t" rtlCol="false"/>
                    <a:lstStyle/>
                    <a:p>
                      <a:pPr algn="ctr">
                        <a:lnSpc>
                          <a:spcPts val="1819"/>
                        </a:lnSpc>
                        <a:defRPr/>
                      </a:pPr>
                      <a:r>
                        <a:rPr lang="en-US" sz="1299">
                          <a:solidFill>
                            <a:srgbClr val="000000"/>
                          </a:solidFill>
                          <a:latin typeface="Open Sans"/>
                          <a:ea typeface="Open Sans"/>
                          <a:cs typeface="Open Sans"/>
                          <a:sym typeface="Open Sans"/>
                        </a:rPr>
                        <a:t>Empresario/Cliente final</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88308">
                <a:tc>
                  <a:txBody>
                    <a:bodyPr anchor="t" rtlCol="false"/>
                    <a:lstStyle/>
                    <a:p>
                      <a:pPr algn="ctr">
                        <a:lnSpc>
                          <a:spcPts val="1819"/>
                        </a:lnSpc>
                        <a:defRPr/>
                      </a:pPr>
                      <a:r>
                        <a:rPr lang="en-US" sz="1299">
                          <a:solidFill>
                            <a:srgbClr val="000000"/>
                          </a:solidFill>
                          <a:latin typeface="Open Sans"/>
                          <a:ea typeface="Open Sans"/>
                          <a:cs typeface="Open Sans"/>
                          <a:sym typeface="Open Sans"/>
                        </a:rPr>
                        <a:t>MLOps</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25</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23</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12</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57222">
                <a:tc>
                  <a:txBody>
                    <a:bodyPr anchor="t" rtlCol="false"/>
                    <a:lstStyle/>
                    <a:p>
                      <a:pPr algn="ctr">
                        <a:lnSpc>
                          <a:spcPts val="1819"/>
                        </a:lnSpc>
                        <a:defRPr/>
                      </a:pPr>
                      <a:r>
                        <a:rPr lang="en-US" sz="1299">
                          <a:solidFill>
                            <a:srgbClr val="000000"/>
                          </a:solidFill>
                          <a:latin typeface="Open Sans"/>
                          <a:ea typeface="Open Sans"/>
                          <a:cs typeface="Open Sans"/>
                          <a:sym typeface="Open Sans"/>
                        </a:rPr>
                        <a:t>Total Atributo</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21.8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28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15.4</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17.8</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Open Sans"/>
                          <a:ea typeface="Open Sans"/>
                          <a:cs typeface="Open Sans"/>
                          <a:sym typeface="Open Sans"/>
                        </a:rPr>
                        <a:t>100%</a:t>
                      </a:r>
                      <a:endParaRPr lang="en-US" sz="1100"/>
                    </a:p>
                  </a:txBody>
                  <a:tcPr marL="76200" marR="76200" marT="76200" marB="762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AE5"/>
        </a:solidFill>
      </p:bgPr>
    </p:bg>
    <p:spTree>
      <p:nvGrpSpPr>
        <p:cNvPr id="1" name=""/>
        <p:cNvGrpSpPr/>
        <p:nvPr/>
      </p:nvGrpSpPr>
      <p:grpSpPr>
        <a:xfrm>
          <a:off x="0" y="0"/>
          <a:ext cx="0" cy="0"/>
          <a:chOff x="0" y="0"/>
          <a:chExt cx="0" cy="0"/>
        </a:xfrm>
      </p:grpSpPr>
      <p:sp>
        <p:nvSpPr>
          <p:cNvPr name="TextBox 2" id="2"/>
          <p:cNvSpPr txBox="true"/>
          <p:nvPr/>
        </p:nvSpPr>
        <p:spPr>
          <a:xfrm rot="0">
            <a:off x="6322827" y="1576122"/>
            <a:ext cx="5642346" cy="983741"/>
          </a:xfrm>
          <a:prstGeom prst="rect">
            <a:avLst/>
          </a:prstGeom>
        </p:spPr>
        <p:txBody>
          <a:bodyPr anchor="t" rtlCol="false" tIns="0" lIns="0" bIns="0" rIns="0">
            <a:spAutoFit/>
          </a:bodyPr>
          <a:lstStyle/>
          <a:p>
            <a:pPr algn="l">
              <a:lnSpc>
                <a:spcPts val="6863"/>
              </a:lnSpc>
            </a:pPr>
            <a:r>
              <a:rPr lang="en-US" sz="8799" spc="-554">
                <a:solidFill>
                  <a:srgbClr val="6B6361"/>
                </a:solidFill>
                <a:latin typeface="Helvetica World"/>
                <a:ea typeface="Helvetica World"/>
                <a:cs typeface="Helvetica World"/>
                <a:sym typeface="Helvetica World"/>
              </a:rPr>
              <a:t>Ponderación</a:t>
            </a:r>
          </a:p>
        </p:txBody>
      </p:sp>
      <p:sp>
        <p:nvSpPr>
          <p:cNvPr name="TextBox 3" id="3"/>
          <p:cNvSpPr txBox="true"/>
          <p:nvPr/>
        </p:nvSpPr>
        <p:spPr>
          <a:xfrm rot="0">
            <a:off x="1028700"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4" id="4"/>
          <p:cNvSpPr txBox="true"/>
          <p:nvPr/>
        </p:nvSpPr>
        <p:spPr>
          <a:xfrm rot="0">
            <a:off x="1028700"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01</a:t>
            </a:r>
          </a:p>
        </p:txBody>
      </p:sp>
      <p:sp>
        <p:nvSpPr>
          <p:cNvPr name="TextBox 5" id="5"/>
          <p:cNvSpPr txBox="true"/>
          <p:nvPr/>
        </p:nvSpPr>
        <p:spPr>
          <a:xfrm rot="0">
            <a:off x="6671046" y="6574696"/>
            <a:ext cx="3721640" cy="2056130"/>
          </a:xfrm>
          <a:prstGeom prst="rect">
            <a:avLst/>
          </a:prstGeom>
        </p:spPr>
        <p:txBody>
          <a:bodyPr anchor="t" rtlCol="false" tIns="0" lIns="0" bIns="0" rIns="0">
            <a:spAutoFit/>
          </a:bodyPr>
          <a:lstStyle/>
          <a:p>
            <a:pPr algn="l">
              <a:lnSpc>
                <a:spcPts val="2079"/>
              </a:lnSpc>
            </a:pPr>
            <a:r>
              <a:rPr lang="en-US" sz="1599" spc="-47">
                <a:solidFill>
                  <a:srgbClr val="EEEAE5"/>
                </a:solidFill>
                <a:latin typeface="Open Sauce"/>
                <a:ea typeface="Open Sauce"/>
                <a:cs typeface="Open Sauce"/>
                <a:sym typeface="Open Sauce"/>
              </a:rPr>
              <a:t>Lorem ipsum odor amet, consectetuer adipiscing elit. Adipiscing a blandit lectus quam, penatibus enim cursus. Et cubilia bibendum enim interdum aliquam molestie purus litora malesuada. Vel commodo aliquet iaculis tristique platea turpis; curae nec. At condimentum placerat curae bibendum suspendisse.</a:t>
            </a:r>
          </a:p>
        </p:txBody>
      </p:sp>
      <p:sp>
        <p:nvSpPr>
          <p:cNvPr name="TextBox 6" id="6"/>
          <p:cNvSpPr txBox="true"/>
          <p:nvPr/>
        </p:nvSpPr>
        <p:spPr>
          <a:xfrm rot="0">
            <a:off x="6671046"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02</a:t>
            </a:r>
          </a:p>
        </p:txBody>
      </p:sp>
      <p:sp>
        <p:nvSpPr>
          <p:cNvPr name="TextBox 7" id="7"/>
          <p:cNvSpPr txBox="true"/>
          <p:nvPr/>
        </p:nvSpPr>
        <p:spPr>
          <a:xfrm rot="0">
            <a:off x="12313392" y="6190057"/>
            <a:ext cx="1082395" cy="255905"/>
          </a:xfrm>
          <a:prstGeom prst="rect">
            <a:avLst/>
          </a:prstGeom>
        </p:spPr>
        <p:txBody>
          <a:bodyPr anchor="t" rtlCol="false" tIns="0" lIns="0" bIns="0" rIns="0">
            <a:spAutoFit/>
          </a:bodyPr>
          <a:lstStyle/>
          <a:p>
            <a:pPr algn="l">
              <a:lnSpc>
                <a:spcPts val="2079"/>
              </a:lnSpc>
            </a:pPr>
            <a:r>
              <a:rPr lang="en-US" sz="1599" spc="-47" b="true">
                <a:solidFill>
                  <a:srgbClr val="EEEAE5"/>
                </a:solidFill>
                <a:latin typeface="Open Sauce Bold"/>
                <a:ea typeface="Open Sauce Bold"/>
                <a:cs typeface="Open Sauce Bold"/>
                <a:sym typeface="Open Sauce Bold"/>
              </a:rPr>
              <a:t>Point 03</a:t>
            </a:r>
          </a:p>
        </p:txBody>
      </p:sp>
      <p:sp>
        <p:nvSpPr>
          <p:cNvPr name="Freeform 8" id="8"/>
          <p:cNvSpPr/>
          <p:nvPr/>
        </p:nvSpPr>
        <p:spPr>
          <a:xfrm flipH="false" flipV="false" rot="0">
            <a:off x="948857" y="833703"/>
            <a:ext cx="432757" cy="389994"/>
          </a:xfrm>
          <a:custGeom>
            <a:avLst/>
            <a:gdLst/>
            <a:ahLst/>
            <a:cxnLst/>
            <a:rect r="r" b="b" t="t" l="l"/>
            <a:pathLst>
              <a:path h="389994" w="432757">
                <a:moveTo>
                  <a:pt x="0" y="0"/>
                </a:moveTo>
                <a:lnTo>
                  <a:pt x="432757" y="0"/>
                </a:lnTo>
                <a:lnTo>
                  <a:pt x="432757" y="389994"/>
                </a:lnTo>
                <a:lnTo>
                  <a:pt x="0" y="389994"/>
                </a:lnTo>
                <a:lnTo>
                  <a:pt x="0" y="0"/>
                </a:lnTo>
                <a:close/>
              </a:path>
            </a:pathLst>
          </a:custGeom>
          <a:blipFill>
            <a:blip r:embed="rId2"/>
            <a:stretch>
              <a:fillRect l="0" t="0" r="0" b="0"/>
            </a:stretch>
          </a:blipFill>
        </p:spPr>
      </p:sp>
      <p:graphicFrame>
        <p:nvGraphicFramePr>
          <p:cNvPr name="Table 9" id="9"/>
          <p:cNvGraphicFramePr>
            <a:graphicFrameLocks noGrp="true"/>
          </p:cNvGraphicFramePr>
          <p:nvPr/>
        </p:nvGraphicFramePr>
        <p:xfrm>
          <a:off x="1028700" y="2755461"/>
          <a:ext cx="16230600" cy="6512071"/>
        </p:xfrm>
        <a:graphic>
          <a:graphicData uri="http://schemas.openxmlformats.org/drawingml/2006/table">
            <a:tbl>
              <a:tblPr/>
              <a:tblGrid>
                <a:gridCol w="2160334"/>
                <a:gridCol w="3865349"/>
                <a:gridCol w="4021642"/>
                <a:gridCol w="1208368"/>
                <a:gridCol w="1151534"/>
                <a:gridCol w="1790915"/>
                <a:gridCol w="2032458"/>
              </a:tblGrid>
              <a:tr h="754683">
                <a:tc>
                  <a:txBody>
                    <a:bodyPr anchor="t" rtlCol="false"/>
                    <a:lstStyle/>
                    <a:p>
                      <a:pPr algn="ctr">
                        <a:lnSpc>
                          <a:spcPts val="1960"/>
                        </a:lnSpc>
                        <a:defRPr/>
                      </a:pPr>
                      <a:r>
                        <a:rPr lang="en-US" sz="1400">
                          <a:solidFill>
                            <a:srgbClr val="000000"/>
                          </a:solidFill>
                          <a:latin typeface="Open Sans"/>
                          <a:ea typeface="Open Sans"/>
                          <a:cs typeface="Open Sans"/>
                          <a:sym typeface="Open Sans"/>
                        </a:rPr>
                        <a:t>Atributo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Descripción</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Métrica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Impacto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Dificultad</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Peso (Prioridad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Valor = (Impacto + Dificultad) * Peso</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Exactitud (Accuracy)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del sistema de generar resultados y recomendaciones que reflejen con alta fidelidad la realidad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Precisión mínima del 90% en pruebas de validación (comparando resultados vs. datos reales).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28 = 140</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51436">
                <a:tc>
                  <a:txBody>
                    <a:bodyPr anchor="t" rtlCol="false"/>
                    <a:lstStyle/>
                    <a:p>
                      <a:pPr algn="ctr">
                        <a:lnSpc>
                          <a:spcPts val="1960"/>
                        </a:lnSpc>
                        <a:defRPr/>
                      </a:pPr>
                      <a:r>
                        <a:rPr lang="en-US" sz="1400">
                          <a:solidFill>
                            <a:srgbClr val="000000"/>
                          </a:solidFill>
                          <a:latin typeface="Open Sans"/>
                          <a:ea typeface="Open Sans"/>
                          <a:cs typeface="Open Sans"/>
                          <a:sym typeface="Open Sans"/>
                        </a:rPr>
                        <a:t>Rendimiento (Performance)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Velocidad con que el sistema procesa grandes volúmenes de datos y genera reportes, sin tiempos de respuesta excesivos.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Tiempos de respuesta &lt; 10 segundos en consultas promedio de análisis geoespacial.</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21.8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 + 2) * 21.8 = 109</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6806">
                <a:tc>
                  <a:txBody>
                    <a:bodyPr anchor="t" rtlCol="false"/>
                    <a:lstStyle/>
                    <a:p>
                      <a:pPr algn="ctr">
                        <a:lnSpc>
                          <a:spcPts val="1960"/>
                        </a:lnSpc>
                        <a:defRPr/>
                      </a:pPr>
                      <a:r>
                        <a:rPr lang="en-US" sz="1400">
                          <a:solidFill>
                            <a:srgbClr val="000000"/>
                          </a:solidFill>
                          <a:latin typeface="Open Sans"/>
                          <a:ea typeface="Open Sans"/>
                          <a:cs typeface="Open Sans"/>
                          <a:sym typeface="Open Sans"/>
                        </a:rPr>
                        <a:t>Escalabilidad (Scalability)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Capacidad para mantener el rendimiento y funcionalidades aunque se incremente el número de usuarios o la cantidad de datos.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Manejo de ≥100 usuarios concurrentes con tiempos estables (&lt;10 seg) y sin degradación marcada.</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3</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+ 3) * 17 = 85</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(Availability)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Grado en que el sistema se mantiene operativo y accesible de forma continua para ejecutar análisis críticos.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Disponibilidad del servicio superior al 90% medida mensualmente.</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17.8</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17.8 = 71.2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06170">
                <a:tc>
                  <a:txBody>
                    <a:bodyPr anchor="t" rtlCol="false"/>
                    <a:lstStyle/>
                    <a:p>
                      <a:pPr algn="ctr">
                        <a:lnSpc>
                          <a:spcPts val="1960"/>
                        </a:lnSpc>
                        <a:defRPr/>
                      </a:pPr>
                      <a:r>
                        <a:rPr lang="en-US" sz="1400">
                          <a:solidFill>
                            <a:srgbClr val="000000"/>
                          </a:solidFill>
                          <a:latin typeface="Open Sans"/>
                          <a:ea typeface="Open Sans"/>
                          <a:cs typeface="Open Sans"/>
                          <a:sym typeface="Open Sans"/>
                        </a:rPr>
                        <a:t>Usabilidad (Usability)</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Facilidad de uso e interpretación de los reportes analíticos y visualizaciones por parte de usuarios no técnicos.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Calificación ≥ 4/5 en encuestas de usabilidad con usuarios finales.</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15.4</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960"/>
                        </a:lnSpc>
                        <a:defRPr/>
                      </a:pPr>
                      <a:r>
                        <a:rPr lang="en-US" sz="1400">
                          <a:solidFill>
                            <a:srgbClr val="000000"/>
                          </a:solidFill>
                          <a:latin typeface="Open Sans"/>
                          <a:ea typeface="Open Sans"/>
                          <a:cs typeface="Open Sans"/>
                          <a:sym typeface="Open Sans"/>
                        </a:rPr>
                        <a:t>(2 + 2) * 15.4 = 61.6</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DAGkK5cbx8M</dc:identifier>
  <dcterms:modified xsi:type="dcterms:W3CDTF">2011-08-01T06:04:30Z</dcterms:modified>
  <cp:revision>1</cp:revision>
  <dc:title>FindMyPlace.context</dc:title>
</cp:coreProperties>
</file>