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8288000" cy="10287000"/>
  <p:notesSz cx="6858000" cy="9144000"/>
  <p:embeddedFontLst>
    <p:embeddedFont>
      <p:font typeface="Glacial Indifference" panose="020B0604020202020204" charset="0"/>
      <p:regular r:id="rId31"/>
    </p:embeddedFont>
    <p:embeddedFont>
      <p:font typeface="Glacial Indifference Bold" panose="020B0604020202020204" charset="0"/>
      <p:regular r:id="rId32"/>
    </p:embeddedFont>
    <p:embeddedFont>
      <p:font typeface="Glacial Indifference Italics" panose="020B0604020202020204" charset="0"/>
      <p:regular r:id="rId33"/>
    </p:embeddedFont>
    <p:embeddedFont>
      <p:font typeface="Open Sans" panose="020B0606030504020204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3237" y="2060981"/>
            <a:ext cx="15081526" cy="2459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32"/>
              </a:lnSpc>
              <a:spcBef>
                <a:spcPct val="0"/>
              </a:spcBef>
            </a:pPr>
            <a:r>
              <a:rPr lang="en-US" sz="7022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Plataforma E-Commerce Multi-Tenant</a:t>
            </a:r>
          </a:p>
          <a:p>
            <a:pPr algn="ctr">
              <a:lnSpc>
                <a:spcPts val="9832"/>
              </a:lnSpc>
              <a:spcBef>
                <a:spcPct val="0"/>
              </a:spcBef>
            </a:pPr>
            <a:endParaRPr lang="en-US" sz="7022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7477760"/>
            <a:ext cx="541020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Daniel Tamara Rivera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David Alejandro Medina Ruiz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Samuel Santiago Falla Alfaro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85673" y="8077835"/>
            <a:ext cx="23393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>
                    <a:alpha val="36863"/>
                  </a:srgb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2025-05-28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60298" y="3692524"/>
            <a:ext cx="2967404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Buyee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9482" y="3166682"/>
            <a:ext cx="14529037" cy="4304227"/>
          </a:xfrm>
          <a:custGeom>
            <a:avLst/>
            <a:gdLst/>
            <a:ahLst/>
            <a:cxnLst/>
            <a:rect l="l" t="t" r="r" b="b"/>
            <a:pathLst>
              <a:path w="14529037" h="4304227">
                <a:moveTo>
                  <a:pt x="0" y="0"/>
                </a:moveTo>
                <a:lnTo>
                  <a:pt x="14529036" y="0"/>
                </a:lnTo>
                <a:lnTo>
                  <a:pt x="14529036" y="4304227"/>
                </a:lnTo>
                <a:lnTo>
                  <a:pt x="0" y="4304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1020" y="3731578"/>
            <a:ext cx="16125959" cy="2823843"/>
          </a:xfrm>
          <a:custGeom>
            <a:avLst/>
            <a:gdLst/>
            <a:ahLst/>
            <a:cxnLst/>
            <a:rect l="l" t="t" r="r" b="b"/>
            <a:pathLst>
              <a:path w="16125959" h="2823843">
                <a:moveTo>
                  <a:pt x="0" y="0"/>
                </a:moveTo>
                <a:lnTo>
                  <a:pt x="16125960" y="0"/>
                </a:lnTo>
                <a:lnTo>
                  <a:pt x="16125960" y="2823844"/>
                </a:lnTo>
                <a:lnTo>
                  <a:pt x="0" y="2823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" t="-1729" r="-346" b="-172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62987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9700" y="1848691"/>
            <a:ext cx="13848601" cy="7409609"/>
          </a:xfrm>
          <a:custGeom>
            <a:avLst/>
            <a:gdLst/>
            <a:ahLst/>
            <a:cxnLst/>
            <a:rect l="l" t="t" r="r" b="b"/>
            <a:pathLst>
              <a:path w="13848601" h="7409609">
                <a:moveTo>
                  <a:pt x="0" y="0"/>
                </a:moveTo>
                <a:lnTo>
                  <a:pt x="13848600" y="0"/>
                </a:lnTo>
                <a:lnTo>
                  <a:pt x="13848600" y="7409609"/>
                </a:lnTo>
                <a:lnTo>
                  <a:pt x="0" y="7409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518" r="-369" b="-25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Ponderación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7694193" y="2652419"/>
            <a:ext cx="203203" cy="366798"/>
            <a:chOff x="0" y="0"/>
            <a:chExt cx="53518" cy="966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518" cy="96605"/>
            </a:xfrm>
            <a:custGeom>
              <a:avLst/>
              <a:gdLst/>
              <a:ahLst/>
              <a:cxnLst/>
              <a:rect l="l" t="t" r="r" b="b"/>
              <a:pathLst>
                <a:path w="53518" h="96605">
                  <a:moveTo>
                    <a:pt x="0" y="0"/>
                  </a:moveTo>
                  <a:lnTo>
                    <a:pt x="53518" y="0"/>
                  </a:lnTo>
                  <a:lnTo>
                    <a:pt x="53518" y="96605"/>
                  </a:lnTo>
                  <a:lnTo>
                    <a:pt x="0" y="966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53518" cy="125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46625" y="2616124"/>
            <a:ext cx="9594751" cy="5054752"/>
          </a:xfrm>
          <a:custGeom>
            <a:avLst/>
            <a:gdLst/>
            <a:ahLst/>
            <a:cxnLst/>
            <a:rect l="l" t="t" r="r" b="b"/>
            <a:pathLst>
              <a:path w="9594751" h="5054752">
                <a:moveTo>
                  <a:pt x="0" y="0"/>
                </a:moveTo>
                <a:lnTo>
                  <a:pt x="9594750" y="0"/>
                </a:lnTo>
                <a:lnTo>
                  <a:pt x="9594750" y="5054752"/>
                </a:lnTo>
                <a:lnTo>
                  <a:pt x="0" y="50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7" t="-1969" r="-34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Arquitectónicos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92886"/>
            <a:ext cx="16230600" cy="6943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fallos: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Patrón Circuit Breaker, acompañado de retry y fallback.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Persistencia y recuperación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Incluye backups automáticos programados e implementar Point-in-Time Recovery (PITR) para bases de datos.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Monitoreo proactivo: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Prometheus y Grafana.</a:t>
            </a:r>
          </a:p>
          <a:p>
            <a:pPr marL="669291" lvl="1" indent="-334646" algn="l">
              <a:lnSpc>
                <a:spcPts val="7750"/>
              </a:lnSpc>
              <a:buAutoNum type="arabicPeriod"/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Rendimiento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Almacenamiento de datos: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Integración de RBDS,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y s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istema de Redis permitiendo almacenar y servir recursos estáticos.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Reducir la sobrecarga computacional: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Balanceo de carga que permita distribuir las solicitudes entrantes entre múltiples servidores.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Cantidad de peticiones limitadas: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 Con ayuda de Rate Limiting.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Tácticas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5154" y="1290175"/>
            <a:ext cx="16877692" cy="8467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3.Seguridad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Autenticación de usuarios:</a:t>
            </a: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OAuth 2.0 y la Autenticación Multifactor (MFA), acompañado de un Firewall.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Límite de exposición: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Implementar pasarela de pagos certificadas, que cumplan con estándares internacionales de seguridad (como PCI-DSS).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Mantener la integridad: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Implementación de SSL/TLS se realiza mediante el protocolo HTTPS.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4.Flexibilidad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Escalado horizontal: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Aumento en número de servidores por zona.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Lanzamientos graduales: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Despliegue Zero Downtime, acompañado de Canary Releases.</a:t>
            </a:r>
          </a:p>
          <a:p>
            <a:pPr algn="l">
              <a:lnSpc>
                <a:spcPts val="7750"/>
              </a:lnSpc>
            </a:pPr>
            <a:r>
              <a:rPr lang="en-US" sz="31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5.Usabilidad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Diseño centrado en el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Templates reutilizables y dashboard interactivos</a:t>
            </a:r>
          </a:p>
          <a:p>
            <a:pPr marL="1338582" lvl="2" indent="-446194" algn="l">
              <a:lnSpc>
                <a:spcPts val="4340"/>
              </a:lnSpc>
              <a:buAutoNum type="alphaLcPeriod"/>
            </a:pPr>
            <a:r>
              <a:rPr lang="en-US" sz="31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Retroalimentación al usuario: </a:t>
            </a:r>
            <a:r>
              <a:rPr lang="en-US" sz="3100" i="1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Notificaciones mediante WebSockets.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0015" y="1761820"/>
            <a:ext cx="15887970" cy="705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API Gateway: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Implementación de Circuit-Breaker y Retry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de monitoreo con Prometheus y Grafana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Event-Driven: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Desacoplar llamados entre servicios bajo ciertos eventos específicos.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Integración con parte del patrón Broker para llamado de rutas respectivas.</a:t>
            </a:r>
          </a:p>
          <a:p>
            <a:pPr marL="690881" lvl="1" indent="-345440" algn="just">
              <a:lnSpc>
                <a:spcPts val="8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Microservicios: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independiente.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Modularidad y separación de responsabilidades.</a:t>
            </a:r>
          </a:p>
          <a:p>
            <a:pPr marL="1381761" lvl="2" indent="-460587" algn="just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Tolerancia a fallos.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Patrones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41892" y="4516438"/>
            <a:ext cx="5404216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Escenarios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55" y="1667630"/>
            <a:ext cx="10924490" cy="8303249"/>
          </a:xfrm>
          <a:custGeom>
            <a:avLst/>
            <a:gdLst/>
            <a:ahLst/>
            <a:cxnLst/>
            <a:rect l="l" t="t" r="r" b="b"/>
            <a:pathLst>
              <a:path w="10924490" h="8303249">
                <a:moveTo>
                  <a:pt x="0" y="0"/>
                </a:moveTo>
                <a:lnTo>
                  <a:pt x="10924490" y="0"/>
                </a:lnTo>
                <a:lnTo>
                  <a:pt x="10924490" y="8303249"/>
                </a:lnTo>
                <a:lnTo>
                  <a:pt x="0" y="8303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9" b="-489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Comprador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6230" y="1522412"/>
            <a:ext cx="11795540" cy="8492789"/>
          </a:xfrm>
          <a:custGeom>
            <a:avLst/>
            <a:gdLst/>
            <a:ahLst/>
            <a:cxnLst/>
            <a:rect l="l" t="t" r="r" b="b"/>
            <a:pathLst>
              <a:path w="11795540" h="8492789">
                <a:moveTo>
                  <a:pt x="0" y="0"/>
                </a:moveTo>
                <a:lnTo>
                  <a:pt x="11795540" y="0"/>
                </a:lnTo>
                <a:lnTo>
                  <a:pt x="11795540" y="8492790"/>
                </a:lnTo>
                <a:lnTo>
                  <a:pt x="0" y="8492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Proveedor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4080" y="1021197"/>
            <a:ext cx="4279839" cy="145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28787" y="2851022"/>
            <a:ext cx="8875318" cy="5596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Contextos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Interesados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Requerimientos No Funcionales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Tácticas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Patrones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Modelo 4+1 Vistas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6729" y="1522412"/>
            <a:ext cx="11034542" cy="8026561"/>
          </a:xfrm>
          <a:custGeom>
            <a:avLst/>
            <a:gdLst/>
            <a:ahLst/>
            <a:cxnLst/>
            <a:rect l="l" t="t" r="r" b="b"/>
            <a:pathLst>
              <a:path w="11034542" h="8026561">
                <a:moveTo>
                  <a:pt x="0" y="0"/>
                </a:moveTo>
                <a:lnTo>
                  <a:pt x="11034542" y="0"/>
                </a:lnTo>
                <a:lnTo>
                  <a:pt x="11034542" y="8026562"/>
                </a:lnTo>
                <a:lnTo>
                  <a:pt x="0" y="802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Administrador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3453" y="2410990"/>
            <a:ext cx="14241094" cy="5465020"/>
          </a:xfrm>
          <a:custGeom>
            <a:avLst/>
            <a:gdLst/>
            <a:ahLst/>
            <a:cxnLst/>
            <a:rect l="l" t="t" r="r" b="b"/>
            <a:pathLst>
              <a:path w="14241094" h="5465020">
                <a:moveTo>
                  <a:pt x="0" y="0"/>
                </a:moveTo>
                <a:lnTo>
                  <a:pt x="14241094" y="0"/>
                </a:lnTo>
                <a:lnTo>
                  <a:pt x="14241094" y="5465020"/>
                </a:lnTo>
                <a:lnTo>
                  <a:pt x="0" y="5465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Lógica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6512" y="1522412"/>
            <a:ext cx="13254575" cy="8764588"/>
          </a:xfrm>
          <a:custGeom>
            <a:avLst/>
            <a:gdLst/>
            <a:ahLst/>
            <a:cxnLst/>
            <a:rect l="l" t="t" r="r" b="b"/>
            <a:pathLst>
              <a:path w="13254575" h="8764588">
                <a:moveTo>
                  <a:pt x="0" y="0"/>
                </a:moveTo>
                <a:lnTo>
                  <a:pt x="13254574" y="0"/>
                </a:lnTo>
                <a:lnTo>
                  <a:pt x="13254574" y="8764588"/>
                </a:lnTo>
                <a:lnTo>
                  <a:pt x="0" y="876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Implementación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52884" y="4516438"/>
            <a:ext cx="698223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de Procesos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0588" y="1522412"/>
            <a:ext cx="15006824" cy="8553889"/>
          </a:xfrm>
          <a:custGeom>
            <a:avLst/>
            <a:gdLst/>
            <a:ahLst/>
            <a:cxnLst/>
            <a:rect l="l" t="t" r="r" b="b"/>
            <a:pathLst>
              <a:path w="15006824" h="8553889">
                <a:moveTo>
                  <a:pt x="0" y="0"/>
                </a:moveTo>
                <a:lnTo>
                  <a:pt x="15006824" y="0"/>
                </a:lnTo>
                <a:lnTo>
                  <a:pt x="15006824" y="8553890"/>
                </a:lnTo>
                <a:lnTo>
                  <a:pt x="0" y="855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tienda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7792" y="1522412"/>
            <a:ext cx="13792416" cy="8047215"/>
          </a:xfrm>
          <a:custGeom>
            <a:avLst/>
            <a:gdLst/>
            <a:ahLst/>
            <a:cxnLst/>
            <a:rect l="l" t="t" r="r" b="b"/>
            <a:pathLst>
              <a:path w="13792416" h="8047215">
                <a:moveTo>
                  <a:pt x="0" y="0"/>
                </a:moveTo>
                <a:lnTo>
                  <a:pt x="13792416" y="0"/>
                </a:lnTo>
                <a:lnTo>
                  <a:pt x="13792416" y="8047216"/>
                </a:lnTo>
                <a:lnTo>
                  <a:pt x="0" y="8047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productos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4954" y="1062357"/>
            <a:ext cx="12078092" cy="9224643"/>
          </a:xfrm>
          <a:custGeom>
            <a:avLst/>
            <a:gdLst/>
            <a:ahLst/>
            <a:cxnLst/>
            <a:rect l="l" t="t" r="r" b="b"/>
            <a:pathLst>
              <a:path w="12078092" h="9224643">
                <a:moveTo>
                  <a:pt x="0" y="0"/>
                </a:moveTo>
                <a:lnTo>
                  <a:pt x="12078092" y="0"/>
                </a:lnTo>
                <a:lnTo>
                  <a:pt x="12078092" y="9224643"/>
                </a:lnTo>
                <a:lnTo>
                  <a:pt x="0" y="922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Realización de compra de un cliente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95165" y="732455"/>
            <a:ext cx="8897670" cy="9554545"/>
          </a:xfrm>
          <a:custGeom>
            <a:avLst/>
            <a:gdLst/>
            <a:ahLst/>
            <a:cxnLst/>
            <a:rect l="l" t="t" r="r" b="b"/>
            <a:pathLst>
              <a:path w="8897670" h="9554545">
                <a:moveTo>
                  <a:pt x="0" y="0"/>
                </a:moveTo>
                <a:lnTo>
                  <a:pt x="8897670" y="0"/>
                </a:lnTo>
                <a:lnTo>
                  <a:pt x="8897670" y="9554545"/>
                </a:lnTo>
                <a:lnTo>
                  <a:pt x="0" y="9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Creación de reseña de un cliente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4355" y="1853432"/>
            <a:ext cx="15839289" cy="7404868"/>
          </a:xfrm>
          <a:custGeom>
            <a:avLst/>
            <a:gdLst/>
            <a:ahLst/>
            <a:cxnLst/>
            <a:rect l="l" t="t" r="r" b="b"/>
            <a:pathLst>
              <a:path w="15839289" h="7404868">
                <a:moveTo>
                  <a:pt x="0" y="0"/>
                </a:moveTo>
                <a:lnTo>
                  <a:pt x="15839290" y="0"/>
                </a:lnTo>
                <a:lnTo>
                  <a:pt x="15839290" y="7404868"/>
                </a:lnTo>
                <a:lnTo>
                  <a:pt x="0" y="7404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facturación a proveedores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5796" y="1522412"/>
            <a:ext cx="13656407" cy="8705960"/>
          </a:xfrm>
          <a:custGeom>
            <a:avLst/>
            <a:gdLst/>
            <a:ahLst/>
            <a:cxnLst/>
            <a:rect l="l" t="t" r="r" b="b"/>
            <a:pathLst>
              <a:path w="13656407" h="8705960">
                <a:moveTo>
                  <a:pt x="0" y="0"/>
                </a:moveTo>
                <a:lnTo>
                  <a:pt x="13656408" y="0"/>
                </a:lnTo>
                <a:lnTo>
                  <a:pt x="13656408" y="8705960"/>
                </a:lnTo>
                <a:lnTo>
                  <a:pt x="0" y="87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188499" y="401638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Vista Física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704" y="655114"/>
            <a:ext cx="3885496" cy="1120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 dirty="0" err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  <a:endParaRPr lang="en-US" sz="6500" b="1" dirty="0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71330" y="2061612"/>
            <a:ext cx="15545340" cy="33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proyecto consiste en desarrollar una plataforma SaaS (Software as a Service) que será administrada por una empresa a fin de ofrecer una herramienta que permita a pequeños y medianos negocios crear y gestionar sus propios portales de comercio electrónico de forma sencilla y con mínima administración técnica, accediendo a todas las funcionalidades usuales de un paquete de comercio electrónico. Esto incluiría intercambio de monedas e internacionalización, manejo de usuarios y confiabilidad.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704" y="6086581"/>
            <a:ext cx="4551088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Interesados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1330" y="7691572"/>
            <a:ext cx="1554534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Proveedores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Compradores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Administrador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5699" y="7691572"/>
            <a:ext cx="5805780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TI</a:t>
            </a:r>
          </a:p>
          <a:p>
            <a: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Equipo de Seguridad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20358" y="1957427"/>
            <a:ext cx="12847283" cy="7836843"/>
          </a:xfrm>
          <a:custGeom>
            <a:avLst/>
            <a:gdLst/>
            <a:ahLst/>
            <a:cxnLst/>
            <a:rect l="l" t="t" r="r" b="b"/>
            <a:pathLst>
              <a:path w="12847283" h="7836843">
                <a:moveTo>
                  <a:pt x="0" y="0"/>
                </a:moveTo>
                <a:lnTo>
                  <a:pt x="12847284" y="0"/>
                </a:lnTo>
                <a:lnTo>
                  <a:pt x="12847284" y="7836843"/>
                </a:lnTo>
                <a:lnTo>
                  <a:pt x="0" y="7836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936494" cy="227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(compradores)</a:t>
            </a:r>
          </a:p>
          <a:p>
            <a:pPr algn="l">
              <a:lnSpc>
                <a:spcPts val="9100"/>
              </a:lnSpc>
              <a:spcBef>
                <a:spcPct val="0"/>
              </a:spcBef>
            </a:pPr>
            <a:endParaRPr lang="en-US" sz="6500" b="1">
              <a:solidFill>
                <a:srgbClr val="00000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59409" y="2021527"/>
            <a:ext cx="13769182" cy="7607473"/>
          </a:xfrm>
          <a:custGeom>
            <a:avLst/>
            <a:gdLst/>
            <a:ahLst/>
            <a:cxnLst/>
            <a:rect l="l" t="t" r="r" b="b"/>
            <a:pathLst>
              <a:path w="13769182" h="7607473">
                <a:moveTo>
                  <a:pt x="0" y="0"/>
                </a:moveTo>
                <a:lnTo>
                  <a:pt x="13769182" y="0"/>
                </a:lnTo>
                <a:lnTo>
                  <a:pt x="13769182" y="7607473"/>
                </a:lnTo>
                <a:lnTo>
                  <a:pt x="0" y="760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80100"/>
            <a:ext cx="1665841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(proveedores)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1151" y="2198567"/>
            <a:ext cx="14565699" cy="7756234"/>
          </a:xfrm>
          <a:custGeom>
            <a:avLst/>
            <a:gdLst/>
            <a:ahLst/>
            <a:cxnLst/>
            <a:rect l="l" t="t" r="r" b="b"/>
            <a:pathLst>
              <a:path w="14565699" h="7756234">
                <a:moveTo>
                  <a:pt x="0" y="0"/>
                </a:moveTo>
                <a:lnTo>
                  <a:pt x="14565698" y="0"/>
                </a:lnTo>
                <a:lnTo>
                  <a:pt x="14565698" y="7756234"/>
                </a:lnTo>
                <a:lnTo>
                  <a:pt x="0" y="7756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579495" y="580100"/>
            <a:ext cx="1712901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Funcionales (administrador)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042" y="2277629"/>
            <a:ext cx="14931917" cy="6980671"/>
          </a:xfrm>
          <a:custGeom>
            <a:avLst/>
            <a:gdLst/>
            <a:ahLst/>
            <a:cxnLst/>
            <a:rect l="l" t="t" r="r" b="b"/>
            <a:pathLst>
              <a:path w="14931917" h="6980671">
                <a:moveTo>
                  <a:pt x="0" y="0"/>
                </a:moveTo>
                <a:lnTo>
                  <a:pt x="14931916" y="0"/>
                </a:lnTo>
                <a:lnTo>
                  <a:pt x="14931916" y="6980671"/>
                </a:lnTo>
                <a:lnTo>
                  <a:pt x="0" y="698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253" y="2471574"/>
            <a:ext cx="13355493" cy="6410637"/>
          </a:xfrm>
          <a:custGeom>
            <a:avLst/>
            <a:gdLst/>
            <a:ahLst/>
            <a:cxnLst/>
            <a:rect l="l" t="t" r="r" b="b"/>
            <a:pathLst>
              <a:path w="13355493" h="6410637">
                <a:moveTo>
                  <a:pt x="0" y="0"/>
                </a:moveTo>
                <a:lnTo>
                  <a:pt x="13355494" y="0"/>
                </a:lnTo>
                <a:lnTo>
                  <a:pt x="13355494" y="6410636"/>
                </a:lnTo>
                <a:lnTo>
                  <a:pt x="0" y="641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0149805" y="7621715"/>
            <a:ext cx="203203" cy="278341"/>
            <a:chOff x="0" y="0"/>
            <a:chExt cx="53518" cy="733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518" cy="73308"/>
            </a:xfrm>
            <a:custGeom>
              <a:avLst/>
              <a:gdLst/>
              <a:ahLst/>
              <a:cxnLst/>
              <a:rect l="l" t="t" r="r" b="b"/>
              <a:pathLst>
                <a:path w="53518" h="73308">
                  <a:moveTo>
                    <a:pt x="0" y="0"/>
                  </a:moveTo>
                  <a:lnTo>
                    <a:pt x="53518" y="0"/>
                  </a:lnTo>
                  <a:lnTo>
                    <a:pt x="53518" y="73308"/>
                  </a:lnTo>
                  <a:lnTo>
                    <a:pt x="0" y="73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53518" cy="101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&gt;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50308" y="2320089"/>
            <a:ext cx="13587383" cy="6776707"/>
          </a:xfrm>
          <a:custGeom>
            <a:avLst/>
            <a:gdLst/>
            <a:ahLst/>
            <a:cxnLst/>
            <a:rect l="l" t="t" r="r" b="b"/>
            <a:pathLst>
              <a:path w="13587383" h="6776707">
                <a:moveTo>
                  <a:pt x="0" y="0"/>
                </a:moveTo>
                <a:lnTo>
                  <a:pt x="13587384" y="0"/>
                </a:lnTo>
                <a:lnTo>
                  <a:pt x="13587384" y="6776708"/>
                </a:lnTo>
                <a:lnTo>
                  <a:pt x="0" y="677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TextBox 3"/>
          <p:cNvSpPr txBox="1"/>
          <p:nvPr/>
        </p:nvSpPr>
        <p:spPr>
          <a:xfrm>
            <a:off x="1028700" y="546916"/>
            <a:ext cx="16230600" cy="112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Requerimientos No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Personalizado</PresentationFormat>
  <Paragraphs>81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Glacial Indifference Italics</vt:lpstr>
      <vt:lpstr>Open Sans</vt:lpstr>
      <vt:lpstr>Glacial Indifference Bold</vt:lpstr>
      <vt:lpstr>Arial</vt:lpstr>
      <vt:lpstr>Glacial Indifference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</dc:title>
  <cp:lastModifiedBy>Sam ‎</cp:lastModifiedBy>
  <cp:revision>2</cp:revision>
  <dcterms:created xsi:type="dcterms:W3CDTF">2006-08-16T00:00:00Z</dcterms:created>
  <dcterms:modified xsi:type="dcterms:W3CDTF">2025-05-28T23:49:41Z</dcterms:modified>
  <dc:identifier>DAGn0ACTbVE</dc:identifier>
</cp:coreProperties>
</file>