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Montserrat" pitchFamily="2" charset="77"/>
      <p:regular r:id="rId21"/>
    </p:embeddedFont>
    <p:embeddedFont>
      <p:font typeface="Montserrat Bold" pitchFamily="2" charset="77"/>
      <p:regular r:id="rId22"/>
      <p:bold r:id="rId23"/>
    </p:embeddedFont>
    <p:embeddedFont>
      <p:font typeface="Open Sans" panose="020B0606030504020204" pitchFamily="34" charset="0"/>
      <p:regular r:id="rId24"/>
    </p:embeddedFont>
    <p:embeddedFont>
      <p:font typeface="Open Sans Bold" panose="020B0806030504020204" pitchFamily="34"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4589" autoAdjust="0"/>
  </p:normalViewPr>
  <p:slideViewPr>
    <p:cSldViewPr>
      <p:cViewPr>
        <p:scale>
          <a:sx n="39" d="100"/>
          <a:sy n="39" d="100"/>
        </p:scale>
        <p:origin x="2096" y="1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9811" y="1288019"/>
            <a:ext cx="13708378" cy="7710963"/>
          </a:xfrm>
          <a:custGeom>
            <a:avLst/>
            <a:gdLst/>
            <a:ahLst/>
            <a:cxnLst/>
            <a:rect l="l" t="t" r="r" b="b"/>
            <a:pathLst>
              <a:path w="13708378" h="7710963">
                <a:moveTo>
                  <a:pt x="0" y="0"/>
                </a:moveTo>
                <a:lnTo>
                  <a:pt x="13708378" y="0"/>
                </a:lnTo>
                <a:lnTo>
                  <a:pt x="13708378" y="7710962"/>
                </a:lnTo>
                <a:lnTo>
                  <a:pt x="0" y="7710962"/>
                </a:lnTo>
                <a:lnTo>
                  <a:pt x="0" y="0"/>
                </a:lnTo>
                <a:close/>
              </a:path>
            </a:pathLst>
          </a:custGeom>
          <a:blipFill>
            <a:blip r:embed="rId2"/>
            <a:stretch>
              <a:fillRect/>
            </a:stretch>
          </a:blipFill>
        </p:spPr>
        <p:txBody>
          <a:bodyPr/>
          <a:lstStyle/>
          <a:p>
            <a:endParaRPr lang="en-CO"/>
          </a:p>
        </p:txBody>
      </p:sp>
      <p:sp>
        <p:nvSpPr>
          <p:cNvPr id="3" name="TextBox 3"/>
          <p:cNvSpPr txBox="1"/>
          <p:nvPr/>
        </p:nvSpPr>
        <p:spPr>
          <a:xfrm>
            <a:off x="2947307" y="8761386"/>
            <a:ext cx="14219618" cy="496914"/>
          </a:xfrm>
          <a:prstGeom prst="rect">
            <a:avLst/>
          </a:prstGeom>
        </p:spPr>
        <p:txBody>
          <a:bodyPr lIns="0" tIns="0" rIns="0" bIns="0" rtlCol="0" anchor="t">
            <a:spAutoFit/>
          </a:bodyPr>
          <a:lstStyle/>
          <a:p>
            <a:pPr algn="r">
              <a:lnSpc>
                <a:spcPts val="4111"/>
              </a:lnSpc>
              <a:spcBef>
                <a:spcPct val="0"/>
              </a:spcBef>
            </a:pPr>
            <a:r>
              <a:rPr lang="en-US" sz="2936">
                <a:solidFill>
                  <a:srgbClr val="000000"/>
                </a:solidFill>
                <a:latin typeface="Open Sans"/>
                <a:ea typeface="Open Sans"/>
                <a:cs typeface="Open Sans"/>
                <a:sym typeface="Open Sans"/>
              </a:rPr>
              <a:t>Gustavo Adolfo Camargo Pienda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38729" y="2645702"/>
            <a:ext cx="15010543" cy="7022173"/>
          </a:xfrm>
          <a:prstGeom prst="rect">
            <a:avLst/>
          </a:prstGeom>
        </p:spPr>
        <p:txBody>
          <a:bodyPr lIns="0" tIns="0" rIns="0" bIns="0" rtlCol="0" anchor="t">
            <a:spAutoFit/>
          </a:bodyPr>
          <a:lstStyle/>
          <a:p>
            <a:pPr algn="just">
              <a:lnSpc>
                <a:spcPts val="3271"/>
              </a:lnSpc>
              <a:spcBef>
                <a:spcPct val="0"/>
              </a:spcBef>
            </a:pPr>
            <a:r>
              <a:rPr lang="en-US" sz="2336">
                <a:solidFill>
                  <a:srgbClr val="000000"/>
                </a:solidFill>
                <a:latin typeface="Montserrat"/>
                <a:ea typeface="Montserrat"/>
                <a:cs typeface="Montserrat"/>
                <a:sym typeface="Montserrat"/>
              </a:rPr>
              <a:t>The sequence diagram illustrates the temporal flow of interactions between components in the recommendation system, specifically focusing on two main scenarios: "Existing User Requests Recommendations" and an "Alternative Path: New User Onboarding." This diagram provides a comprehensive view of the runtime behavior of the system, showing how information flows between objects and the sequence of method calls that occur during recommendation generation.</a:t>
            </a:r>
          </a:p>
          <a:p>
            <a:pPr algn="just">
              <a:lnSpc>
                <a:spcPts val="3271"/>
              </a:lnSpc>
              <a:spcBef>
                <a:spcPct val="0"/>
              </a:spcBef>
            </a:pPr>
            <a:endParaRPr lang="en-US" sz="2336">
              <a:solidFill>
                <a:srgbClr val="000000"/>
              </a:solidFill>
              <a:latin typeface="Montserrat"/>
              <a:ea typeface="Montserrat"/>
              <a:cs typeface="Montserrat"/>
              <a:sym typeface="Montserrat"/>
            </a:endParaRPr>
          </a:p>
          <a:p>
            <a:pPr algn="just">
              <a:lnSpc>
                <a:spcPts val="3271"/>
              </a:lnSpc>
              <a:spcBef>
                <a:spcPct val="0"/>
              </a:spcBef>
            </a:pPr>
            <a:r>
              <a:rPr lang="en-US" sz="2336">
                <a:solidFill>
                  <a:srgbClr val="000000"/>
                </a:solidFill>
                <a:latin typeface="Montserrat"/>
                <a:ea typeface="Montserrat"/>
                <a:cs typeface="Montserrat"/>
                <a:sym typeface="Montserrat"/>
              </a:rPr>
              <a:t>The diagram effectively demonstrates the sophisticated interaction patterns required for a hybrid recommendation system, showing how different filtering approaches (collaborative, content-based) are executed in parallel and then combined. It also highlights how the system handles the critical "cold start" problem through an alternative path for new users with no rating history.</a:t>
            </a:r>
          </a:p>
          <a:p>
            <a:pPr algn="just">
              <a:lnSpc>
                <a:spcPts val="3271"/>
              </a:lnSpc>
              <a:spcBef>
                <a:spcPct val="0"/>
              </a:spcBef>
            </a:pPr>
            <a:endParaRPr lang="en-US" sz="2336">
              <a:solidFill>
                <a:srgbClr val="000000"/>
              </a:solidFill>
              <a:latin typeface="Montserrat"/>
              <a:ea typeface="Montserrat"/>
              <a:cs typeface="Montserrat"/>
              <a:sym typeface="Montserrat"/>
            </a:endParaRPr>
          </a:p>
          <a:p>
            <a:pPr algn="just">
              <a:lnSpc>
                <a:spcPts val="3271"/>
              </a:lnSpc>
              <a:spcBef>
                <a:spcPct val="0"/>
              </a:spcBef>
            </a:pPr>
            <a:r>
              <a:rPr lang="en-US" sz="2336">
                <a:solidFill>
                  <a:srgbClr val="000000"/>
                </a:solidFill>
                <a:latin typeface="Montserrat"/>
                <a:ea typeface="Montserrat"/>
                <a:cs typeface="Montserrat"/>
                <a:sym typeface="Montserrat"/>
              </a:rPr>
              <a:t>The process view reveals the system's emphasis on modularity, with clear separation of responsibilities between components. This separation enables parallel processing of different recommendation strategies and facilitates the combination of results into a coherent final recommendation set. The diagram also shows the feedback loops that enable continuous improvement of the recommendation model based on user interactions.</a:t>
            </a:r>
          </a:p>
          <a:p>
            <a:pPr algn="just">
              <a:lnSpc>
                <a:spcPts val="3831"/>
              </a:lnSpc>
              <a:spcBef>
                <a:spcPct val="0"/>
              </a:spcBef>
            </a:pPr>
            <a:endParaRPr lang="en-US" sz="2336">
              <a:solidFill>
                <a:srgbClr val="000000"/>
              </a:solidFill>
              <a:latin typeface="Montserrat"/>
              <a:ea typeface="Montserrat"/>
              <a:cs typeface="Montserrat"/>
              <a:sym typeface="Montserrat"/>
            </a:endParaRPr>
          </a:p>
        </p:txBody>
      </p:sp>
      <p:sp>
        <p:nvSpPr>
          <p:cNvPr id="3" name="TextBox 3"/>
          <p:cNvSpPr txBox="1"/>
          <p:nvPr/>
        </p:nvSpPr>
        <p:spPr>
          <a:xfrm>
            <a:off x="2448320" y="87630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Process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25360" y="370347"/>
            <a:ext cx="8063966" cy="9546307"/>
          </a:xfrm>
          <a:custGeom>
            <a:avLst/>
            <a:gdLst/>
            <a:ahLst/>
            <a:cxnLst/>
            <a:rect l="l" t="t" r="r" b="b"/>
            <a:pathLst>
              <a:path w="8063966" h="9546307">
                <a:moveTo>
                  <a:pt x="0" y="0"/>
                </a:moveTo>
                <a:lnTo>
                  <a:pt x="8063966" y="0"/>
                </a:lnTo>
                <a:lnTo>
                  <a:pt x="8063966" y="9546306"/>
                </a:lnTo>
                <a:lnTo>
                  <a:pt x="0" y="9546306"/>
                </a:lnTo>
                <a:lnTo>
                  <a:pt x="0" y="0"/>
                </a:lnTo>
                <a:close/>
              </a:path>
            </a:pathLst>
          </a:custGeom>
          <a:blipFill>
            <a:blip r:embed="rId2"/>
            <a:stretch>
              <a:fillRect b="-35698"/>
            </a:stretch>
          </a:blipFill>
        </p:spPr>
        <p:txBody>
          <a:bodyPr/>
          <a:lstStyle/>
          <a:p>
            <a:endParaRPr lang="en-CO"/>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62722" y="1885306"/>
            <a:ext cx="15162557" cy="6516388"/>
          </a:xfrm>
          <a:custGeom>
            <a:avLst/>
            <a:gdLst/>
            <a:ahLst/>
            <a:cxnLst/>
            <a:rect l="l" t="t" r="r" b="b"/>
            <a:pathLst>
              <a:path w="15162557" h="6516388">
                <a:moveTo>
                  <a:pt x="0" y="0"/>
                </a:moveTo>
                <a:lnTo>
                  <a:pt x="15162556" y="0"/>
                </a:lnTo>
                <a:lnTo>
                  <a:pt x="15162556" y="6516388"/>
                </a:lnTo>
                <a:lnTo>
                  <a:pt x="0" y="6516388"/>
                </a:lnTo>
                <a:lnTo>
                  <a:pt x="0" y="0"/>
                </a:lnTo>
                <a:close/>
              </a:path>
            </a:pathLst>
          </a:custGeom>
          <a:blipFill>
            <a:blip r:embed="rId2"/>
            <a:stretch>
              <a:fillRect t="-273788"/>
            </a:stretch>
          </a:blipFill>
        </p:spPr>
        <p:txBody>
          <a:bodyPr/>
          <a:lstStyle/>
          <a:p>
            <a:endParaRPr lang="en-CO"/>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718907" y="2715892"/>
          <a:ext cx="14850187" cy="6915150"/>
        </p:xfrm>
        <a:graphic>
          <a:graphicData uri="http://schemas.openxmlformats.org/drawingml/2006/table">
            <a:tbl>
              <a:tblPr/>
              <a:tblGrid>
                <a:gridCol w="4950062">
                  <a:extLst>
                    <a:ext uri="{9D8B030D-6E8A-4147-A177-3AD203B41FA5}">
                      <a16:colId xmlns:a16="http://schemas.microsoft.com/office/drawing/2014/main" val="20000"/>
                    </a:ext>
                  </a:extLst>
                </a:gridCol>
                <a:gridCol w="4950062">
                  <a:extLst>
                    <a:ext uri="{9D8B030D-6E8A-4147-A177-3AD203B41FA5}">
                      <a16:colId xmlns:a16="http://schemas.microsoft.com/office/drawing/2014/main" val="20001"/>
                    </a:ext>
                  </a:extLst>
                </a:gridCol>
                <a:gridCol w="4950062">
                  <a:extLst>
                    <a:ext uri="{9D8B030D-6E8A-4147-A177-3AD203B41FA5}">
                      <a16:colId xmlns:a16="http://schemas.microsoft.com/office/drawing/2014/main" val="20002"/>
                    </a:ext>
                  </a:extLst>
                </a:gridCol>
              </a:tblGrid>
              <a:tr h="553976">
                <a:tc>
                  <a:txBody>
                    <a:bodyPr/>
                    <a:lstStyle/>
                    <a:p>
                      <a:pPr algn="l">
                        <a:lnSpc>
                          <a:spcPts val="1819"/>
                        </a:lnSpc>
                        <a:defRPr/>
                      </a:pPr>
                      <a:r>
                        <a:rPr lang="en-US" sz="1299" b="1">
                          <a:solidFill>
                            <a:srgbClr val="000000"/>
                          </a:solidFill>
                          <a:latin typeface="Montserrat Bold"/>
                          <a:ea typeface="Montserrat Bold"/>
                          <a:cs typeface="Montserrat Bold"/>
                          <a:sym typeface="Montserrat Bold"/>
                        </a:rPr>
                        <a:t>UML Element</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b="1">
                          <a:solidFill>
                            <a:srgbClr val="000000"/>
                          </a:solidFill>
                          <a:latin typeface="Montserrat Bold"/>
                          <a:ea typeface="Montserrat Bold"/>
                          <a:cs typeface="Montserrat Bold"/>
                          <a:sym typeface="Montserrat Bold"/>
                        </a:rPr>
                        <a:t>Description</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b="1">
                          <a:solidFill>
                            <a:srgbClr val="000000"/>
                          </a:solidFill>
                          <a:latin typeface="Montserrat Bold"/>
                          <a:ea typeface="Montserrat Bold"/>
                          <a:cs typeface="Montserrat Bold"/>
                          <a:sym typeface="Montserrat Bold"/>
                        </a:rPr>
                        <a:t>Examples in Diagram</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3208">
                <a:tc>
                  <a:txBody>
                    <a:bodyPr/>
                    <a:lstStyle/>
                    <a:p>
                      <a:pPr algn="l">
                        <a:lnSpc>
                          <a:spcPts val="1819"/>
                        </a:lnSpc>
                        <a:defRPr/>
                      </a:pPr>
                      <a:r>
                        <a:rPr lang="en-US" sz="1299" b="1">
                          <a:solidFill>
                            <a:srgbClr val="000000"/>
                          </a:solidFill>
                          <a:latin typeface="Montserrat Bold"/>
                          <a:ea typeface="Montserrat Bold"/>
                          <a:cs typeface="Montserrat Bold"/>
                          <a:sym typeface="Montserrat Bold"/>
                        </a:rPr>
                        <a:t>Lifeline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Vertical dashed line representing an object's lifetime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User, RecommendationUI, RecommendationSystem, etc.</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3976">
                <a:tc>
                  <a:txBody>
                    <a:bodyPr/>
                    <a:lstStyle/>
                    <a:p>
                      <a:pPr algn="l">
                        <a:lnSpc>
                          <a:spcPts val="1819"/>
                        </a:lnSpc>
                        <a:defRPr/>
                      </a:pPr>
                      <a:r>
                        <a:rPr lang="en-US" sz="1299" b="1">
                          <a:solidFill>
                            <a:srgbClr val="000000"/>
                          </a:solidFill>
                          <a:latin typeface="Montserrat Bold"/>
                          <a:ea typeface="Montserrat Bold"/>
                          <a:cs typeface="Montserrat Bold"/>
                          <a:sym typeface="Montserrat Bold"/>
                        </a:rPr>
                        <a:t>Actor</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Special object representing a user or external system</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User (implied at the start of the sequence)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83208">
                <a:tc>
                  <a:txBody>
                    <a:bodyPr/>
                    <a:lstStyle/>
                    <a:p>
                      <a:pPr algn="l">
                        <a:lnSpc>
                          <a:spcPts val="1819"/>
                        </a:lnSpc>
                        <a:defRPr/>
                      </a:pPr>
                      <a:r>
                        <a:rPr lang="en-US" sz="1299" b="1">
                          <a:solidFill>
                            <a:srgbClr val="000000"/>
                          </a:solidFill>
                          <a:latin typeface="Montserrat Bold"/>
                          <a:ea typeface="Montserrat Bold"/>
                          <a:cs typeface="Montserrat Bold"/>
                          <a:sym typeface="Montserrat Bold"/>
                        </a:rPr>
                        <a:t>Activation Bar</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Thin rectangle on a lifeline showing when an object is active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Multiple bars along each lifeline during message processing</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3208">
                <a:tc>
                  <a:txBody>
                    <a:bodyPr/>
                    <a:lstStyle/>
                    <a:p>
                      <a:pPr algn="l">
                        <a:lnSpc>
                          <a:spcPts val="1819"/>
                        </a:lnSpc>
                        <a:defRPr/>
                      </a:pPr>
                      <a:r>
                        <a:rPr lang="en-US" sz="1299" b="1">
                          <a:solidFill>
                            <a:srgbClr val="000000"/>
                          </a:solidFill>
                          <a:latin typeface="Montserrat Bold"/>
                          <a:ea typeface="Montserrat Bold"/>
                          <a:cs typeface="Montserrat Bold"/>
                          <a:sym typeface="Montserrat Bold"/>
                        </a:rPr>
                        <a:t>Message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Arrow between lifelines representing communication</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requestRecommendations(), getRecommendations(), etc.</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3976">
                <a:tc>
                  <a:txBody>
                    <a:bodyPr/>
                    <a:lstStyle/>
                    <a:p>
                      <a:pPr algn="l">
                        <a:lnSpc>
                          <a:spcPts val="1819"/>
                        </a:lnSpc>
                        <a:defRPr/>
                      </a:pPr>
                      <a:r>
                        <a:rPr lang="en-US" sz="1299" b="1">
                          <a:solidFill>
                            <a:srgbClr val="000000"/>
                          </a:solidFill>
                          <a:latin typeface="Montserrat Bold"/>
                          <a:ea typeface="Montserrat Bold"/>
                          <a:cs typeface="Montserrat Bold"/>
                          <a:sym typeface="Montserrat Bold"/>
                        </a:rPr>
                        <a:t>Return Message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Dashed arrow showing return values</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return userProfile, return recommendations, etc.</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83208">
                <a:tc>
                  <a:txBody>
                    <a:bodyPr/>
                    <a:lstStyle/>
                    <a:p>
                      <a:pPr algn="l">
                        <a:lnSpc>
                          <a:spcPts val="1819"/>
                        </a:lnSpc>
                        <a:defRPr/>
                      </a:pPr>
                      <a:r>
                        <a:rPr lang="en-US" sz="1299" b="1">
                          <a:solidFill>
                            <a:srgbClr val="000000"/>
                          </a:solidFill>
                          <a:latin typeface="Montserrat Bold"/>
                          <a:ea typeface="Montserrat Bold"/>
                          <a:cs typeface="Montserrat Bold"/>
                          <a:sym typeface="Montserrat Bold"/>
                        </a:rPr>
                        <a:t>Self Message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Arrow that starts and ends at the same lifeline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determineRecommendationType(), matchAndRank(), etc.</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53976">
                <a:tc>
                  <a:txBody>
                    <a:bodyPr/>
                    <a:lstStyle/>
                    <a:p>
                      <a:pPr algn="l">
                        <a:lnSpc>
                          <a:spcPts val="1819"/>
                        </a:lnSpc>
                        <a:defRPr/>
                      </a:pPr>
                      <a:r>
                        <a:rPr lang="en-US" sz="1299" b="1">
                          <a:solidFill>
                            <a:srgbClr val="000000"/>
                          </a:solidFill>
                          <a:latin typeface="Montserrat Bold"/>
                          <a:ea typeface="Montserrat Bold"/>
                          <a:cs typeface="Montserrat Bold"/>
                          <a:sym typeface="Montserrat Bold"/>
                        </a:rPr>
                        <a:t>Combined Fragment</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Rectangle containing conditional interactions</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Alternative Path: New User Onboarding</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83208">
                <a:tc>
                  <a:txBody>
                    <a:bodyPr/>
                    <a:lstStyle/>
                    <a:p>
                      <a:pPr algn="l">
                        <a:lnSpc>
                          <a:spcPts val="1819"/>
                        </a:lnSpc>
                        <a:defRPr/>
                      </a:pPr>
                      <a:r>
                        <a:rPr lang="en-US" sz="1299" b="1">
                          <a:solidFill>
                            <a:srgbClr val="000000"/>
                          </a:solidFill>
                          <a:latin typeface="Montserrat Bold"/>
                          <a:ea typeface="Montserrat Bold"/>
                          <a:cs typeface="Montserrat Bold"/>
                          <a:sym typeface="Montserrat Bold"/>
                        </a:rPr>
                        <a:t>Guard Condition</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Constraint that must be true for the sequence to execute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[insufficient user history]</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783208">
                <a:tc>
                  <a:txBody>
                    <a:bodyPr/>
                    <a:lstStyle/>
                    <a:p>
                      <a:pPr algn="l">
                        <a:lnSpc>
                          <a:spcPts val="1819"/>
                        </a:lnSpc>
                        <a:defRPr/>
                      </a:pPr>
                      <a:r>
                        <a:rPr lang="en-US" sz="1299" b="1">
                          <a:solidFill>
                            <a:srgbClr val="000000"/>
                          </a:solidFill>
                          <a:latin typeface="Montserrat Bold"/>
                          <a:ea typeface="Montserrat Bold"/>
                          <a:cs typeface="Montserrat Bold"/>
                          <a:sym typeface="Montserrat Bold"/>
                        </a:rPr>
                        <a:t>Note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Rectangular comment providing additional information</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"collaborative filtering approach", "content-based filtering approach", "hybrid approach"</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TextBox 3"/>
          <p:cNvSpPr txBox="1"/>
          <p:nvPr/>
        </p:nvSpPr>
        <p:spPr>
          <a:xfrm>
            <a:off x="2448320" y="87630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Catalog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38729" y="2645702"/>
            <a:ext cx="15010543" cy="6612598"/>
          </a:xfrm>
          <a:prstGeom prst="rect">
            <a:avLst/>
          </a:prstGeom>
        </p:spPr>
        <p:txBody>
          <a:bodyPr lIns="0" tIns="0" rIns="0" bIns="0" rtlCol="0" anchor="t">
            <a:spAutoFit/>
          </a:bodyPr>
          <a:lstStyle/>
          <a:p>
            <a:pPr algn="just">
              <a:lnSpc>
                <a:spcPts val="3271"/>
              </a:lnSpc>
              <a:spcBef>
                <a:spcPct val="0"/>
              </a:spcBef>
            </a:pPr>
            <a:r>
              <a:rPr lang="en-US" sz="2336">
                <a:solidFill>
                  <a:srgbClr val="000000"/>
                </a:solidFill>
                <a:latin typeface="Montserrat"/>
                <a:ea typeface="Montserrat"/>
                <a:cs typeface="Montserrat"/>
                <a:sym typeface="Montserrat"/>
              </a:rPr>
              <a:t>The deployment diagram illustrates the physical architecture of the recommendation system, showing how software components are distributed across hardware infrastructure and the network protocols used for communication between these components. The architecture follows a multi-tier approach, with clear separation between front-end clients, API gateway, application services, and data storage.</a:t>
            </a:r>
          </a:p>
          <a:p>
            <a:pPr algn="just">
              <a:lnSpc>
                <a:spcPts val="3271"/>
              </a:lnSpc>
              <a:spcBef>
                <a:spcPct val="0"/>
              </a:spcBef>
            </a:pPr>
            <a:r>
              <a:rPr lang="en-US" sz="2336">
                <a:solidFill>
                  <a:srgbClr val="000000"/>
                </a:solidFill>
                <a:latin typeface="Montserrat"/>
                <a:ea typeface="Montserrat"/>
                <a:cs typeface="Montserrat"/>
                <a:sym typeface="Montserrat"/>
              </a:rPr>
              <a:t>The system is designed with a modern cloud-native architecture, using containerization (Kubernetes) for the application services and specialized data services for different types of storage requirements. The physical view demonstrates how the recommendation system addresses key non-functional requirements such as scalability, performance, and security through its distributed deployment strategy.</a:t>
            </a:r>
          </a:p>
          <a:p>
            <a:pPr algn="just">
              <a:lnSpc>
                <a:spcPts val="3271"/>
              </a:lnSpc>
              <a:spcBef>
                <a:spcPct val="0"/>
              </a:spcBef>
            </a:pPr>
            <a:r>
              <a:rPr lang="en-US" sz="2336">
                <a:solidFill>
                  <a:srgbClr val="000000"/>
                </a:solidFill>
                <a:latin typeface="Montserrat"/>
                <a:ea typeface="Montserrat"/>
                <a:cs typeface="Montserrat"/>
                <a:sym typeface="Montserrat"/>
              </a:rPr>
              <a:t>The three-tier architecture (Front-tier, Back-tier, and Data-tier) provides isolation between components that face different security concerns and performance requirements. Notably, the recommendation service employs gRPC for high-performance communication, which is particularly important for the computationally intensive recommendation algorithms that need to process large volumes of data while maintaining low latency.</a:t>
            </a:r>
          </a:p>
          <a:p>
            <a:pPr algn="just">
              <a:lnSpc>
                <a:spcPts val="3831"/>
              </a:lnSpc>
              <a:spcBef>
                <a:spcPct val="0"/>
              </a:spcBef>
            </a:pPr>
            <a:endParaRPr lang="en-US" sz="2336">
              <a:solidFill>
                <a:srgbClr val="000000"/>
              </a:solidFill>
              <a:latin typeface="Montserrat"/>
              <a:ea typeface="Montserrat"/>
              <a:cs typeface="Montserrat"/>
              <a:sym typeface="Montserrat"/>
            </a:endParaRPr>
          </a:p>
        </p:txBody>
      </p:sp>
      <p:sp>
        <p:nvSpPr>
          <p:cNvPr id="3" name="TextBox 3"/>
          <p:cNvSpPr txBox="1"/>
          <p:nvPr/>
        </p:nvSpPr>
        <p:spPr>
          <a:xfrm>
            <a:off x="2448320" y="87630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Physical View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47950" y="1347113"/>
            <a:ext cx="14443017" cy="7727014"/>
          </a:xfrm>
          <a:custGeom>
            <a:avLst/>
            <a:gdLst/>
            <a:ahLst/>
            <a:cxnLst/>
            <a:rect l="l" t="t" r="r" b="b"/>
            <a:pathLst>
              <a:path w="14443017" h="7727014">
                <a:moveTo>
                  <a:pt x="0" y="0"/>
                </a:moveTo>
                <a:lnTo>
                  <a:pt x="14443017" y="0"/>
                </a:lnTo>
                <a:lnTo>
                  <a:pt x="14443017" y="7727014"/>
                </a:lnTo>
                <a:lnTo>
                  <a:pt x="0" y="7727014"/>
                </a:lnTo>
                <a:lnTo>
                  <a:pt x="0" y="0"/>
                </a:lnTo>
                <a:close/>
              </a:path>
            </a:pathLst>
          </a:custGeom>
          <a:blipFill>
            <a:blip r:embed="rId2"/>
            <a:stretch>
              <a:fillRect/>
            </a:stretch>
          </a:blipFill>
        </p:spPr>
        <p:txBody>
          <a:bodyPr/>
          <a:lstStyle/>
          <a:p>
            <a:endParaRPr lang="en-CO"/>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305448" y="2982912"/>
          <a:ext cx="15338999" cy="6757060"/>
        </p:xfrm>
        <a:graphic>
          <a:graphicData uri="http://schemas.openxmlformats.org/drawingml/2006/table">
            <a:tbl>
              <a:tblPr/>
              <a:tblGrid>
                <a:gridCol w="5113000">
                  <a:extLst>
                    <a:ext uri="{9D8B030D-6E8A-4147-A177-3AD203B41FA5}">
                      <a16:colId xmlns:a16="http://schemas.microsoft.com/office/drawing/2014/main" val="20000"/>
                    </a:ext>
                  </a:extLst>
                </a:gridCol>
                <a:gridCol w="5113000">
                  <a:extLst>
                    <a:ext uri="{9D8B030D-6E8A-4147-A177-3AD203B41FA5}">
                      <a16:colId xmlns:a16="http://schemas.microsoft.com/office/drawing/2014/main" val="20001"/>
                    </a:ext>
                  </a:extLst>
                </a:gridCol>
                <a:gridCol w="5113000">
                  <a:extLst>
                    <a:ext uri="{9D8B030D-6E8A-4147-A177-3AD203B41FA5}">
                      <a16:colId xmlns:a16="http://schemas.microsoft.com/office/drawing/2014/main" val="20002"/>
                    </a:ext>
                  </a:extLst>
                </a:gridCol>
              </a:tblGrid>
              <a:tr h="663673">
                <a:tc>
                  <a:txBody>
                    <a:bodyPr/>
                    <a:lstStyle/>
                    <a:p>
                      <a:pPr algn="l">
                        <a:lnSpc>
                          <a:spcPts val="2099"/>
                        </a:lnSpc>
                        <a:defRPr/>
                      </a:pPr>
                      <a:r>
                        <a:rPr lang="en-US" sz="1499" b="1">
                          <a:solidFill>
                            <a:srgbClr val="000000"/>
                          </a:solidFill>
                          <a:latin typeface="Montserrat Bold"/>
                          <a:ea typeface="Montserrat Bold"/>
                          <a:cs typeface="Montserrat Bold"/>
                          <a:sym typeface="Montserrat Bold"/>
                        </a:rPr>
                        <a:t>UML Element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b="1">
                          <a:solidFill>
                            <a:srgbClr val="000000"/>
                          </a:solidFill>
                          <a:latin typeface="Montserrat Bold"/>
                          <a:ea typeface="Montserrat Bold"/>
                          <a:cs typeface="Montserrat Bold"/>
                          <a:sym typeface="Montserrat Bold"/>
                        </a:rPr>
                        <a:t>Description</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b="1">
                          <a:solidFill>
                            <a:srgbClr val="000000"/>
                          </a:solidFill>
                          <a:latin typeface="Montserrat Bold"/>
                          <a:ea typeface="Montserrat Bold"/>
                          <a:cs typeface="Montserrat Bold"/>
                          <a:sym typeface="Montserrat Bold"/>
                        </a:rPr>
                        <a:t>Examples in Diagram</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59674">
                <a:tc>
                  <a:txBody>
                    <a:bodyPr/>
                    <a:lstStyle/>
                    <a:p>
                      <a:pPr algn="l">
                        <a:lnSpc>
                          <a:spcPts val="2099"/>
                        </a:lnSpc>
                        <a:defRPr/>
                      </a:pPr>
                      <a:r>
                        <a:rPr lang="en-US" sz="1499" b="1">
                          <a:solidFill>
                            <a:srgbClr val="000000"/>
                          </a:solidFill>
                          <a:latin typeface="Montserrat Bold"/>
                          <a:ea typeface="Montserrat Bold"/>
                          <a:cs typeface="Montserrat Bold"/>
                          <a:sym typeface="Montserrat Bold"/>
                        </a:rPr>
                        <a:t>Node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Physical processing resource where components are deployed</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Front-tier, Back-tier Kubernetes Cluster, Data-tier</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59674">
                <a:tc>
                  <a:txBody>
                    <a:bodyPr/>
                    <a:lstStyle/>
                    <a:p>
                      <a:pPr algn="l">
                        <a:lnSpc>
                          <a:spcPts val="2099"/>
                        </a:lnSpc>
                        <a:defRPr/>
                      </a:pPr>
                      <a:r>
                        <a:rPr lang="en-US" sz="1499" b="1">
                          <a:solidFill>
                            <a:srgbClr val="000000"/>
                          </a:solidFill>
                          <a:latin typeface="Montserrat Bold"/>
                          <a:ea typeface="Montserrat Bold"/>
                          <a:cs typeface="Montserrat Bold"/>
                          <a:sym typeface="Montserrat Bold"/>
                        </a:rPr>
                        <a:t>Artifact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Physical piece of information used or produced by the system</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Client Browser React SPA, Mobile App React Native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3673">
                <a:tc>
                  <a:txBody>
                    <a:bodyPr/>
                    <a:lstStyle/>
                    <a:p>
                      <a:pPr algn="l">
                        <a:lnSpc>
                          <a:spcPts val="2099"/>
                        </a:lnSpc>
                        <a:defRPr/>
                      </a:pPr>
                      <a:r>
                        <a:rPr lang="en-US" sz="1499" b="1">
                          <a:solidFill>
                            <a:srgbClr val="000000"/>
                          </a:solidFill>
                          <a:latin typeface="Montserrat Bold"/>
                          <a:ea typeface="Montserrat Bold"/>
                          <a:cs typeface="Montserrat Bold"/>
                          <a:sym typeface="Montserrat Bold"/>
                        </a:rPr>
                        <a:t>Device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Physical hardware element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Implied in the different tiers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3673">
                <a:tc>
                  <a:txBody>
                    <a:bodyPr/>
                    <a:lstStyle/>
                    <a:p>
                      <a:pPr algn="l">
                        <a:lnSpc>
                          <a:spcPts val="2099"/>
                        </a:lnSpc>
                        <a:defRPr/>
                      </a:pPr>
                      <a:r>
                        <a:rPr lang="en-US" sz="1499" b="1">
                          <a:solidFill>
                            <a:srgbClr val="000000"/>
                          </a:solidFill>
                          <a:latin typeface="Montserrat Bold"/>
                          <a:ea typeface="Montserrat Bold"/>
                          <a:cs typeface="Montserrat Bold"/>
                          <a:sym typeface="Montserrat Bold"/>
                        </a:rPr>
                        <a:t>Communication Path</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Connection between nodes or devices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HTTPS 443, REST endpoints, gRPC connections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3673">
                <a:tc>
                  <a:txBody>
                    <a:bodyPr/>
                    <a:lstStyle/>
                    <a:p>
                      <a:pPr algn="l">
                        <a:lnSpc>
                          <a:spcPts val="2099"/>
                        </a:lnSpc>
                        <a:defRPr/>
                      </a:pPr>
                      <a:r>
                        <a:rPr lang="en-US" sz="1499" b="1">
                          <a:solidFill>
                            <a:srgbClr val="000000"/>
                          </a:solidFill>
                          <a:latin typeface="Montserrat Bold"/>
                          <a:ea typeface="Montserrat Bold"/>
                          <a:cs typeface="Montserrat Bold"/>
                          <a:sym typeface="Montserrat Bold"/>
                        </a:rPr>
                        <a:t>Component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Deployable module of the system</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Catalog Service, Recommendation Service, etc.</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59674">
                <a:tc>
                  <a:txBody>
                    <a:bodyPr/>
                    <a:lstStyle/>
                    <a:p>
                      <a:pPr algn="l">
                        <a:lnSpc>
                          <a:spcPts val="2099"/>
                        </a:lnSpc>
                        <a:defRPr/>
                      </a:pPr>
                      <a:r>
                        <a:rPr lang="en-US" sz="1499" b="1">
                          <a:solidFill>
                            <a:srgbClr val="000000"/>
                          </a:solidFill>
                          <a:latin typeface="Montserrat Bold"/>
                          <a:ea typeface="Montserrat Bold"/>
                          <a:cs typeface="Montserrat Bold"/>
                          <a:sym typeface="Montserrat Bold"/>
                        </a:rPr>
                        <a:t>Interface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Set of operations that characterize the behavior of an element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REST /catalog, gRPC /recommend</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59674">
                <a:tc>
                  <a:txBody>
                    <a:bodyPr/>
                    <a:lstStyle/>
                    <a:p>
                      <a:pPr algn="l">
                        <a:lnSpc>
                          <a:spcPts val="2099"/>
                        </a:lnSpc>
                        <a:defRPr/>
                      </a:pPr>
                      <a:r>
                        <a:rPr lang="en-US" sz="1499" b="1">
                          <a:solidFill>
                            <a:srgbClr val="000000"/>
                          </a:solidFill>
                          <a:latin typeface="Montserrat Bold"/>
                          <a:ea typeface="Montserrat Bold"/>
                          <a:cs typeface="Montserrat Bold"/>
                          <a:sym typeface="Montserrat Bold"/>
                        </a:rPr>
                        <a:t>Dependency</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Relationship showing one element requires another</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Services depending on Redis Cache and PostgreSQL</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63673">
                <a:tc>
                  <a:txBody>
                    <a:bodyPr/>
                    <a:lstStyle/>
                    <a:p>
                      <a:pPr algn="l">
                        <a:lnSpc>
                          <a:spcPts val="2099"/>
                        </a:lnSpc>
                        <a:defRPr/>
                      </a:pPr>
                      <a:r>
                        <a:rPr lang="en-US" sz="1499" b="1">
                          <a:solidFill>
                            <a:srgbClr val="000000"/>
                          </a:solidFill>
                          <a:latin typeface="Montserrat Bold"/>
                          <a:ea typeface="Montserrat Bold"/>
                          <a:cs typeface="Montserrat Bold"/>
                          <a:sym typeface="Montserrat Bold"/>
                        </a:rPr>
                        <a:t>Deployment Specification</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Parameters that define how artifacts are deployed</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Implied in the protocols and ports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extBox 3"/>
          <p:cNvSpPr txBox="1"/>
          <p:nvPr/>
        </p:nvSpPr>
        <p:spPr>
          <a:xfrm>
            <a:off x="2448320" y="87630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Catalog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38729" y="2645702"/>
            <a:ext cx="15010543" cy="7022173"/>
          </a:xfrm>
          <a:prstGeom prst="rect">
            <a:avLst/>
          </a:prstGeom>
        </p:spPr>
        <p:txBody>
          <a:bodyPr lIns="0" tIns="0" rIns="0" bIns="0" rtlCol="0" anchor="t">
            <a:spAutoFit/>
          </a:bodyPr>
          <a:lstStyle/>
          <a:p>
            <a:pPr algn="just">
              <a:lnSpc>
                <a:spcPts val="3271"/>
              </a:lnSpc>
              <a:spcBef>
                <a:spcPct val="0"/>
              </a:spcBef>
            </a:pPr>
            <a:r>
              <a:rPr lang="en-US" sz="2336">
                <a:solidFill>
                  <a:srgbClr val="000000"/>
                </a:solidFill>
                <a:latin typeface="Montserrat"/>
                <a:ea typeface="Montserrat"/>
                <a:cs typeface="Montserrat"/>
                <a:sym typeface="Montserrat"/>
              </a:rPr>
              <a:t>The use case diagram represents a high-level view of the recommendation system's functionality from a user perspective, illustrating the core scenarios that the system supports. This diagram effectively captures the main interactions between actors (User, Content Provider) and the system, emphasizing the primary goal of delivering personalized dish recommendations while highlighting the specialized scenarios that enhance the recommendation experience.</a:t>
            </a:r>
          </a:p>
          <a:p>
            <a:pPr algn="just">
              <a:lnSpc>
                <a:spcPts val="3271"/>
              </a:lnSpc>
              <a:spcBef>
                <a:spcPct val="0"/>
              </a:spcBef>
            </a:pPr>
            <a:endParaRPr lang="en-US" sz="2336">
              <a:solidFill>
                <a:srgbClr val="000000"/>
              </a:solidFill>
              <a:latin typeface="Montserrat"/>
              <a:ea typeface="Montserrat"/>
              <a:cs typeface="Montserrat"/>
              <a:sym typeface="Montserrat"/>
            </a:endParaRPr>
          </a:p>
          <a:p>
            <a:pPr algn="just">
              <a:lnSpc>
                <a:spcPts val="3271"/>
              </a:lnSpc>
              <a:spcBef>
                <a:spcPct val="0"/>
              </a:spcBef>
            </a:pPr>
            <a:r>
              <a:rPr lang="en-US" sz="2336">
                <a:solidFill>
                  <a:srgbClr val="000000"/>
                </a:solidFill>
                <a:latin typeface="Montserrat"/>
                <a:ea typeface="Montserrat"/>
                <a:cs typeface="Montserrat"/>
                <a:sym typeface="Montserrat"/>
              </a:rPr>
              <a:t>The diagram demonstrates how the system addresses key recommendation challenges through dedicated use cases, such as cold start handling, recommendation diversity, and explanation provision. These specialized scenarios are modeled as extensions to the core recommendation functionality, indicating that they are conditional enhancements to the primary use case.</a:t>
            </a:r>
          </a:p>
          <a:p>
            <a:pPr algn="just">
              <a:lnSpc>
                <a:spcPts val="3271"/>
              </a:lnSpc>
              <a:spcBef>
                <a:spcPct val="0"/>
              </a:spcBef>
            </a:pPr>
            <a:endParaRPr lang="en-US" sz="2336">
              <a:solidFill>
                <a:srgbClr val="000000"/>
              </a:solidFill>
              <a:latin typeface="Montserrat"/>
              <a:ea typeface="Montserrat"/>
              <a:cs typeface="Montserrat"/>
              <a:sym typeface="Montserrat"/>
            </a:endParaRPr>
          </a:p>
          <a:p>
            <a:pPr algn="just">
              <a:lnSpc>
                <a:spcPts val="3271"/>
              </a:lnSpc>
              <a:spcBef>
                <a:spcPct val="0"/>
              </a:spcBef>
            </a:pPr>
            <a:r>
              <a:rPr lang="en-US" sz="2336">
                <a:solidFill>
                  <a:srgbClr val="000000"/>
                </a:solidFill>
                <a:latin typeface="Montserrat"/>
                <a:ea typeface="Montserrat"/>
                <a:cs typeface="Montserrat"/>
                <a:sym typeface="Montserrat"/>
              </a:rPr>
              <a:t>The central "Receive Personalized Dish Recommendations" use case represents the system's fundamental purpose, with supporting technical processes like profile processing, algorithm execution, and contextual filtering shown as included behaviors. This organization reflects how the technical aspects of recommendation generation are abstracted away from the user-facing scenarios, maintaining a clear separation between functional and technical concerns.</a:t>
            </a:r>
          </a:p>
          <a:p>
            <a:pPr algn="just">
              <a:lnSpc>
                <a:spcPts val="3831"/>
              </a:lnSpc>
              <a:spcBef>
                <a:spcPct val="0"/>
              </a:spcBef>
            </a:pPr>
            <a:endParaRPr lang="en-US" sz="2336">
              <a:solidFill>
                <a:srgbClr val="000000"/>
              </a:solidFill>
              <a:latin typeface="Montserrat"/>
              <a:ea typeface="Montserrat"/>
              <a:cs typeface="Montserrat"/>
              <a:sym typeface="Montserrat"/>
            </a:endParaRPr>
          </a:p>
        </p:txBody>
      </p:sp>
      <p:sp>
        <p:nvSpPr>
          <p:cNvPr id="3" name="TextBox 3"/>
          <p:cNvSpPr txBox="1"/>
          <p:nvPr/>
        </p:nvSpPr>
        <p:spPr>
          <a:xfrm>
            <a:off x="2448320" y="87630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Scenario View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02284" y="1729743"/>
            <a:ext cx="15257016" cy="6827515"/>
          </a:xfrm>
          <a:custGeom>
            <a:avLst/>
            <a:gdLst/>
            <a:ahLst/>
            <a:cxnLst/>
            <a:rect l="l" t="t" r="r" b="b"/>
            <a:pathLst>
              <a:path w="15257016" h="6827515">
                <a:moveTo>
                  <a:pt x="0" y="0"/>
                </a:moveTo>
                <a:lnTo>
                  <a:pt x="15257016" y="0"/>
                </a:lnTo>
                <a:lnTo>
                  <a:pt x="15257016" y="6827514"/>
                </a:lnTo>
                <a:lnTo>
                  <a:pt x="0" y="6827514"/>
                </a:lnTo>
                <a:lnTo>
                  <a:pt x="0" y="0"/>
                </a:lnTo>
                <a:close/>
              </a:path>
            </a:pathLst>
          </a:custGeom>
          <a:blipFill>
            <a:blip r:embed="rId2"/>
            <a:stretch>
              <a:fillRect/>
            </a:stretch>
          </a:blipFill>
        </p:spPr>
        <p:txBody>
          <a:bodyPr/>
          <a:lstStyle/>
          <a:p>
            <a:endParaRPr lang="en-CO"/>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2389848"/>
          <a:ext cx="15636862" cy="7346974"/>
        </p:xfrm>
        <a:graphic>
          <a:graphicData uri="http://schemas.openxmlformats.org/drawingml/2006/table">
            <a:tbl>
              <a:tblPr/>
              <a:tblGrid>
                <a:gridCol w="5212287">
                  <a:extLst>
                    <a:ext uri="{9D8B030D-6E8A-4147-A177-3AD203B41FA5}">
                      <a16:colId xmlns:a16="http://schemas.microsoft.com/office/drawing/2014/main" val="20000"/>
                    </a:ext>
                  </a:extLst>
                </a:gridCol>
                <a:gridCol w="5212287">
                  <a:extLst>
                    <a:ext uri="{9D8B030D-6E8A-4147-A177-3AD203B41FA5}">
                      <a16:colId xmlns:a16="http://schemas.microsoft.com/office/drawing/2014/main" val="20001"/>
                    </a:ext>
                  </a:extLst>
                </a:gridCol>
                <a:gridCol w="5212287">
                  <a:extLst>
                    <a:ext uri="{9D8B030D-6E8A-4147-A177-3AD203B41FA5}">
                      <a16:colId xmlns:a16="http://schemas.microsoft.com/office/drawing/2014/main" val="20002"/>
                    </a:ext>
                  </a:extLst>
                </a:gridCol>
              </a:tblGrid>
              <a:tr h="710935">
                <a:tc>
                  <a:txBody>
                    <a:bodyPr/>
                    <a:lstStyle/>
                    <a:p>
                      <a:pPr algn="l">
                        <a:lnSpc>
                          <a:spcPts val="2379"/>
                        </a:lnSpc>
                        <a:defRPr/>
                      </a:pPr>
                      <a:r>
                        <a:rPr lang="en-US" sz="1699" b="1">
                          <a:solidFill>
                            <a:srgbClr val="000000"/>
                          </a:solidFill>
                          <a:latin typeface="Montserrat Bold"/>
                          <a:ea typeface="Montserrat Bold"/>
                          <a:cs typeface="Montserrat Bold"/>
                          <a:sym typeface="Montserrat Bold"/>
                        </a:rPr>
                        <a:t>UML Element</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b="1">
                          <a:solidFill>
                            <a:srgbClr val="000000"/>
                          </a:solidFill>
                          <a:latin typeface="Montserrat Bold"/>
                          <a:ea typeface="Montserrat Bold"/>
                          <a:cs typeface="Montserrat Bold"/>
                          <a:sym typeface="Montserrat Bold"/>
                        </a:rPr>
                        <a:t>Description</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b="1">
                          <a:solidFill>
                            <a:srgbClr val="000000"/>
                          </a:solidFill>
                          <a:latin typeface="Montserrat Bold"/>
                          <a:ea typeface="Montserrat Bold"/>
                          <a:cs typeface="Montserrat Bold"/>
                          <a:sym typeface="Montserrat Bold"/>
                        </a:rPr>
                        <a:t>Examples in Diagram</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10935">
                <a:tc>
                  <a:txBody>
                    <a:bodyPr/>
                    <a:lstStyle/>
                    <a:p>
                      <a:pPr algn="l">
                        <a:lnSpc>
                          <a:spcPts val="2379"/>
                        </a:lnSpc>
                        <a:defRPr/>
                      </a:pPr>
                      <a:r>
                        <a:rPr lang="en-US" sz="1699" b="1">
                          <a:solidFill>
                            <a:srgbClr val="000000"/>
                          </a:solidFill>
                          <a:latin typeface="Montserrat Bold"/>
                          <a:ea typeface="Montserrat Bold"/>
                          <a:cs typeface="Montserrat Bold"/>
                          <a:sym typeface="Montserrat Bold"/>
                        </a:rPr>
                        <a:t>Actor</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External entity that interacts with the system</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User, Content Provider</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79668">
                <a:tc>
                  <a:txBody>
                    <a:bodyPr/>
                    <a:lstStyle/>
                    <a:p>
                      <a:pPr algn="l">
                        <a:lnSpc>
                          <a:spcPts val="2379"/>
                        </a:lnSpc>
                        <a:defRPr/>
                      </a:pPr>
                      <a:r>
                        <a:rPr lang="en-US" sz="1699" b="1">
                          <a:solidFill>
                            <a:srgbClr val="000000"/>
                          </a:solidFill>
                          <a:latin typeface="Montserrat Bold"/>
                          <a:ea typeface="Montserrat Bold"/>
                          <a:cs typeface="Montserrat Bold"/>
                          <a:sym typeface="Montserrat Bold"/>
                        </a:rPr>
                        <a:t>Use Case</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Specific functionality provided by the system</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Receive Personalized Dish Recommendations, Handle Cold Start Situation</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83625">
                <a:tc>
                  <a:txBody>
                    <a:bodyPr/>
                    <a:lstStyle/>
                    <a:p>
                      <a:pPr algn="l">
                        <a:lnSpc>
                          <a:spcPts val="2379"/>
                        </a:lnSpc>
                        <a:defRPr/>
                      </a:pPr>
                      <a:r>
                        <a:rPr lang="en-US" sz="1699" b="1">
                          <a:solidFill>
                            <a:srgbClr val="000000"/>
                          </a:solidFill>
                          <a:latin typeface="Montserrat Bold"/>
                          <a:ea typeface="Montserrat Bold"/>
                          <a:cs typeface="Montserrat Bold"/>
                          <a:sym typeface="Montserrat Bold"/>
                        </a:rPr>
                        <a:t>System Boundary</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Box containing the use cases, representing system scope</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Culinary Recommendation System</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0935">
                <a:tc>
                  <a:txBody>
                    <a:bodyPr/>
                    <a:lstStyle/>
                    <a:p>
                      <a:pPr algn="l">
                        <a:lnSpc>
                          <a:spcPts val="2379"/>
                        </a:lnSpc>
                        <a:defRPr/>
                      </a:pPr>
                      <a:r>
                        <a:rPr lang="en-US" sz="1699" b="1">
                          <a:solidFill>
                            <a:srgbClr val="000000"/>
                          </a:solidFill>
                          <a:latin typeface="Montserrat Bold"/>
                          <a:ea typeface="Montserrat Bold"/>
                          <a:cs typeface="Montserrat Bold"/>
                          <a:sym typeface="Montserrat Bold"/>
                        </a:rPr>
                        <a:t>Association</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Communication between actor and use case</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Lines connecting User to use cases</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83625">
                <a:tc>
                  <a:txBody>
                    <a:bodyPr/>
                    <a:lstStyle/>
                    <a:p>
                      <a:pPr algn="l">
                        <a:lnSpc>
                          <a:spcPts val="2379"/>
                        </a:lnSpc>
                        <a:defRPr/>
                      </a:pPr>
                      <a:r>
                        <a:rPr lang="en-US" sz="1699" b="1">
                          <a:solidFill>
                            <a:srgbClr val="000000"/>
                          </a:solidFill>
                          <a:latin typeface="Montserrat Bold"/>
                          <a:ea typeface="Montserrat Bold"/>
                          <a:cs typeface="Montserrat Bold"/>
                          <a:sym typeface="Montserrat Bold"/>
                        </a:rPr>
                        <a:t>Extend Relationship</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Optional behavior that extends a base use case</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«extend» from specialized scenarios to the main recommendation use case</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83625">
                <a:tc>
                  <a:txBody>
                    <a:bodyPr/>
                    <a:lstStyle/>
                    <a:p>
                      <a:pPr algn="l">
                        <a:lnSpc>
                          <a:spcPts val="2379"/>
                        </a:lnSpc>
                        <a:defRPr/>
                      </a:pPr>
                      <a:r>
                        <a:rPr lang="en-US" sz="1699" b="1">
                          <a:solidFill>
                            <a:srgbClr val="000000"/>
                          </a:solidFill>
                          <a:latin typeface="Montserrat Bold"/>
                          <a:ea typeface="Montserrat Bold"/>
                          <a:cs typeface="Montserrat Bold"/>
                          <a:sym typeface="Montserrat Bold"/>
                        </a:rPr>
                        <a:t>Include Relationship</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Required behavior that is included in a base use case</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«include» from main use case to supporting processes</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83625">
                <a:tc>
                  <a:txBody>
                    <a:bodyPr/>
                    <a:lstStyle/>
                    <a:p>
                      <a:pPr algn="l">
                        <a:lnSpc>
                          <a:spcPts val="2379"/>
                        </a:lnSpc>
                        <a:defRPr/>
                      </a:pPr>
                      <a:r>
                        <a:rPr lang="en-US" sz="1699" b="1">
                          <a:solidFill>
                            <a:srgbClr val="000000"/>
                          </a:solidFill>
                          <a:latin typeface="Montserrat Bold"/>
                          <a:ea typeface="Montserrat Bold"/>
                          <a:cs typeface="Montserrat Bold"/>
                          <a:sym typeface="Montserrat Bold"/>
                        </a:rPr>
                        <a:t>Generalization</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Inheritance relationship between actors or use cases</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379"/>
                        </a:lnSpc>
                        <a:defRPr/>
                      </a:pPr>
                      <a:r>
                        <a:rPr lang="en-US" sz="1699">
                          <a:solidFill>
                            <a:srgbClr val="000000"/>
                          </a:solidFill>
                          <a:latin typeface="Montserrat"/>
                          <a:ea typeface="Montserrat"/>
                          <a:cs typeface="Montserrat"/>
                          <a:sym typeface="Montserrat"/>
                        </a:rPr>
                        <a:t>Not shown in this diagram</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extBox 3"/>
          <p:cNvSpPr txBox="1"/>
          <p:nvPr/>
        </p:nvSpPr>
        <p:spPr>
          <a:xfrm>
            <a:off x="2448320" y="580696"/>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Catalog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34191" y="3286579"/>
            <a:ext cx="14219618" cy="3452839"/>
          </a:xfrm>
          <a:prstGeom prst="rect">
            <a:avLst/>
          </a:prstGeom>
        </p:spPr>
        <p:txBody>
          <a:bodyPr lIns="0" tIns="0" rIns="0" bIns="0" rtlCol="0" anchor="t">
            <a:spAutoFit/>
          </a:bodyPr>
          <a:lstStyle/>
          <a:p>
            <a:pPr marL="849878" lvl="1" indent="-424939" algn="just">
              <a:lnSpc>
                <a:spcPts val="5511"/>
              </a:lnSpc>
              <a:buAutoNum type="arabicPeriod"/>
            </a:pPr>
            <a:r>
              <a:rPr lang="en-US" sz="3936" b="1">
                <a:solidFill>
                  <a:srgbClr val="000000"/>
                </a:solidFill>
                <a:latin typeface="Montserrat Bold"/>
                <a:ea typeface="Montserrat Bold"/>
                <a:cs typeface="Montserrat Bold"/>
                <a:sym typeface="Montserrat Bold"/>
              </a:rPr>
              <a:t>Logic View</a:t>
            </a:r>
          </a:p>
          <a:p>
            <a:pPr marL="849878" lvl="1" indent="-424939" algn="just">
              <a:lnSpc>
                <a:spcPts val="5511"/>
              </a:lnSpc>
              <a:buAutoNum type="arabicPeriod"/>
            </a:pPr>
            <a:r>
              <a:rPr lang="en-US" sz="3936" b="1">
                <a:solidFill>
                  <a:srgbClr val="000000"/>
                </a:solidFill>
                <a:latin typeface="Montserrat Bold"/>
                <a:ea typeface="Montserrat Bold"/>
                <a:cs typeface="Montserrat Bold"/>
                <a:sym typeface="Montserrat Bold"/>
              </a:rPr>
              <a:t>Component View</a:t>
            </a:r>
          </a:p>
          <a:p>
            <a:pPr marL="849878" lvl="1" indent="-424939" algn="just">
              <a:lnSpc>
                <a:spcPts val="5511"/>
              </a:lnSpc>
              <a:buAutoNum type="arabicPeriod"/>
            </a:pPr>
            <a:r>
              <a:rPr lang="en-US" sz="3936" b="1">
                <a:solidFill>
                  <a:srgbClr val="000000"/>
                </a:solidFill>
                <a:latin typeface="Montserrat Bold"/>
                <a:ea typeface="Montserrat Bold"/>
                <a:cs typeface="Montserrat Bold"/>
                <a:sym typeface="Montserrat Bold"/>
              </a:rPr>
              <a:t>Process View</a:t>
            </a:r>
          </a:p>
          <a:p>
            <a:pPr marL="849878" lvl="1" indent="-424939" algn="just">
              <a:lnSpc>
                <a:spcPts val="5511"/>
              </a:lnSpc>
              <a:buAutoNum type="arabicPeriod"/>
            </a:pPr>
            <a:r>
              <a:rPr lang="en-US" sz="3936" b="1">
                <a:solidFill>
                  <a:srgbClr val="000000"/>
                </a:solidFill>
                <a:latin typeface="Montserrat Bold"/>
                <a:ea typeface="Montserrat Bold"/>
                <a:cs typeface="Montserrat Bold"/>
                <a:sym typeface="Montserrat Bold"/>
              </a:rPr>
              <a:t>Physical View</a:t>
            </a:r>
          </a:p>
          <a:p>
            <a:pPr marL="849878" lvl="1" indent="-424939" algn="just">
              <a:lnSpc>
                <a:spcPts val="5511"/>
              </a:lnSpc>
              <a:spcBef>
                <a:spcPct val="0"/>
              </a:spcBef>
              <a:buAutoNum type="arabicPeriod"/>
            </a:pPr>
            <a:r>
              <a:rPr lang="en-US" sz="3936" b="1">
                <a:solidFill>
                  <a:srgbClr val="000000"/>
                </a:solidFill>
                <a:latin typeface="Montserrat Bold"/>
                <a:ea typeface="Montserrat Bold"/>
                <a:cs typeface="Montserrat Bold"/>
                <a:sym typeface="Montserrat Bold"/>
              </a:rPr>
              <a:t>Scenario View</a:t>
            </a:r>
          </a:p>
        </p:txBody>
      </p:sp>
      <p:sp>
        <p:nvSpPr>
          <p:cNvPr id="3" name="TextBox 3"/>
          <p:cNvSpPr txBox="1"/>
          <p:nvPr/>
        </p:nvSpPr>
        <p:spPr>
          <a:xfrm>
            <a:off x="2448320" y="87630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11229" y="2892925"/>
            <a:ext cx="14265542" cy="4974298"/>
          </a:xfrm>
          <a:prstGeom prst="rect">
            <a:avLst/>
          </a:prstGeom>
        </p:spPr>
        <p:txBody>
          <a:bodyPr lIns="0" tIns="0" rIns="0" bIns="0" rtlCol="0" anchor="t">
            <a:spAutoFit/>
          </a:bodyPr>
          <a:lstStyle/>
          <a:p>
            <a:pPr algn="just">
              <a:lnSpc>
                <a:spcPts val="3271"/>
              </a:lnSpc>
              <a:spcBef>
                <a:spcPct val="0"/>
              </a:spcBef>
            </a:pPr>
            <a:r>
              <a:rPr lang="en-US" sz="2336" dirty="0">
                <a:solidFill>
                  <a:srgbClr val="000000"/>
                </a:solidFill>
                <a:latin typeface="Montserrat"/>
                <a:ea typeface="Montserrat"/>
                <a:cs typeface="Montserrat"/>
                <a:sym typeface="Montserrat"/>
              </a:rPr>
              <a:t>The activity diagram represents the logical architecture of the gastronomic recommendation system, showing the complete flow from user authentication to recommendation delivery and refinement. This flow incorporates essential components for a robust recommendation system:</a:t>
            </a:r>
          </a:p>
          <a:p>
            <a:pPr algn="just">
              <a:lnSpc>
                <a:spcPts val="3271"/>
              </a:lnSpc>
              <a:spcBef>
                <a:spcPct val="0"/>
              </a:spcBef>
            </a:pPr>
            <a:r>
              <a:rPr lang="en-US" sz="2336" dirty="0">
                <a:solidFill>
                  <a:srgbClr val="000000"/>
                </a:solidFill>
                <a:latin typeface="Montserrat"/>
                <a:ea typeface="Montserrat"/>
                <a:cs typeface="Montserrat"/>
                <a:sym typeface="Montserrat"/>
              </a:rPr>
              <a:t>The architecture implements a hybrid approach combining collaborative filtering and content-based filtering, addressing critical challenges such as cold start, recommendation diversity, and continuous learning. The flow is designed to adapt to different data scenarios and optimize recommendations based on user interactions.</a:t>
            </a:r>
          </a:p>
          <a:p>
            <a:pPr algn="just">
              <a:lnSpc>
                <a:spcPts val="3271"/>
              </a:lnSpc>
              <a:spcBef>
                <a:spcPct val="0"/>
              </a:spcBef>
            </a:pPr>
            <a:endParaRPr lang="en-US" sz="2336" dirty="0">
              <a:solidFill>
                <a:srgbClr val="000000"/>
              </a:solidFill>
              <a:latin typeface="Montserrat"/>
              <a:ea typeface="Montserrat"/>
              <a:cs typeface="Montserrat"/>
              <a:sym typeface="Montserrat"/>
            </a:endParaRPr>
          </a:p>
          <a:p>
            <a:pPr algn="just">
              <a:lnSpc>
                <a:spcPts val="3271"/>
              </a:lnSpc>
              <a:spcBef>
                <a:spcPct val="0"/>
              </a:spcBef>
            </a:pPr>
            <a:r>
              <a:rPr lang="en-US" sz="2336" dirty="0">
                <a:solidFill>
                  <a:srgbClr val="000000"/>
                </a:solidFill>
                <a:latin typeface="Montserrat"/>
                <a:ea typeface="Montserrat"/>
                <a:cs typeface="Montserrat"/>
                <a:sym typeface="Montserrat"/>
              </a:rPr>
              <a:t>The system prioritizes user feedback (both explicit and implicit) to continuously update profiles and improve model accuracy. It also incorporates critical performance checks that trigger retraining when necessary, ensuring the system evolves with changing preference patterns.</a:t>
            </a:r>
          </a:p>
          <a:p>
            <a:pPr algn="just">
              <a:lnSpc>
                <a:spcPts val="3831"/>
              </a:lnSpc>
              <a:spcBef>
                <a:spcPct val="0"/>
              </a:spcBef>
            </a:pPr>
            <a:endParaRPr lang="en-US" sz="2336" dirty="0">
              <a:solidFill>
                <a:srgbClr val="000000"/>
              </a:solidFill>
              <a:latin typeface="Montserrat"/>
              <a:ea typeface="Montserrat"/>
              <a:cs typeface="Montserrat"/>
              <a:sym typeface="Montserrat"/>
            </a:endParaRPr>
          </a:p>
        </p:txBody>
      </p:sp>
      <p:sp>
        <p:nvSpPr>
          <p:cNvPr id="3" name="TextBox 3"/>
          <p:cNvSpPr txBox="1"/>
          <p:nvPr/>
        </p:nvSpPr>
        <p:spPr>
          <a:xfrm>
            <a:off x="2448320" y="87630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Logic 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1864316"/>
          <a:ext cx="15972761" cy="7576152"/>
        </p:xfrm>
        <a:graphic>
          <a:graphicData uri="http://schemas.openxmlformats.org/drawingml/2006/table">
            <a:tbl>
              <a:tblPr/>
              <a:tblGrid>
                <a:gridCol w="2524507">
                  <a:extLst>
                    <a:ext uri="{9D8B030D-6E8A-4147-A177-3AD203B41FA5}">
                      <a16:colId xmlns:a16="http://schemas.microsoft.com/office/drawing/2014/main" val="20000"/>
                    </a:ext>
                  </a:extLst>
                </a:gridCol>
                <a:gridCol w="6628831">
                  <a:extLst>
                    <a:ext uri="{9D8B030D-6E8A-4147-A177-3AD203B41FA5}">
                      <a16:colId xmlns:a16="http://schemas.microsoft.com/office/drawing/2014/main" val="20001"/>
                    </a:ext>
                  </a:extLst>
                </a:gridCol>
                <a:gridCol w="6819423">
                  <a:extLst>
                    <a:ext uri="{9D8B030D-6E8A-4147-A177-3AD203B41FA5}">
                      <a16:colId xmlns:a16="http://schemas.microsoft.com/office/drawing/2014/main" val="20002"/>
                    </a:ext>
                  </a:extLst>
                </a:gridCol>
              </a:tblGrid>
              <a:tr h="761098">
                <a:tc>
                  <a:txBody>
                    <a:bodyPr/>
                    <a:lstStyle/>
                    <a:p>
                      <a:pPr algn="l">
                        <a:lnSpc>
                          <a:spcPts val="2099"/>
                        </a:lnSpc>
                        <a:defRPr/>
                      </a:pPr>
                      <a:r>
                        <a:rPr lang="en-US" sz="1499" b="1">
                          <a:solidFill>
                            <a:srgbClr val="000000"/>
                          </a:solidFill>
                          <a:latin typeface="Montserrat Bold"/>
                          <a:ea typeface="Montserrat Bold"/>
                          <a:cs typeface="Montserrat Bold"/>
                          <a:sym typeface="Montserrat Bold"/>
                        </a:rPr>
                        <a:t>UML Element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b="1">
                          <a:solidFill>
                            <a:srgbClr val="000000"/>
                          </a:solidFill>
                          <a:latin typeface="Montserrat Bold"/>
                          <a:ea typeface="Montserrat Bold"/>
                          <a:cs typeface="Montserrat Bold"/>
                          <a:sym typeface="Montserrat Bold"/>
                        </a:rPr>
                        <a:t>Description</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b="1">
                          <a:solidFill>
                            <a:srgbClr val="000000"/>
                          </a:solidFill>
                          <a:latin typeface="Montserrat Bold"/>
                          <a:ea typeface="Montserrat Bold"/>
                          <a:cs typeface="Montserrat Bold"/>
                          <a:sym typeface="Montserrat Bold"/>
                        </a:rPr>
                        <a:t>Related Elements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1098">
                <a:tc>
                  <a:txBody>
                    <a:bodyPr/>
                    <a:lstStyle/>
                    <a:p>
                      <a:pPr algn="l">
                        <a:lnSpc>
                          <a:spcPts val="2099"/>
                        </a:lnSpc>
                        <a:defRPr/>
                      </a:pPr>
                      <a:r>
                        <a:rPr lang="en-US" sz="1499" b="1">
                          <a:solidFill>
                            <a:srgbClr val="000000"/>
                          </a:solidFill>
                          <a:latin typeface="Montserrat Bold"/>
                          <a:ea typeface="Montserrat Bold"/>
                          <a:cs typeface="Montserrat Bold"/>
                          <a:sym typeface="Montserrat Bold"/>
                        </a:rPr>
                        <a:t>Initial Node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Represents the starting point of the activity flow</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Connected to Login activity</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2919">
                <a:tc>
                  <a:txBody>
                    <a:bodyPr/>
                    <a:lstStyle/>
                    <a:p>
                      <a:pPr algn="l">
                        <a:lnSpc>
                          <a:spcPts val="2099"/>
                        </a:lnSpc>
                        <a:defRPr/>
                      </a:pPr>
                      <a:r>
                        <a:rPr lang="en-US" sz="1499" b="1">
                          <a:solidFill>
                            <a:srgbClr val="000000"/>
                          </a:solidFill>
                          <a:latin typeface="Montserrat Bold"/>
                          <a:ea typeface="Montserrat Bold"/>
                          <a:cs typeface="Montserrat Bold"/>
                          <a:sym typeface="Montserrat Bold"/>
                        </a:rPr>
                        <a:t>Activity</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Represents a step where an action is performed (e.g., "Login", "Collect Initial Preferences")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Connected by control flows to other activities or decision nodes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17234">
                <a:tc>
                  <a:txBody>
                    <a:bodyPr/>
                    <a:lstStyle/>
                    <a:p>
                      <a:pPr algn="l">
                        <a:lnSpc>
                          <a:spcPts val="2099"/>
                        </a:lnSpc>
                        <a:defRPr/>
                      </a:pPr>
                      <a:r>
                        <a:rPr lang="en-US" sz="1499" b="1">
                          <a:solidFill>
                            <a:srgbClr val="000000"/>
                          </a:solidFill>
                          <a:latin typeface="Montserrat Bold"/>
                          <a:ea typeface="Montserrat Bold"/>
                          <a:cs typeface="Montserrat Bold"/>
                          <a:sym typeface="Montserrat Bold"/>
                        </a:rPr>
                        <a:t>Decision Node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Diamond-shaped element representing a point where the flow branches based on conditions (e.g., "Existing User?", "Sufficient Data?")</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Connected to multiple outgoing paths marked with conditions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61098">
                <a:tc>
                  <a:txBody>
                    <a:bodyPr/>
                    <a:lstStyle/>
                    <a:p>
                      <a:pPr algn="l">
                        <a:lnSpc>
                          <a:spcPts val="2099"/>
                        </a:lnSpc>
                        <a:defRPr/>
                      </a:pPr>
                      <a:r>
                        <a:rPr lang="en-US" sz="1499" b="1">
                          <a:solidFill>
                            <a:srgbClr val="000000"/>
                          </a:solidFill>
                          <a:latin typeface="Montserrat Bold"/>
                          <a:ea typeface="Montserrat Bold"/>
                          <a:cs typeface="Montserrat Bold"/>
                          <a:sym typeface="Montserrat Bold"/>
                        </a:rPr>
                        <a:t>Control Flow</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Arrows connecting elements, showing the sequence of execution</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Connects all elements in the diagram</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59411">
                <a:tc>
                  <a:txBody>
                    <a:bodyPr/>
                    <a:lstStyle/>
                    <a:p>
                      <a:pPr algn="l">
                        <a:lnSpc>
                          <a:spcPts val="2099"/>
                        </a:lnSpc>
                        <a:defRPr/>
                      </a:pPr>
                      <a:r>
                        <a:rPr lang="en-US" sz="1499" b="1">
                          <a:solidFill>
                            <a:srgbClr val="000000"/>
                          </a:solidFill>
                          <a:latin typeface="Montserrat Bold"/>
                          <a:ea typeface="Montserrat Bold"/>
                          <a:cs typeface="Montserrat Bold"/>
                          <a:sym typeface="Montserrat Bold"/>
                        </a:rPr>
                        <a:t>Fork Node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Black bar representing the splitting of flow into parallel activities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Connects to "Calculate User Similarity" and "Encode Dishes" activities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61098">
                <a:tc>
                  <a:txBody>
                    <a:bodyPr/>
                    <a:lstStyle/>
                    <a:p>
                      <a:pPr algn="l">
                        <a:lnSpc>
                          <a:spcPts val="2099"/>
                        </a:lnSpc>
                        <a:defRPr/>
                      </a:pPr>
                      <a:r>
                        <a:rPr lang="en-US" sz="1499" b="1">
                          <a:solidFill>
                            <a:srgbClr val="000000"/>
                          </a:solidFill>
                          <a:latin typeface="Montserrat Bold"/>
                          <a:ea typeface="Montserrat Bold"/>
                          <a:cs typeface="Montserrat Bold"/>
                          <a:sym typeface="Montserrat Bold"/>
                        </a:rPr>
                        <a:t>Join Node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Black bar representing the synchronization of parallel flows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Joins paths from "Predict Ratings" and "Compute Feature Vectors"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61098">
                <a:tc>
                  <a:txBody>
                    <a:bodyPr/>
                    <a:lstStyle/>
                    <a:p>
                      <a:pPr algn="l">
                        <a:lnSpc>
                          <a:spcPts val="2099"/>
                        </a:lnSpc>
                        <a:defRPr/>
                      </a:pPr>
                      <a:r>
                        <a:rPr lang="en-US" sz="1499" b="1">
                          <a:solidFill>
                            <a:srgbClr val="000000"/>
                          </a:solidFill>
                          <a:latin typeface="Montserrat Bold"/>
                          <a:ea typeface="Montserrat Bold"/>
                          <a:cs typeface="Montserrat Bold"/>
                          <a:sym typeface="Montserrat Bold"/>
                        </a:rPr>
                        <a:t>Merge Node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Diamond shape that brings together multiple alternative paths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Joins paths before "Apply Post-Processing Filters"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61098">
                <a:tc>
                  <a:txBody>
                    <a:bodyPr/>
                    <a:lstStyle/>
                    <a:p>
                      <a:pPr algn="l">
                        <a:lnSpc>
                          <a:spcPts val="2099"/>
                        </a:lnSpc>
                        <a:defRPr/>
                      </a:pPr>
                      <a:r>
                        <a:rPr lang="en-US" sz="1499" b="1">
                          <a:solidFill>
                            <a:srgbClr val="000000"/>
                          </a:solidFill>
                          <a:latin typeface="Montserrat Bold"/>
                          <a:ea typeface="Montserrat Bold"/>
                          <a:cs typeface="Montserrat Bold"/>
                          <a:sym typeface="Montserrat Bold"/>
                        </a:rPr>
                        <a:t>Final Node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Circle with dot inside representing the end of a flow</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099"/>
                        </a:lnSpc>
                        <a:defRPr/>
                      </a:pPr>
                      <a:r>
                        <a:rPr lang="en-US" sz="1499">
                          <a:solidFill>
                            <a:srgbClr val="000000"/>
                          </a:solidFill>
                          <a:latin typeface="Montserrat"/>
                          <a:ea typeface="Montserrat"/>
                          <a:cs typeface="Montserrat"/>
                          <a:sym typeface="Montserrat"/>
                        </a:rPr>
                        <a:t>Connected from "Process Completion"</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extBox 3"/>
          <p:cNvSpPr txBox="1"/>
          <p:nvPr/>
        </p:nvSpPr>
        <p:spPr>
          <a:xfrm>
            <a:off x="2448320" y="27654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Catalog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54222" y="353110"/>
            <a:ext cx="4179556" cy="9580780"/>
          </a:xfrm>
          <a:custGeom>
            <a:avLst/>
            <a:gdLst/>
            <a:ahLst/>
            <a:cxnLst/>
            <a:rect l="l" t="t" r="r" b="b"/>
            <a:pathLst>
              <a:path w="4179556" h="9580780">
                <a:moveTo>
                  <a:pt x="0" y="0"/>
                </a:moveTo>
                <a:lnTo>
                  <a:pt x="4179556" y="0"/>
                </a:lnTo>
                <a:lnTo>
                  <a:pt x="4179556" y="9580780"/>
                </a:lnTo>
                <a:lnTo>
                  <a:pt x="0" y="9580780"/>
                </a:lnTo>
                <a:lnTo>
                  <a:pt x="0" y="0"/>
                </a:lnTo>
                <a:close/>
              </a:path>
            </a:pathLst>
          </a:custGeom>
          <a:blipFill>
            <a:blip r:embed="rId2"/>
            <a:stretch>
              <a:fillRect b="-79894"/>
            </a:stretch>
          </a:blipFill>
        </p:spPr>
        <p:txBody>
          <a:bodyPr/>
          <a:lstStyle/>
          <a:p>
            <a:endParaRPr lang="en-CO"/>
          </a:p>
        </p:txBody>
      </p:sp>
      <p:sp>
        <p:nvSpPr>
          <p:cNvPr id="3" name="TextBox 3"/>
          <p:cNvSpPr txBox="1"/>
          <p:nvPr/>
        </p:nvSpPr>
        <p:spPr>
          <a:xfrm>
            <a:off x="10521750" y="8371205"/>
            <a:ext cx="9944993"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continues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31646" y="655531"/>
            <a:ext cx="4763909" cy="9112407"/>
          </a:xfrm>
          <a:custGeom>
            <a:avLst/>
            <a:gdLst/>
            <a:ahLst/>
            <a:cxnLst/>
            <a:rect l="l" t="t" r="r" b="b"/>
            <a:pathLst>
              <a:path w="4763909" h="9112407">
                <a:moveTo>
                  <a:pt x="0" y="0"/>
                </a:moveTo>
                <a:lnTo>
                  <a:pt x="4763909" y="0"/>
                </a:lnTo>
                <a:lnTo>
                  <a:pt x="4763909" y="9112407"/>
                </a:lnTo>
                <a:lnTo>
                  <a:pt x="0" y="9112407"/>
                </a:lnTo>
                <a:lnTo>
                  <a:pt x="0" y="0"/>
                </a:lnTo>
                <a:close/>
              </a:path>
            </a:pathLst>
          </a:custGeom>
          <a:blipFill>
            <a:blip r:embed="rId2"/>
            <a:stretch>
              <a:fillRect t="-116702"/>
            </a:stretch>
          </a:blipFill>
        </p:spPr>
        <p:txBody>
          <a:bodyPr/>
          <a:lstStyle/>
          <a:p>
            <a:endParaRPr lang="en-CO"/>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38729" y="2645702"/>
            <a:ext cx="15010543" cy="6612598"/>
          </a:xfrm>
          <a:prstGeom prst="rect">
            <a:avLst/>
          </a:prstGeom>
        </p:spPr>
        <p:txBody>
          <a:bodyPr lIns="0" tIns="0" rIns="0" bIns="0" rtlCol="0" anchor="t">
            <a:spAutoFit/>
          </a:bodyPr>
          <a:lstStyle/>
          <a:p>
            <a:pPr algn="just">
              <a:lnSpc>
                <a:spcPts val="3271"/>
              </a:lnSpc>
              <a:spcBef>
                <a:spcPct val="0"/>
              </a:spcBef>
            </a:pPr>
            <a:r>
              <a:rPr lang="en-US" sz="2336">
                <a:solidFill>
                  <a:srgbClr val="000000"/>
                </a:solidFill>
                <a:latin typeface="Montserrat"/>
                <a:ea typeface="Montserrat"/>
                <a:cs typeface="Montserrat"/>
                <a:sym typeface="Montserrat"/>
              </a:rPr>
              <a:t>The component diagram represents the architectural structure of the recommendation system, displaying the key services, their internal components, and the communication protocols between them. This architecture follows a microservices approach, where discrete functional components are isolated into dedicated services that communicate through well-defined interfaces.</a:t>
            </a:r>
          </a:p>
          <a:p>
            <a:pPr algn="just">
              <a:lnSpc>
                <a:spcPts val="3271"/>
              </a:lnSpc>
              <a:spcBef>
                <a:spcPct val="0"/>
              </a:spcBef>
            </a:pPr>
            <a:endParaRPr lang="en-US" sz="2336">
              <a:solidFill>
                <a:srgbClr val="000000"/>
              </a:solidFill>
              <a:latin typeface="Montserrat"/>
              <a:ea typeface="Montserrat"/>
              <a:cs typeface="Montserrat"/>
              <a:sym typeface="Montserrat"/>
            </a:endParaRPr>
          </a:p>
          <a:p>
            <a:pPr algn="just">
              <a:lnSpc>
                <a:spcPts val="3271"/>
              </a:lnSpc>
              <a:spcBef>
                <a:spcPct val="0"/>
              </a:spcBef>
            </a:pPr>
            <a:r>
              <a:rPr lang="en-US" sz="2336">
                <a:solidFill>
                  <a:srgbClr val="000000"/>
                </a:solidFill>
                <a:latin typeface="Montserrat"/>
                <a:ea typeface="Montserrat"/>
                <a:cs typeface="Montserrat"/>
                <a:sym typeface="Montserrat"/>
              </a:rPr>
              <a:t>The diagram illustrates a modular system designed around separation of concerns, with specialized services handling specific aspects of the recommendation workflow. The central Recommendation Service contains the core algorithmic components responsible for generating personalized recommendations, while supporting services manage user profiles, ratings collection, authentication, and dish catalog data.</a:t>
            </a:r>
          </a:p>
          <a:p>
            <a:pPr algn="just">
              <a:lnSpc>
                <a:spcPts val="3271"/>
              </a:lnSpc>
              <a:spcBef>
                <a:spcPct val="0"/>
              </a:spcBef>
            </a:pPr>
            <a:endParaRPr lang="en-US" sz="2336">
              <a:solidFill>
                <a:srgbClr val="000000"/>
              </a:solidFill>
              <a:latin typeface="Montserrat"/>
              <a:ea typeface="Montserrat"/>
              <a:cs typeface="Montserrat"/>
              <a:sym typeface="Montserrat"/>
            </a:endParaRPr>
          </a:p>
          <a:p>
            <a:pPr algn="just">
              <a:lnSpc>
                <a:spcPts val="3271"/>
              </a:lnSpc>
              <a:spcBef>
                <a:spcPct val="0"/>
              </a:spcBef>
            </a:pPr>
            <a:r>
              <a:rPr lang="en-US" sz="2336">
                <a:solidFill>
                  <a:srgbClr val="000000"/>
                </a:solidFill>
                <a:latin typeface="Montserrat"/>
                <a:ea typeface="Montserrat"/>
                <a:cs typeface="Montserrat"/>
                <a:sym typeface="Montserrat"/>
              </a:rPr>
              <a:t>The architecture emphasizes scalability and maintainability through loose coupling between services. This design allows individual components to be developed, optimized, and scaled independently, which is particularly important for recommendation systems that may need to process large volumes of user interaction data while maintaining responsive performance.</a:t>
            </a:r>
          </a:p>
          <a:p>
            <a:pPr algn="just">
              <a:lnSpc>
                <a:spcPts val="3831"/>
              </a:lnSpc>
              <a:spcBef>
                <a:spcPct val="0"/>
              </a:spcBef>
            </a:pPr>
            <a:endParaRPr lang="en-US" sz="2336">
              <a:solidFill>
                <a:srgbClr val="000000"/>
              </a:solidFill>
              <a:latin typeface="Montserrat"/>
              <a:ea typeface="Montserrat"/>
              <a:cs typeface="Montserrat"/>
              <a:sym typeface="Montserrat"/>
            </a:endParaRPr>
          </a:p>
        </p:txBody>
      </p:sp>
      <p:sp>
        <p:nvSpPr>
          <p:cNvPr id="3" name="TextBox 3"/>
          <p:cNvSpPr txBox="1"/>
          <p:nvPr/>
        </p:nvSpPr>
        <p:spPr>
          <a:xfrm>
            <a:off x="2448320" y="87630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Component 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1C828E-256D-BB04-97F0-FC02EECC7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17815"/>
            <a:ext cx="13106400" cy="96513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009729" y="2553284"/>
          <a:ext cx="14268542" cy="6813354"/>
        </p:xfrm>
        <a:graphic>
          <a:graphicData uri="http://schemas.openxmlformats.org/drawingml/2006/table">
            <a:tbl>
              <a:tblPr/>
              <a:tblGrid>
                <a:gridCol w="4756181">
                  <a:extLst>
                    <a:ext uri="{9D8B030D-6E8A-4147-A177-3AD203B41FA5}">
                      <a16:colId xmlns:a16="http://schemas.microsoft.com/office/drawing/2014/main" val="20000"/>
                    </a:ext>
                  </a:extLst>
                </a:gridCol>
                <a:gridCol w="4756181">
                  <a:extLst>
                    <a:ext uri="{9D8B030D-6E8A-4147-A177-3AD203B41FA5}">
                      <a16:colId xmlns:a16="http://schemas.microsoft.com/office/drawing/2014/main" val="20001"/>
                    </a:ext>
                  </a:extLst>
                </a:gridCol>
                <a:gridCol w="4756181">
                  <a:extLst>
                    <a:ext uri="{9D8B030D-6E8A-4147-A177-3AD203B41FA5}">
                      <a16:colId xmlns:a16="http://schemas.microsoft.com/office/drawing/2014/main" val="20002"/>
                    </a:ext>
                  </a:extLst>
                </a:gridCol>
              </a:tblGrid>
              <a:tr h="666431">
                <a:tc>
                  <a:txBody>
                    <a:bodyPr/>
                    <a:lstStyle/>
                    <a:p>
                      <a:pPr algn="l">
                        <a:lnSpc>
                          <a:spcPts val="1819"/>
                        </a:lnSpc>
                        <a:defRPr/>
                      </a:pPr>
                      <a:r>
                        <a:rPr lang="en-US" sz="1299" b="1">
                          <a:solidFill>
                            <a:srgbClr val="000000"/>
                          </a:solidFill>
                          <a:latin typeface="Montserrat Bold"/>
                          <a:ea typeface="Montserrat Bold"/>
                          <a:cs typeface="Montserrat Bold"/>
                          <a:sym typeface="Montserrat Bold"/>
                        </a:rPr>
                        <a:t>UML Element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b="1">
                          <a:solidFill>
                            <a:srgbClr val="000000"/>
                          </a:solidFill>
                          <a:latin typeface="Montserrat Bold"/>
                          <a:ea typeface="Montserrat Bold"/>
                          <a:cs typeface="Montserrat Bold"/>
                          <a:sym typeface="Montserrat Bold"/>
                        </a:rPr>
                        <a:t>Description</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b="1">
                          <a:solidFill>
                            <a:srgbClr val="000000"/>
                          </a:solidFill>
                          <a:latin typeface="Montserrat Bold"/>
                          <a:ea typeface="Montserrat Bold"/>
                          <a:cs typeface="Montserrat Bold"/>
                          <a:sym typeface="Montserrat Bold"/>
                        </a:rPr>
                        <a:t>Related Elements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02343">
                <a:tc>
                  <a:txBody>
                    <a:bodyPr/>
                    <a:lstStyle/>
                    <a:p>
                      <a:pPr algn="l">
                        <a:lnSpc>
                          <a:spcPts val="1819"/>
                        </a:lnSpc>
                        <a:defRPr/>
                      </a:pPr>
                      <a:r>
                        <a:rPr lang="en-US" sz="1299" b="1">
                          <a:solidFill>
                            <a:srgbClr val="000000"/>
                          </a:solidFill>
                          <a:latin typeface="Montserrat Bold"/>
                          <a:ea typeface="Montserrat Bold"/>
                          <a:cs typeface="Montserrat Bold"/>
                          <a:sym typeface="Montserrat Bold"/>
                        </a:rPr>
                        <a:t>Component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Modular units of the system (e.g., "Profile Service", "Recommendation Service")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Contains other components; connected via interfaces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02343">
                <a:tc>
                  <a:txBody>
                    <a:bodyPr/>
                    <a:lstStyle/>
                    <a:p>
                      <a:pPr algn="l">
                        <a:lnSpc>
                          <a:spcPts val="1819"/>
                        </a:lnSpc>
                        <a:defRPr/>
                      </a:pPr>
                      <a:r>
                        <a:rPr lang="en-US" sz="1299" b="1">
                          <a:solidFill>
                            <a:srgbClr val="000000"/>
                          </a:solidFill>
                          <a:latin typeface="Montserrat Bold"/>
                          <a:ea typeface="Montserrat Bold"/>
                          <a:cs typeface="Montserrat Bold"/>
                          <a:sym typeface="Montserrat Bold"/>
                        </a:rPr>
                        <a:t>Sub-Component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Internal components within a service (e.g., "PyTorch Model", "Feature Extractor")</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Contained within larger components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02343">
                <a:tc>
                  <a:txBody>
                    <a:bodyPr/>
                    <a:lstStyle/>
                    <a:p>
                      <a:pPr algn="l">
                        <a:lnSpc>
                          <a:spcPts val="1819"/>
                        </a:lnSpc>
                        <a:defRPr/>
                      </a:pPr>
                      <a:r>
                        <a:rPr lang="en-US" sz="1299" b="1">
                          <a:solidFill>
                            <a:srgbClr val="000000"/>
                          </a:solidFill>
                          <a:latin typeface="Montserrat Bold"/>
                          <a:ea typeface="Montserrat Bold"/>
                          <a:cs typeface="Montserrat Bold"/>
                          <a:sym typeface="Montserrat Bold"/>
                        </a:rPr>
                        <a:t>Interface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Communication points between components (represented by connecting lines with protocol labels)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Connects components through REST, gRPC, SQL, HTTPS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02343">
                <a:tc>
                  <a:txBody>
                    <a:bodyPr/>
                    <a:lstStyle/>
                    <a:p>
                      <a:pPr algn="l">
                        <a:lnSpc>
                          <a:spcPts val="1819"/>
                        </a:lnSpc>
                        <a:defRPr/>
                      </a:pPr>
                      <a:r>
                        <a:rPr lang="en-US" sz="1299" b="1">
                          <a:solidFill>
                            <a:srgbClr val="000000"/>
                          </a:solidFill>
                          <a:latin typeface="Montserrat Bold"/>
                          <a:ea typeface="Montserrat Bold"/>
                          <a:cs typeface="Montserrat Bold"/>
                          <a:sym typeface="Montserrat Bold"/>
                        </a:rPr>
                        <a:t>Dependency</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Relationship showing one component relies on another (shown as dashed arrows)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Connects Web UI to API Gateway; API Gateway to services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02343">
                <a:tc>
                  <a:txBody>
                    <a:bodyPr/>
                    <a:lstStyle/>
                    <a:p>
                      <a:pPr algn="l">
                        <a:lnSpc>
                          <a:spcPts val="1819"/>
                        </a:lnSpc>
                        <a:defRPr/>
                      </a:pPr>
                      <a:r>
                        <a:rPr lang="en-US" sz="1299" b="1">
                          <a:solidFill>
                            <a:srgbClr val="000000"/>
                          </a:solidFill>
                          <a:latin typeface="Montserrat Bold"/>
                          <a:ea typeface="Montserrat Bold"/>
                          <a:cs typeface="Montserrat Bold"/>
                          <a:sym typeface="Montserrat Bold"/>
                        </a:rPr>
                        <a:t>Containment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Hierarchical relationship showing components inside other components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Main services containing sub-components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6431">
                <a:tc>
                  <a:txBody>
                    <a:bodyPr/>
                    <a:lstStyle/>
                    <a:p>
                      <a:pPr algn="l">
                        <a:lnSpc>
                          <a:spcPts val="1819"/>
                        </a:lnSpc>
                        <a:defRPr/>
                      </a:pPr>
                      <a:r>
                        <a:rPr lang="en-US" sz="1299" b="1">
                          <a:solidFill>
                            <a:srgbClr val="000000"/>
                          </a:solidFill>
                          <a:latin typeface="Montserrat Bold"/>
                          <a:ea typeface="Montserrat Bold"/>
                          <a:cs typeface="Montserrat Bold"/>
                          <a:sym typeface="Montserrat Bold"/>
                        </a:rPr>
                        <a:t>Node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Physical system like "DB" containing PostgreSQL</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Connected to services via SQL interfaces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02343">
                <a:tc>
                  <a:txBody>
                    <a:bodyPr/>
                    <a:lstStyle/>
                    <a:p>
                      <a:pPr algn="l">
                        <a:lnSpc>
                          <a:spcPts val="1819"/>
                        </a:lnSpc>
                        <a:defRPr/>
                      </a:pPr>
                      <a:r>
                        <a:rPr lang="en-US" sz="1299" b="1">
                          <a:solidFill>
                            <a:srgbClr val="000000"/>
                          </a:solidFill>
                          <a:latin typeface="Montserrat Bold"/>
                          <a:ea typeface="Montserrat Bold"/>
                          <a:cs typeface="Montserrat Bold"/>
                          <a:sym typeface="Montserrat Bold"/>
                        </a:rPr>
                        <a:t>Communication Path</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Protocol-labeled connections (e.g., "REST", "gRPC", "SQL")</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Indicates how components interact</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66431">
                <a:tc>
                  <a:txBody>
                    <a:bodyPr/>
                    <a:lstStyle/>
                    <a:p>
                      <a:pPr algn="l">
                        <a:lnSpc>
                          <a:spcPts val="1819"/>
                        </a:lnSpc>
                        <a:defRPr/>
                      </a:pPr>
                      <a:r>
                        <a:rPr lang="en-US" sz="1299" b="1">
                          <a:solidFill>
                            <a:srgbClr val="000000"/>
                          </a:solidFill>
                          <a:latin typeface="Montserrat Bold"/>
                          <a:ea typeface="Montserrat Bold"/>
                          <a:cs typeface="Montserrat Bold"/>
                          <a:sym typeface="Montserrat Bold"/>
                        </a:rPr>
                        <a:t>Package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Outer box representing system boundary</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Montserrat"/>
                          <a:ea typeface="Montserrat"/>
                          <a:cs typeface="Montserrat"/>
                          <a:sym typeface="Montserrat"/>
                        </a:rPr>
                        <a:t>Contains all the microservices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extBox 3"/>
          <p:cNvSpPr txBox="1"/>
          <p:nvPr/>
        </p:nvSpPr>
        <p:spPr>
          <a:xfrm>
            <a:off x="2448320" y="876300"/>
            <a:ext cx="13391361" cy="1351919"/>
          </a:xfrm>
          <a:prstGeom prst="rect">
            <a:avLst/>
          </a:prstGeom>
        </p:spPr>
        <p:txBody>
          <a:bodyPr lIns="0" tIns="0" rIns="0" bIns="0" rtlCol="0" anchor="t">
            <a:spAutoFit/>
          </a:bodyPr>
          <a:lstStyle/>
          <a:p>
            <a:pPr algn="ctr">
              <a:lnSpc>
                <a:spcPts val="11059"/>
              </a:lnSpc>
              <a:spcBef>
                <a:spcPct val="0"/>
              </a:spcBef>
            </a:pPr>
            <a:r>
              <a:rPr lang="en-US" sz="7899" b="1">
                <a:solidFill>
                  <a:srgbClr val="000000"/>
                </a:solidFill>
                <a:latin typeface="Montserrat Bold"/>
                <a:ea typeface="Montserrat Bold"/>
                <a:cs typeface="Montserrat Bold"/>
                <a:sym typeface="Montserrat Bold"/>
              </a:rPr>
              <a:t>Catalog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1601</Words>
  <Application>Microsoft Macintosh PowerPoint</Application>
  <PresentationFormat>Custom</PresentationFormat>
  <Paragraphs>175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Open Sans</vt:lpstr>
      <vt:lpstr>Calibri</vt:lpstr>
      <vt:lpstr>Montserrat Bold</vt:lpstr>
      <vt:lpstr>Montserrat</vt:lpstr>
      <vt:lpstr>Open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Copia de Diagramas</dc:title>
  <cp:lastModifiedBy>Gustavo Caramargo</cp:lastModifiedBy>
  <cp:revision>2</cp:revision>
  <dcterms:created xsi:type="dcterms:W3CDTF">2006-08-16T00:00:00Z</dcterms:created>
  <dcterms:modified xsi:type="dcterms:W3CDTF">2025-04-30T23:09:33Z</dcterms:modified>
  <dc:identifier>DAGlfxhnXbY</dc:identifier>
</cp:coreProperties>
</file>