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63" r:id="rId4"/>
    <p:sldId id="270" r:id="rId5"/>
    <p:sldId id="267" r:id="rId6"/>
    <p:sldId id="269" r:id="rId7"/>
    <p:sldId id="266" r:id="rId8"/>
    <p:sldId id="271" r:id="rId9"/>
    <p:sldId id="264" r:id="rId10"/>
    <p:sldId id="272" r:id="rId11"/>
    <p:sldId id="265" r:id="rId12"/>
    <p:sldId id="273" r:id="rId13"/>
  </p:sldIdLst>
  <p:sldSz cx="18288000" cy="10287000"/>
  <p:notesSz cx="6858000" cy="9144000"/>
  <p:embeddedFontLst>
    <p:embeddedFont>
      <p:font typeface="Aptos Narrow" panose="020B0004020202020204" pitchFamily="34" charset="0"/>
      <p:regular r:id="rId15"/>
      <p:bold r:id="rId16"/>
    </p:embeddedFont>
    <p:embeddedFont>
      <p:font typeface="Glacial Indifference" panose="020B0604020202020204" charset="0"/>
      <p:regular r:id="rId17"/>
    </p:embeddedFont>
    <p:embeddedFont>
      <p:font typeface="Glacial Indifference Bold" panose="020B0604020202020204" charset="0"/>
      <p:regular r:id="rId18"/>
    </p:embeddedFont>
    <p:embeddedFont>
      <p:font typeface="League Spartan"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216"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7E1AF-86C7-4DED-ADE0-AED17989966B}" type="datetimeFigureOut">
              <a:rPr lang="es-CO" smtClean="0"/>
              <a:t>23/04/2025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0BED6-DE3C-4085-94EE-B5A126D1AF88}" type="slidenum">
              <a:rPr lang="es-CO" smtClean="0"/>
              <a:t>‹Nº›</a:t>
            </a:fld>
            <a:endParaRPr lang="es-CO"/>
          </a:p>
        </p:txBody>
      </p:sp>
    </p:spTree>
    <p:extLst>
      <p:ext uri="{BB962C8B-B14F-4D97-AF65-F5344CB8AC3E}">
        <p14:creationId xmlns:p14="http://schemas.microsoft.com/office/powerpoint/2010/main" val="123234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TextBox 2"/>
          <p:cNvSpPr txBox="1"/>
          <p:nvPr/>
        </p:nvSpPr>
        <p:spPr>
          <a:xfrm>
            <a:off x="10151953" y="6877759"/>
            <a:ext cx="5804852" cy="1208165"/>
          </a:xfrm>
          <a:prstGeom prst="rect">
            <a:avLst/>
          </a:prstGeom>
        </p:spPr>
        <p:txBody>
          <a:bodyPr lIns="0" tIns="0" rIns="0" bIns="0" rtlCol="0" anchor="t">
            <a:spAutoFit/>
          </a:bodyPr>
          <a:lstStyle/>
          <a:p>
            <a:pPr marL="0" lvl="0" indent="0" algn="ctr">
              <a:lnSpc>
                <a:spcPts val="4808"/>
              </a:lnSpc>
              <a:spcBef>
                <a:spcPct val="0"/>
              </a:spcBef>
            </a:pPr>
            <a:r>
              <a:rPr lang="es-CO" sz="3434" spc="75" noProof="0" dirty="0">
                <a:solidFill>
                  <a:srgbClr val="152540"/>
                </a:solidFill>
                <a:latin typeface="Glacial Indifference"/>
                <a:ea typeface="Glacial Indifference"/>
                <a:cs typeface="Glacial Indifference"/>
                <a:sym typeface="Glacial Indifference"/>
              </a:rPr>
              <a:t>Jhonatan Andrés Ortega Jhon Ángel Fuentes</a:t>
            </a:r>
          </a:p>
        </p:txBody>
      </p:sp>
      <p:sp>
        <p:nvSpPr>
          <p:cNvPr id="3" name="TextBox 3"/>
          <p:cNvSpPr txBox="1"/>
          <p:nvPr/>
        </p:nvSpPr>
        <p:spPr>
          <a:xfrm>
            <a:off x="8849459" y="2124876"/>
            <a:ext cx="8409841" cy="5447453"/>
          </a:xfrm>
          <a:prstGeom prst="rect">
            <a:avLst/>
          </a:prstGeom>
        </p:spPr>
        <p:txBody>
          <a:bodyPr lIns="0" tIns="0" rIns="0" bIns="0" rtlCol="0" anchor="t">
            <a:spAutoFit/>
          </a:bodyPr>
          <a:lstStyle/>
          <a:p>
            <a:pPr marL="0" lvl="0" indent="0" algn="ctr">
              <a:lnSpc>
                <a:spcPts val="6084"/>
              </a:lnSpc>
              <a:spcBef>
                <a:spcPct val="0"/>
              </a:spcBef>
            </a:pPr>
            <a:r>
              <a:rPr lang="es-MX" sz="4345" spc="408" noProof="0" dirty="0">
                <a:solidFill>
                  <a:srgbClr val="152540"/>
                </a:solidFill>
                <a:latin typeface="League Spartan"/>
                <a:ea typeface="League Spartan"/>
                <a:cs typeface="League Spartan"/>
                <a:sym typeface="League Spartan"/>
              </a:rPr>
              <a:t>PLANIFICACIÓN NUTRICIONAL ASISTIDA POR IA: DESARROLLO DE UN SISTEMA DE SUGERENCIA DE DIETAS SALUDABLES</a:t>
            </a:r>
          </a:p>
          <a:p>
            <a:pPr marL="0" lvl="0" indent="0" algn="ctr">
              <a:lnSpc>
                <a:spcPts val="6084"/>
              </a:lnSpc>
              <a:spcBef>
                <a:spcPct val="0"/>
              </a:spcBef>
            </a:pPr>
            <a:endParaRPr lang="es-CO" sz="4345" spc="408" noProof="0" dirty="0">
              <a:solidFill>
                <a:srgbClr val="152540"/>
              </a:solidFill>
              <a:latin typeface="League Spartan"/>
              <a:ea typeface="League Spartan"/>
              <a:cs typeface="League Spartan"/>
              <a:sym typeface="League Spartan"/>
            </a:endParaRPr>
          </a:p>
        </p:txBody>
      </p:sp>
      <p:pic>
        <p:nvPicPr>
          <p:cNvPr id="3074" name="Picture 2">
            <a:extLst>
              <a:ext uri="{FF2B5EF4-FFF2-40B4-BE49-F238E27FC236}">
                <a16:creationId xmlns:a16="http://schemas.microsoft.com/office/drawing/2014/main" id="{3C7B6422-7681-F099-9D65-03654163D5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96" t="2695" r="2197" b="2408"/>
          <a:stretch/>
        </p:blipFill>
        <p:spPr bwMode="auto">
          <a:xfrm>
            <a:off x="1028700" y="1519966"/>
            <a:ext cx="7162800" cy="72470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177A5F05-1828-99BD-28C3-A9BEA30C702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5865B3B-E50C-70FA-7BDE-CCFD87F277DE}"/>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A15A34A3-C20A-9C42-2B7A-46FB0BFEB86F}"/>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A7DC578F-A369-DFBC-5DE0-C8727F9BCC6D}"/>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a:t>
            </a:r>
            <a:r>
              <a:rPr lang="es-CO" sz="5400" b="1" spc="688" dirty="0">
                <a:solidFill>
                  <a:srgbClr val="152540"/>
                </a:solidFill>
                <a:latin typeface="Glacial Indifference Bold"/>
                <a:ea typeface="Glacial Indifference Bold"/>
                <a:cs typeface="Glacial Indifference Bold"/>
                <a:sym typeface="Glacial Indifference Bold"/>
              </a:rPr>
              <a:t>FÍSICA</a:t>
            </a: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 – CATÁLOGO DE ELEMENTOS Y RELACIONES</a:t>
            </a:r>
          </a:p>
        </p:txBody>
      </p:sp>
    </p:spTree>
    <p:extLst>
      <p:ext uri="{BB962C8B-B14F-4D97-AF65-F5344CB8AC3E}">
        <p14:creationId xmlns:p14="http://schemas.microsoft.com/office/powerpoint/2010/main" val="44619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3BF2B76-59F4-730E-9CE7-98C123A88A5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04E93FA-E9E8-4ED0-F4DA-6F316E13E9D1}"/>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0AA16D19-7E0E-7728-E6A8-65CC6733325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7FB326-8CCE-7344-B77C-538293634AB7}"/>
              </a:ext>
            </a:extLst>
          </p:cNvPr>
          <p:cNvSpPr txBox="1"/>
          <p:nvPr/>
        </p:nvSpPr>
        <p:spPr>
          <a:xfrm>
            <a:off x="1453702" y="853183"/>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s-CO" sz="5400" b="1" spc="688" dirty="0">
                <a:solidFill>
                  <a:srgbClr val="152540"/>
                </a:solidFill>
                <a:latin typeface="Glacial Indifference Bold"/>
                <a:ea typeface="Glacial Indifference Bold"/>
                <a:cs typeface="Glacial Indifference Bold"/>
                <a:sym typeface="Glacial Indifference Bold"/>
              </a:rPr>
              <a:t>ESCENARIO</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F330287E-726E-2A13-C067-C1FDA5A258E6}"/>
              </a:ext>
            </a:extLst>
          </p:cNvPr>
          <p:cNvSpPr txBox="1"/>
          <p:nvPr/>
        </p:nvSpPr>
        <p:spPr>
          <a:xfrm>
            <a:off x="1202093" y="2436650"/>
            <a:ext cx="6805955" cy="445763"/>
          </a:xfrm>
          <a:prstGeom prst="rect">
            <a:avLst/>
          </a:prstGeom>
        </p:spPr>
        <p:txBody>
          <a:bodyPr wrap="square" lIns="0" tIns="0" rIns="0" bIns="0" rtlCol="0" anchor="t">
            <a:spAutoFit/>
          </a:bodyPr>
          <a:lstStyle/>
          <a:p>
            <a:pPr algn="just">
              <a:lnSpc>
                <a:spcPts val="3772"/>
              </a:lnSpc>
            </a:pPr>
            <a:r>
              <a:rPr lang="es-MX" sz="2400" dirty="0" err="1"/>
              <a:t>Lorem</a:t>
            </a:r>
            <a:r>
              <a:rPr lang="es-MX" sz="2400" dirty="0"/>
              <a:t> </a:t>
            </a:r>
            <a:r>
              <a:rPr lang="es-MX" sz="2400" dirty="0" err="1"/>
              <a:t>impsum</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235676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EFCD60D-9F5A-1313-D7DA-79384475D74F}"/>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5422B2A-19B0-FC42-B7E5-0E2F8E305A8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C673826-7F68-67C3-3C29-896B125C28FD}"/>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4D4BF49-A33F-1289-11AD-CD681EF1B6CC}"/>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ESCENARIO – CATÁLOGO DE ELEMENTOS Y RELACIONES</a:t>
            </a:r>
          </a:p>
        </p:txBody>
      </p:sp>
    </p:spTree>
    <p:extLst>
      <p:ext uri="{BB962C8B-B14F-4D97-AF65-F5344CB8AC3E}">
        <p14:creationId xmlns:p14="http://schemas.microsoft.com/office/powerpoint/2010/main" val="406327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Freeform 2"/>
          <p:cNvSpPr/>
          <p:nvPr/>
        </p:nvSpPr>
        <p:spPr>
          <a:xfrm rot="-6501204">
            <a:off x="-4899086" y="-8147683"/>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p:cNvSpPr/>
          <p:nvPr/>
        </p:nvSpPr>
        <p:spPr>
          <a:xfrm rot="-8798399">
            <a:off x="11434890" y="2417332"/>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p:cNvSpPr/>
          <p:nvPr/>
        </p:nvSpPr>
        <p:spPr>
          <a:xfrm rot="-10301337">
            <a:off x="9883234" y="-2150579"/>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p:cNvSpPr txBox="1"/>
          <p:nvPr/>
        </p:nvSpPr>
        <p:spPr>
          <a:xfrm>
            <a:off x="3087654" y="3157988"/>
            <a:ext cx="6411555" cy="1319860"/>
          </a:xfrm>
          <a:prstGeom prst="rect">
            <a:avLst/>
          </a:prstGeom>
        </p:spPr>
        <p:txBody>
          <a:bodyPr lIns="0" tIns="0" rIns="0" bIns="0" rtlCol="0" anchor="t">
            <a:spAutoFit/>
          </a:bodyPr>
          <a:lstStyle/>
          <a:p>
            <a:pPr algn="l">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4+1 VISTAS</a:t>
            </a:r>
          </a:p>
        </p:txBody>
      </p:sp>
      <p:sp>
        <p:nvSpPr>
          <p:cNvPr id="7" name="TextBox 7"/>
          <p:cNvSpPr txBox="1"/>
          <p:nvPr/>
        </p:nvSpPr>
        <p:spPr>
          <a:xfrm>
            <a:off x="3087654" y="2330064"/>
            <a:ext cx="4756100" cy="980324"/>
          </a:xfrm>
          <a:prstGeom prst="rect">
            <a:avLst/>
          </a:prstGeom>
        </p:spPr>
        <p:txBody>
          <a:bodyPr lIns="0" tIns="0" rIns="0" bIns="0" rtlCol="0" anchor="t">
            <a:spAutoFit/>
          </a:bodyPr>
          <a:lstStyle/>
          <a:p>
            <a:pPr algn="l">
              <a:lnSpc>
                <a:spcPts val="7957"/>
              </a:lnSpc>
            </a:pPr>
            <a:r>
              <a:rPr lang="es-CO" sz="5683" spc="534" dirty="0">
                <a:solidFill>
                  <a:srgbClr val="152540"/>
                </a:solidFill>
                <a:latin typeface="Glacial Indifference"/>
                <a:ea typeface="Glacial Indifference"/>
                <a:cs typeface="Glacial Indifference"/>
                <a:sym typeface="Glacial Indifference"/>
              </a:rPr>
              <a:t>MODELO</a:t>
            </a:r>
            <a:endParaRPr lang="es-CO" sz="5683" spc="534" noProof="0" dirty="0">
              <a:solidFill>
                <a:srgbClr val="152540"/>
              </a:solidFill>
              <a:latin typeface="Glacial Indifference"/>
              <a:ea typeface="Glacial Indifference"/>
              <a:cs typeface="Glacial Indifference"/>
              <a:sym typeface="Glacial Indifference"/>
            </a:endParaRPr>
          </a:p>
        </p:txBody>
      </p:sp>
      <p:sp>
        <p:nvSpPr>
          <p:cNvPr id="8" name="TextBox 8"/>
          <p:cNvSpPr txBox="1"/>
          <p:nvPr/>
        </p:nvSpPr>
        <p:spPr>
          <a:xfrm>
            <a:off x="3087654" y="4805671"/>
            <a:ext cx="5799806" cy="3033972"/>
          </a:xfrm>
          <a:prstGeom prst="rect">
            <a:avLst/>
          </a:prstGeom>
        </p:spPr>
        <p:txBody>
          <a:bodyPr lIns="0" tIns="0" rIns="0" bIns="0" rtlCol="0" anchor="t">
            <a:spAutoFit/>
          </a:bodyPr>
          <a:lstStyle/>
          <a:p>
            <a:pPr marL="741495" lvl="1" indent="-370748" algn="l">
              <a:lnSpc>
                <a:spcPts val="4808"/>
              </a:lnSpc>
              <a:buFont typeface="Arial"/>
              <a:buChar char="•"/>
            </a:pPr>
            <a:r>
              <a:rPr lang="es-CO" sz="3434" spc="75" noProof="0" dirty="0">
                <a:solidFill>
                  <a:srgbClr val="152540"/>
                </a:solidFill>
                <a:latin typeface="Glacial Indifference"/>
                <a:ea typeface="Glacial Indifference"/>
                <a:cs typeface="Glacial Indifference"/>
                <a:sym typeface="Glacial Indifference"/>
              </a:rPr>
              <a:t>Vista Lógica</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De Componentes</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Vista De Procesos</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Física</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Escenario</a:t>
            </a:r>
            <a:endParaRPr lang="es-CO" sz="3434" u="none" strike="noStrike" spc="75" noProof="0" dirty="0">
              <a:solidFill>
                <a:srgbClr val="152540"/>
              </a:solidFill>
              <a:latin typeface="Glacial Indifference"/>
              <a:ea typeface="Glacial Indifference"/>
              <a:cs typeface="Glacial Indifference"/>
              <a:sym typeface="Glacial Indifferen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FAF2C7D-302B-719F-587D-8ECE0790E64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B7446E9B-1FF5-8E03-E75E-448EE9C694F2}"/>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004004C-17A6-5FE5-93AC-51E230AA46F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8B8D4CC4-CE7C-AB1C-5C08-34673DAD104C}"/>
              </a:ext>
            </a:extLst>
          </p:cNvPr>
          <p:cNvSpPr txBox="1"/>
          <p:nvPr/>
        </p:nvSpPr>
        <p:spPr>
          <a:xfrm>
            <a:off x="1453702" y="1028700"/>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LÓGICA</a:t>
            </a:r>
          </a:p>
        </p:txBody>
      </p:sp>
      <p:sp>
        <p:nvSpPr>
          <p:cNvPr id="8" name="TextBox 3">
            <a:extLst>
              <a:ext uri="{FF2B5EF4-FFF2-40B4-BE49-F238E27FC236}">
                <a16:creationId xmlns:a16="http://schemas.microsoft.com/office/drawing/2014/main" id="{888FE6C0-960D-86BF-4D03-08CF1C14068C}"/>
              </a:ext>
            </a:extLst>
          </p:cNvPr>
          <p:cNvSpPr txBox="1"/>
          <p:nvPr/>
        </p:nvSpPr>
        <p:spPr>
          <a:xfrm>
            <a:off x="1202093" y="2436650"/>
            <a:ext cx="6805955" cy="445763"/>
          </a:xfrm>
          <a:prstGeom prst="rect">
            <a:avLst/>
          </a:prstGeom>
        </p:spPr>
        <p:txBody>
          <a:bodyPr wrap="square" lIns="0" tIns="0" rIns="0" bIns="0" rtlCol="0" anchor="t">
            <a:spAutoFit/>
          </a:bodyPr>
          <a:lstStyle/>
          <a:p>
            <a:pPr algn="just">
              <a:lnSpc>
                <a:spcPts val="3772"/>
              </a:lnSpc>
            </a:pPr>
            <a:r>
              <a:rPr lang="es-MX" sz="2400" dirty="0" err="1"/>
              <a:t>Lorem</a:t>
            </a:r>
            <a:r>
              <a:rPr lang="es-MX" sz="2400" dirty="0"/>
              <a:t> </a:t>
            </a:r>
            <a:r>
              <a:rPr lang="es-MX" sz="2400" dirty="0" err="1"/>
              <a:t>impsum</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210304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EF298E06-0262-8FC1-5F7C-87C0F0FA92D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16A63CC3-F214-6342-81CD-BF28CB727BF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4D2DB0F0-685A-A889-99E8-A548A8571F86}"/>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6A6D3F95-34E6-9EA6-17A9-F1E8A0FC4614}"/>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LÓGICA – CATÁLOGO DE ELEMENTOS Y RELACIONES</a:t>
            </a:r>
          </a:p>
        </p:txBody>
      </p:sp>
    </p:spTree>
    <p:extLst>
      <p:ext uri="{BB962C8B-B14F-4D97-AF65-F5344CB8AC3E}">
        <p14:creationId xmlns:p14="http://schemas.microsoft.com/office/powerpoint/2010/main" val="317224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68866032-2557-C79D-FBBE-6D83966A983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2016E7A-6FFF-5041-74AA-579B6794C7AF}"/>
              </a:ext>
            </a:extLst>
          </p:cNvPr>
          <p:cNvSpPr/>
          <p:nvPr/>
        </p:nvSpPr>
        <p:spPr>
          <a:xfrm rot="20698248">
            <a:off x="-4527352" y="6941118"/>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5F8794AA-21CB-6107-F153-3EFC930B7B8B}"/>
              </a:ext>
            </a:extLst>
          </p:cNvPr>
          <p:cNvSpPr/>
          <p:nvPr/>
        </p:nvSpPr>
        <p:spPr>
          <a:xfrm rot="15679536">
            <a:off x="-3031991" y="-3285973"/>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F30BE5F4-2DD3-CE78-6535-EE54195F4872}"/>
              </a:ext>
            </a:extLst>
          </p:cNvPr>
          <p:cNvSpPr txBox="1"/>
          <p:nvPr/>
        </p:nvSpPr>
        <p:spPr>
          <a:xfrm>
            <a:off x="3035377" y="631380"/>
            <a:ext cx="110490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COMPONENTES</a:t>
            </a:r>
          </a:p>
        </p:txBody>
      </p:sp>
      <p:sp>
        <p:nvSpPr>
          <p:cNvPr id="8" name="TextBox 3">
            <a:extLst>
              <a:ext uri="{FF2B5EF4-FFF2-40B4-BE49-F238E27FC236}">
                <a16:creationId xmlns:a16="http://schemas.microsoft.com/office/drawing/2014/main" id="{6F303AA2-2ACE-51D8-A162-0115D708A00D}"/>
              </a:ext>
            </a:extLst>
          </p:cNvPr>
          <p:cNvSpPr txBox="1"/>
          <p:nvPr/>
        </p:nvSpPr>
        <p:spPr>
          <a:xfrm>
            <a:off x="457200" y="2305534"/>
            <a:ext cx="7772399" cy="6780831"/>
          </a:xfrm>
          <a:prstGeom prst="rect">
            <a:avLst/>
          </a:prstGeom>
        </p:spPr>
        <p:txBody>
          <a:bodyPr wrap="square" lIns="0" tIns="0" rIns="0" bIns="0" rtlCol="0" anchor="t">
            <a:spAutoFit/>
          </a:bodyPr>
          <a:lstStyle/>
          <a:p>
            <a:pPr algn="just">
              <a:lnSpc>
                <a:spcPts val="3772"/>
              </a:lnSpc>
            </a:pPr>
            <a:r>
              <a:rPr lang="es-MX" sz="2400" dirty="0"/>
              <a:t>La vista de componentes desglosa los módulos clave que conforman la arquitectura general del sistema. Está dividido en dos grandes contenedores: </a:t>
            </a:r>
            <a:r>
              <a:rPr lang="es-MX" sz="2400" dirty="0" err="1"/>
              <a:t>Frontend</a:t>
            </a:r>
            <a:r>
              <a:rPr lang="es-MX" sz="2400" dirty="0"/>
              <a:t> (</a:t>
            </a:r>
            <a:r>
              <a:rPr lang="es-MX" sz="2400" dirty="0" err="1"/>
              <a:t>React</a:t>
            </a:r>
            <a:r>
              <a:rPr lang="es-MX" sz="2400" dirty="0"/>
              <a:t>) y </a:t>
            </a:r>
            <a:r>
              <a:rPr lang="es-MX" sz="2400" dirty="0" err="1"/>
              <a:t>Backend</a:t>
            </a:r>
            <a:r>
              <a:rPr lang="es-MX" sz="2400" dirty="0"/>
              <a:t> (</a:t>
            </a:r>
            <a:r>
              <a:rPr lang="es-MX" sz="2400" dirty="0" err="1"/>
              <a:t>FastAPI</a:t>
            </a:r>
            <a:r>
              <a:rPr lang="es-MX" sz="2400" dirty="0"/>
              <a:t>), cada uno compuesto por distintos subcomponentes que interactúan entre sí mediante interfaces bien definidas. En el </a:t>
            </a:r>
            <a:r>
              <a:rPr lang="es-MX" sz="2400" dirty="0" err="1"/>
              <a:t>frontend</a:t>
            </a:r>
            <a:r>
              <a:rPr lang="es-MX" sz="2400" dirty="0"/>
              <a:t>, los componentes de interfaz de usuario se comunican con el sistema de gestión de estados y el cliente de autenticación. Este último interactúa con el middleware de autenticación del </a:t>
            </a:r>
            <a:r>
              <a:rPr lang="es-MX" sz="2400" dirty="0" err="1"/>
              <a:t>backend</a:t>
            </a:r>
            <a:r>
              <a:rPr lang="es-MX" sz="2400" dirty="0"/>
              <a:t> para validar tokens JWT usando </a:t>
            </a:r>
            <a:r>
              <a:rPr lang="es-MX" sz="2400" dirty="0" err="1"/>
              <a:t>Firebase</a:t>
            </a:r>
            <a:r>
              <a:rPr lang="es-MX" sz="2400" dirty="0"/>
              <a:t> </a:t>
            </a:r>
            <a:r>
              <a:rPr lang="es-MX" sz="2400" dirty="0" err="1"/>
              <a:t>Auth</a:t>
            </a:r>
            <a:r>
              <a:rPr lang="es-MX" sz="2400" dirty="0"/>
              <a:t>. Una vez autenticado, el Controlador de API conecta con la Lógica de Negocio (BL), que a su vez se comunica con el modelo de IA nutricional para generar planes alimenticios personalizados, y finalmente guarda los resultados en MongoDB. </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pic>
        <p:nvPicPr>
          <p:cNvPr id="12" name="Imagen 11" descr="Diagrama&#10;&#10;El contenido generado por IA puede ser incorrecto.">
            <a:extLst>
              <a:ext uri="{FF2B5EF4-FFF2-40B4-BE49-F238E27FC236}">
                <a16:creationId xmlns:a16="http://schemas.microsoft.com/office/drawing/2014/main" id="{C63E6B6C-51DC-CD94-F4E1-216114E1C3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98775" y="2476500"/>
            <a:ext cx="9503195" cy="6438900"/>
          </a:xfrm>
          <a:prstGeom prst="rect">
            <a:avLst/>
          </a:prstGeom>
        </p:spPr>
      </p:pic>
    </p:spTree>
    <p:extLst>
      <p:ext uri="{BB962C8B-B14F-4D97-AF65-F5344CB8AC3E}">
        <p14:creationId xmlns:p14="http://schemas.microsoft.com/office/powerpoint/2010/main" val="39283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A51ABC34-C146-AAE1-B95C-CF15B041755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A1CFA93-AD4C-CAF2-5115-F906123B9B7D}"/>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431685B2-5BF1-2CC6-7328-851E68672DFE}"/>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3D463CA7-3080-AFDF-D20C-A56FAF186B12}"/>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COMPONENTES – CATÁLOGO DE ELEMENTOS Y RELACIONES</a:t>
            </a:r>
          </a:p>
        </p:txBody>
      </p:sp>
      <p:graphicFrame>
        <p:nvGraphicFramePr>
          <p:cNvPr id="2" name="Tabla 1">
            <a:extLst>
              <a:ext uri="{FF2B5EF4-FFF2-40B4-BE49-F238E27FC236}">
                <a16:creationId xmlns:a16="http://schemas.microsoft.com/office/drawing/2014/main" id="{FD33A6D7-F01A-0DF3-8062-F83EAE0E2000}"/>
              </a:ext>
            </a:extLst>
          </p:cNvPr>
          <p:cNvGraphicFramePr>
            <a:graphicFrameLocks noGrp="1"/>
          </p:cNvGraphicFramePr>
          <p:nvPr>
            <p:extLst>
              <p:ext uri="{D42A27DB-BD31-4B8C-83A1-F6EECF244321}">
                <p14:modId xmlns:p14="http://schemas.microsoft.com/office/powerpoint/2010/main" val="3239827624"/>
              </p:ext>
            </p:extLst>
          </p:nvPr>
        </p:nvGraphicFramePr>
        <p:xfrm>
          <a:off x="2476500" y="3032722"/>
          <a:ext cx="13716000" cy="5479369"/>
        </p:xfrm>
        <a:graphic>
          <a:graphicData uri="http://schemas.openxmlformats.org/drawingml/2006/table">
            <a:tbl>
              <a:tblPr>
                <a:tableStyleId>{5C22544A-7EE6-4342-B048-85BDC9FD1C3A}</a:tableStyleId>
              </a:tblPr>
              <a:tblGrid>
                <a:gridCol w="4300843">
                  <a:extLst>
                    <a:ext uri="{9D8B030D-6E8A-4147-A177-3AD203B41FA5}">
                      <a16:colId xmlns:a16="http://schemas.microsoft.com/office/drawing/2014/main" val="2265916910"/>
                    </a:ext>
                  </a:extLst>
                </a:gridCol>
                <a:gridCol w="4843157">
                  <a:extLst>
                    <a:ext uri="{9D8B030D-6E8A-4147-A177-3AD203B41FA5}">
                      <a16:colId xmlns:a16="http://schemas.microsoft.com/office/drawing/2014/main" val="1902919958"/>
                    </a:ext>
                  </a:extLst>
                </a:gridCol>
                <a:gridCol w="4572000">
                  <a:extLst>
                    <a:ext uri="{9D8B030D-6E8A-4147-A177-3AD203B41FA5}">
                      <a16:colId xmlns:a16="http://schemas.microsoft.com/office/drawing/2014/main" val="2373951463"/>
                    </a:ext>
                  </a:extLst>
                </a:gridCol>
              </a:tblGrid>
              <a:tr h="548640">
                <a:tc>
                  <a:txBody>
                    <a:bodyPr/>
                    <a:lstStyle/>
                    <a:p>
                      <a:pPr algn="ctr" fontAlgn="ctr"/>
                      <a:r>
                        <a:rPr lang="es-CO" sz="3200" b="1" u="none" strike="noStrike" dirty="0">
                          <a:effectLst/>
                        </a:rPr>
                        <a:t>Elemento 1</a:t>
                      </a:r>
                      <a:endParaRPr lang="es-CO" sz="3200" b="1" i="0" u="none" strike="noStrike" dirty="0">
                        <a:solidFill>
                          <a:srgbClr val="000000"/>
                        </a:solidFill>
                        <a:effectLst/>
                        <a:latin typeface="Aptos Narrow" panose="020B0004020202020204" pitchFamily="34" charset="0"/>
                      </a:endParaRPr>
                    </a:p>
                  </a:txBody>
                  <a:tcPr marL="27432" marR="27432" marT="27432" marB="0" anchor="ctr"/>
                </a:tc>
                <a:tc>
                  <a:txBody>
                    <a:bodyPr/>
                    <a:lstStyle/>
                    <a:p>
                      <a:pPr algn="ctr" fontAlgn="ctr"/>
                      <a:r>
                        <a:rPr lang="es-CO" sz="3200" b="1" u="none" strike="noStrike" dirty="0">
                          <a:effectLst/>
                        </a:rPr>
                        <a:t>Relación</a:t>
                      </a:r>
                      <a:endParaRPr lang="es-CO" sz="3200" b="1" i="0" u="none" strike="noStrike" dirty="0">
                        <a:solidFill>
                          <a:srgbClr val="000000"/>
                        </a:solidFill>
                        <a:effectLst/>
                        <a:latin typeface="Aptos Narrow" panose="020B0004020202020204" pitchFamily="34" charset="0"/>
                      </a:endParaRPr>
                    </a:p>
                  </a:txBody>
                  <a:tcPr marL="27432" marR="27432" marT="27432" marB="0" anchor="ctr"/>
                </a:tc>
                <a:tc>
                  <a:txBody>
                    <a:bodyPr/>
                    <a:lstStyle/>
                    <a:p>
                      <a:pPr algn="ctr" fontAlgn="ctr"/>
                      <a:r>
                        <a:rPr lang="es-CO" sz="3200" b="1" u="none" strike="noStrike" dirty="0">
                          <a:effectLst/>
                        </a:rPr>
                        <a:t>Elemento 2</a:t>
                      </a:r>
                      <a:endParaRPr lang="es-CO" sz="3200" b="1" i="0" u="none" strike="noStrike" dirty="0">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2126994001"/>
                  </a:ext>
                </a:extLst>
              </a:tr>
              <a:tr h="548640">
                <a:tc>
                  <a:txBody>
                    <a:bodyPr/>
                    <a:lstStyle/>
                    <a:p>
                      <a:pPr algn="l" fontAlgn="ctr"/>
                      <a:r>
                        <a:rPr lang="es-CO" sz="3200" u="none" strike="noStrike">
                          <a:effectLst/>
                        </a:rPr>
                        <a:t>Componentes UI</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Se comunica con</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Gestión de Estados</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3744749338"/>
                  </a:ext>
                </a:extLst>
              </a:tr>
              <a:tr h="541609">
                <a:tc>
                  <a:txBody>
                    <a:bodyPr/>
                    <a:lstStyle/>
                    <a:p>
                      <a:pPr algn="l" fontAlgn="ctr"/>
                      <a:r>
                        <a:rPr lang="es-CO" sz="3200" u="none" strike="noStrike">
                          <a:effectLst/>
                        </a:rPr>
                        <a:t>Gestión de Estados</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Se comunica con</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Auth Cliente</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3005576910"/>
                  </a:ext>
                </a:extLst>
              </a:tr>
              <a:tr h="548640">
                <a:tc>
                  <a:txBody>
                    <a:bodyPr/>
                    <a:lstStyle/>
                    <a:p>
                      <a:pPr algn="l" fontAlgn="ctr"/>
                      <a:r>
                        <a:rPr lang="es-CO" sz="3200" u="none" strike="noStrike">
                          <a:effectLst/>
                        </a:rPr>
                        <a:t>Auth Cliente</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Se comunica con</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Auth Middleware</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3380199498"/>
                  </a:ext>
                </a:extLst>
              </a:tr>
              <a:tr h="548640">
                <a:tc>
                  <a:txBody>
                    <a:bodyPr/>
                    <a:lstStyle/>
                    <a:p>
                      <a:pPr algn="l" fontAlgn="ctr"/>
                      <a:r>
                        <a:rPr lang="es-CO" sz="3200" u="none" strike="noStrike">
                          <a:effectLst/>
                        </a:rPr>
                        <a:t>Auth Middleware</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Consulta autenticación a</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Firebase Auth</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1722175635"/>
                  </a:ext>
                </a:extLst>
              </a:tr>
              <a:tr h="548640">
                <a:tc>
                  <a:txBody>
                    <a:bodyPr/>
                    <a:lstStyle/>
                    <a:p>
                      <a:pPr algn="l" fontAlgn="ctr"/>
                      <a:r>
                        <a:rPr lang="es-CO" sz="3200" u="none" strike="noStrike">
                          <a:effectLst/>
                        </a:rPr>
                        <a:t>Componentes UI</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Llama a</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Controlador API</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1648574106"/>
                  </a:ext>
                </a:extLst>
              </a:tr>
              <a:tr h="548640">
                <a:tc>
                  <a:txBody>
                    <a:bodyPr/>
                    <a:lstStyle/>
                    <a:p>
                      <a:pPr algn="l" fontAlgn="ctr"/>
                      <a:r>
                        <a:rPr lang="es-CO" sz="3200" u="none" strike="noStrike">
                          <a:effectLst/>
                        </a:rPr>
                        <a:t>Controlador API</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Invoca</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BL (Lógica de Negocio)</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1663996270"/>
                  </a:ext>
                </a:extLst>
              </a:tr>
              <a:tr h="548640">
                <a:tc>
                  <a:txBody>
                    <a:bodyPr/>
                    <a:lstStyle/>
                    <a:p>
                      <a:pPr algn="l" fontAlgn="ctr"/>
                      <a:r>
                        <a:rPr lang="es-CO" sz="3200" u="none" strike="noStrike">
                          <a:effectLst/>
                        </a:rPr>
                        <a:t>Auth Middleware</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Interactúa con</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BL (Lógica de Negocio)</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4007357655"/>
                  </a:ext>
                </a:extLst>
              </a:tr>
              <a:tr h="548640">
                <a:tc>
                  <a:txBody>
                    <a:bodyPr/>
                    <a:lstStyle/>
                    <a:p>
                      <a:pPr algn="l" fontAlgn="ctr"/>
                      <a:r>
                        <a:rPr lang="es-CO" sz="3200" u="none" strike="noStrike">
                          <a:effectLst/>
                        </a:rPr>
                        <a:t>BL</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Solicita predicción a</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Modelo IA Nutricional</a:t>
                      </a:r>
                      <a:endParaRPr lang="es-CO" sz="3200" b="0" i="0" u="none" strike="noStrike">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2358631920"/>
                  </a:ext>
                </a:extLst>
              </a:tr>
              <a:tr h="548640">
                <a:tc>
                  <a:txBody>
                    <a:bodyPr/>
                    <a:lstStyle/>
                    <a:p>
                      <a:pPr algn="l" fontAlgn="ctr"/>
                      <a:r>
                        <a:rPr lang="es-CO" sz="3200" u="none" strike="noStrike">
                          <a:effectLst/>
                        </a:rPr>
                        <a:t>Modelo IA Nutricional</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a:effectLst/>
                        </a:rPr>
                        <a:t>Guarda/lee datos de</a:t>
                      </a:r>
                      <a:endParaRPr lang="es-CO" sz="3200" b="0" i="0" u="none" strike="noStrike">
                        <a:solidFill>
                          <a:srgbClr val="000000"/>
                        </a:solidFill>
                        <a:effectLst/>
                        <a:latin typeface="Aptos Narrow" panose="020B0004020202020204" pitchFamily="34" charset="0"/>
                      </a:endParaRPr>
                    </a:p>
                  </a:txBody>
                  <a:tcPr marL="27432" marR="27432" marT="27432" marB="0" anchor="ctr"/>
                </a:tc>
                <a:tc>
                  <a:txBody>
                    <a:bodyPr/>
                    <a:lstStyle/>
                    <a:p>
                      <a:pPr algn="l" fontAlgn="ctr"/>
                      <a:r>
                        <a:rPr lang="es-CO" sz="3200" u="none" strike="noStrike" dirty="0">
                          <a:effectLst/>
                        </a:rPr>
                        <a:t>MongoDB</a:t>
                      </a:r>
                      <a:endParaRPr lang="es-CO" sz="3200" b="0" i="0" u="none" strike="noStrike" dirty="0">
                        <a:solidFill>
                          <a:srgbClr val="000000"/>
                        </a:solidFill>
                        <a:effectLst/>
                        <a:latin typeface="Aptos Narrow" panose="020B0004020202020204" pitchFamily="34" charset="0"/>
                      </a:endParaRPr>
                    </a:p>
                  </a:txBody>
                  <a:tcPr marL="27432" marR="27432" marT="27432" marB="0" anchor="ctr"/>
                </a:tc>
                <a:extLst>
                  <a:ext uri="{0D108BD9-81ED-4DB2-BD59-A6C34878D82A}">
                    <a16:rowId xmlns:a16="http://schemas.microsoft.com/office/drawing/2014/main" val="781528704"/>
                  </a:ext>
                </a:extLst>
              </a:tr>
            </a:tbl>
          </a:graphicData>
        </a:graphic>
      </p:graphicFrame>
    </p:spTree>
    <p:extLst>
      <p:ext uri="{BB962C8B-B14F-4D97-AF65-F5344CB8AC3E}">
        <p14:creationId xmlns:p14="http://schemas.microsoft.com/office/powerpoint/2010/main" val="238207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32E9E079-68C4-9AEA-E95F-814ABA0F7C52}"/>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9AF2EA7-6F9A-7D73-FAB3-4C9960F7264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BB74439-E7EF-9912-CADF-4B0BE8A6962C}"/>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A32B68-BC53-20A4-0E57-847C1915F3D1}"/>
              </a:ext>
            </a:extLst>
          </p:cNvPr>
          <p:cNvSpPr txBox="1"/>
          <p:nvPr/>
        </p:nvSpPr>
        <p:spPr>
          <a:xfrm>
            <a:off x="1453702" y="582206"/>
            <a:ext cx="6302737"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PROCESOS</a:t>
            </a:r>
          </a:p>
        </p:txBody>
      </p:sp>
      <p:pic>
        <p:nvPicPr>
          <p:cNvPr id="3" name="Imagen 2" descr="Diagrama&#10;&#10;El contenido generado por IA puede ser incorrecto.">
            <a:extLst>
              <a:ext uri="{FF2B5EF4-FFF2-40B4-BE49-F238E27FC236}">
                <a16:creationId xmlns:a16="http://schemas.microsoft.com/office/drawing/2014/main" id="{6C00D9D0-0527-1E2B-ED0B-96C4B1A60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94134" y="1"/>
            <a:ext cx="9793866" cy="10287000"/>
          </a:xfrm>
          <a:prstGeom prst="rect">
            <a:avLst/>
          </a:prstGeom>
        </p:spPr>
      </p:pic>
      <p:sp>
        <p:nvSpPr>
          <p:cNvPr id="8" name="TextBox 3">
            <a:extLst>
              <a:ext uri="{FF2B5EF4-FFF2-40B4-BE49-F238E27FC236}">
                <a16:creationId xmlns:a16="http://schemas.microsoft.com/office/drawing/2014/main" id="{C1DFC270-07E6-2AD3-B0E1-228290553BF5}"/>
              </a:ext>
            </a:extLst>
          </p:cNvPr>
          <p:cNvSpPr txBox="1"/>
          <p:nvPr/>
        </p:nvSpPr>
        <p:spPr>
          <a:xfrm>
            <a:off x="1202093" y="2436650"/>
            <a:ext cx="6805955" cy="7268144"/>
          </a:xfrm>
          <a:prstGeom prst="rect">
            <a:avLst/>
          </a:prstGeom>
        </p:spPr>
        <p:txBody>
          <a:bodyPr wrap="square" lIns="0" tIns="0" rIns="0" bIns="0" rtlCol="0" anchor="t">
            <a:spAutoFit/>
          </a:bodyPr>
          <a:lstStyle/>
          <a:p>
            <a:pPr algn="just">
              <a:lnSpc>
                <a:spcPts val="3772"/>
              </a:lnSpc>
            </a:pPr>
            <a:r>
              <a:rPr lang="es-MX" sz="2400" dirty="0"/>
              <a:t>La vista de procesos muestra la secuencia de interacción entre los componentes principales del sistema durante la generación de una dieta semanal personalizada. En este escenario, el usuario inicia sesión desde el frontend, se autentica a través de </a:t>
            </a:r>
            <a:r>
              <a:rPr lang="es-MX" sz="2400" dirty="0" err="1"/>
              <a:t>Firebase</a:t>
            </a:r>
            <a:r>
              <a:rPr lang="es-MX" sz="2400" dirty="0"/>
              <a:t> </a:t>
            </a:r>
            <a:r>
              <a:rPr lang="es-MX" sz="2400" dirty="0" err="1"/>
              <a:t>Auth</a:t>
            </a:r>
            <a:r>
              <a:rPr lang="es-MX" sz="2400" dirty="0"/>
              <a:t>, y posteriormente realiza una solicitud para generar una nueva dieta. El </a:t>
            </a:r>
            <a:r>
              <a:rPr lang="es-MX" sz="2400" dirty="0" err="1"/>
              <a:t>backend</a:t>
            </a:r>
            <a:r>
              <a:rPr lang="es-MX" sz="2400" dirty="0"/>
              <a:t>, desarrollado en </a:t>
            </a:r>
            <a:r>
              <a:rPr lang="es-MX" sz="2400" dirty="0" err="1"/>
              <a:t>FastAPI</a:t>
            </a:r>
            <a:r>
              <a:rPr lang="es-MX" sz="2400" dirty="0"/>
              <a:t>, verifica el token JWT recibido, consulta el perfil nutricional del usuario desde la base de datos, y solicita al modelo de IA una recomendación de menú acorde a sus metas y restricciones. Una vez generada la dieta, esta se guarda en MongoDB y se envía la respuesta al frontend. También se contempla un flujo alternativo de error cuando las credenciales son inválidas, retornando un mensaje de error al usuario.</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18980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0FB867F-4F00-E0F5-2229-EEFB21030C40}"/>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D7298550-55CD-B278-D844-7C802246CEC2}"/>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672C0EF3-B306-70F9-D49D-E2FE41CF96E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5EFAAB94-ECAD-F6B3-A4F3-8D1952E69C7D}"/>
              </a:ext>
            </a:extLst>
          </p:cNvPr>
          <p:cNvSpPr txBox="1"/>
          <p:nvPr/>
        </p:nvSpPr>
        <p:spPr>
          <a:xfrm>
            <a:off x="838200" y="447833"/>
            <a:ext cx="16992600"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PROCESOS – CATÁLOGO DE ELEMENTOS Y RELACIONES</a:t>
            </a:r>
          </a:p>
        </p:txBody>
      </p:sp>
      <p:graphicFrame>
        <p:nvGraphicFramePr>
          <p:cNvPr id="2" name="Tabla 1">
            <a:extLst>
              <a:ext uri="{FF2B5EF4-FFF2-40B4-BE49-F238E27FC236}">
                <a16:creationId xmlns:a16="http://schemas.microsoft.com/office/drawing/2014/main" id="{259CAB78-1938-D673-72F8-E25F35CC9E74}"/>
              </a:ext>
            </a:extLst>
          </p:cNvPr>
          <p:cNvGraphicFramePr>
            <a:graphicFrameLocks noGrp="1"/>
          </p:cNvGraphicFramePr>
          <p:nvPr>
            <p:extLst>
              <p:ext uri="{D42A27DB-BD31-4B8C-83A1-F6EECF244321}">
                <p14:modId xmlns:p14="http://schemas.microsoft.com/office/powerpoint/2010/main" val="1725337493"/>
              </p:ext>
            </p:extLst>
          </p:nvPr>
        </p:nvGraphicFramePr>
        <p:xfrm>
          <a:off x="1524000" y="2552700"/>
          <a:ext cx="15621000" cy="6572250"/>
        </p:xfrm>
        <a:graphic>
          <a:graphicData uri="http://schemas.openxmlformats.org/drawingml/2006/table">
            <a:tbl>
              <a:tblPr>
                <a:tableStyleId>{5C22544A-7EE6-4342-B048-85BDC9FD1C3A}</a:tableStyleId>
              </a:tblPr>
              <a:tblGrid>
                <a:gridCol w="3886200">
                  <a:extLst>
                    <a:ext uri="{9D8B030D-6E8A-4147-A177-3AD203B41FA5}">
                      <a16:colId xmlns:a16="http://schemas.microsoft.com/office/drawing/2014/main" val="540899608"/>
                    </a:ext>
                  </a:extLst>
                </a:gridCol>
                <a:gridCol w="6096000">
                  <a:extLst>
                    <a:ext uri="{9D8B030D-6E8A-4147-A177-3AD203B41FA5}">
                      <a16:colId xmlns:a16="http://schemas.microsoft.com/office/drawing/2014/main" val="3101288079"/>
                    </a:ext>
                  </a:extLst>
                </a:gridCol>
                <a:gridCol w="5638800">
                  <a:extLst>
                    <a:ext uri="{9D8B030D-6E8A-4147-A177-3AD203B41FA5}">
                      <a16:colId xmlns:a16="http://schemas.microsoft.com/office/drawing/2014/main" val="984276508"/>
                    </a:ext>
                  </a:extLst>
                </a:gridCol>
              </a:tblGrid>
              <a:tr h="438150">
                <a:tc>
                  <a:txBody>
                    <a:bodyPr/>
                    <a:lstStyle/>
                    <a:p>
                      <a:pPr algn="ctr" fontAlgn="ctr"/>
                      <a:r>
                        <a:rPr lang="es-CO" sz="2800" b="1" u="none" strike="noStrike" dirty="0">
                          <a:effectLst/>
                        </a:rPr>
                        <a:t>Elemento 1</a:t>
                      </a:r>
                      <a:endParaRPr lang="es-CO"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O" sz="2800" b="1" u="none" strike="noStrike" dirty="0">
                          <a:effectLst/>
                        </a:rPr>
                        <a:t>Relación</a:t>
                      </a:r>
                      <a:endParaRPr lang="es-CO"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O" sz="2800" b="1" u="none" strike="noStrike" dirty="0">
                          <a:effectLst/>
                        </a:rPr>
                        <a:t>Elemento 2</a:t>
                      </a:r>
                      <a:endParaRPr lang="es-CO" sz="28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141971860"/>
                  </a:ext>
                </a:extLst>
              </a:tr>
              <a:tr h="438150">
                <a:tc>
                  <a:txBody>
                    <a:bodyPr/>
                    <a:lstStyle/>
                    <a:p>
                      <a:pPr algn="l" fontAlgn="ctr"/>
                      <a:r>
                        <a:rPr lang="es-CO" sz="2800" u="none" strike="noStrike" dirty="0">
                          <a:effectLst/>
                        </a:rPr>
                        <a:t>Usuario (Actor)</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Interactúa con</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67123014"/>
                  </a:ext>
                </a:extLst>
              </a:tr>
              <a:tr h="438150">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dirty="0">
                          <a:effectLst/>
                        </a:rPr>
                        <a:t>Envía solicitud de autenticación a</a:t>
                      </a:r>
                      <a:endParaRPr lang="es-MX"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Firebase Auth</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86061298"/>
                  </a:ext>
                </a:extLst>
              </a:tr>
              <a:tr h="438150">
                <a:tc>
                  <a:txBody>
                    <a:bodyPr/>
                    <a:lstStyle/>
                    <a:p>
                      <a:pPr algn="l" fontAlgn="ctr"/>
                      <a:r>
                        <a:rPr lang="es-CO" sz="2800" u="none" strike="noStrike">
                          <a:effectLst/>
                        </a:rPr>
                        <a:t>Firebase Auth</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Retorna token JWT a</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99255639"/>
                  </a:ext>
                </a:extLst>
              </a:tr>
              <a:tr h="438150">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dirty="0">
                          <a:effectLst/>
                        </a:rPr>
                        <a:t>Envía solicitud POST con token a</a:t>
                      </a:r>
                      <a:endParaRPr lang="es-MX"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238906347"/>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Verifica token con</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Firebase Auth</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82512612"/>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a:effectLst/>
                        </a:rPr>
                        <a:t>Consulta perfil de usuario en</a:t>
                      </a:r>
                      <a:endParaRPr lang="es-MX"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MongoDB</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695675519"/>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dirty="0">
                          <a:effectLst/>
                        </a:rPr>
                        <a:t>Envía datos del usuario a</a:t>
                      </a:r>
                      <a:endParaRPr lang="es-MX"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Modelo IA</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717651119"/>
                  </a:ext>
                </a:extLst>
              </a:tr>
              <a:tr h="438150">
                <a:tc>
                  <a:txBody>
                    <a:bodyPr/>
                    <a:lstStyle/>
                    <a:p>
                      <a:pPr algn="l" fontAlgn="ctr"/>
                      <a:r>
                        <a:rPr lang="es-CO" sz="2800" u="none" strike="noStrike">
                          <a:effectLst/>
                        </a:rPr>
                        <a:t>Modelo IA</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dirty="0">
                          <a:effectLst/>
                        </a:rPr>
                        <a:t>Devuelve dieta generada (JSON) a</a:t>
                      </a:r>
                      <a:endParaRPr lang="es-MX"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89953738"/>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Guarda dieta en</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MongoDB</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12952088"/>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Retorna dieta (JSON) a</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err="1">
                          <a:effectLst/>
                        </a:rPr>
                        <a:t>Frontend</a:t>
                      </a:r>
                      <a:r>
                        <a:rPr lang="es-CO" sz="2800" u="none" strike="noStrike" dirty="0">
                          <a:effectLst/>
                        </a:rPr>
                        <a:t> (</a:t>
                      </a:r>
                      <a:r>
                        <a:rPr lang="es-CO" sz="2800" u="none" strike="noStrike" dirty="0" err="1">
                          <a:effectLst/>
                        </a:rPr>
                        <a:t>React</a:t>
                      </a:r>
                      <a:r>
                        <a:rPr lang="es-CO" sz="2800" u="none" strike="noStrike" dirty="0">
                          <a:effectLst/>
                        </a:rPr>
                        <a:t>)</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63611453"/>
                  </a:ext>
                </a:extLst>
              </a:tr>
              <a:tr h="438150">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Muestra dieta al</a:t>
                      </a:r>
                      <a:endParaRPr lang="es-CO"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Usuario (Actor)</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840006328"/>
                  </a:ext>
                </a:extLst>
              </a:tr>
              <a:tr h="438150">
                <a:tc>
                  <a:txBody>
                    <a:bodyPr/>
                    <a:lstStyle/>
                    <a:p>
                      <a:pPr algn="l" fontAlgn="ctr"/>
                      <a:r>
                        <a:rPr lang="es-CO" sz="2800" u="none" strike="noStrike">
                          <a:effectLst/>
                        </a:rPr>
                        <a:t>Firebase Auth</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dirty="0">
                          <a:effectLst/>
                        </a:rPr>
                        <a:t>Devuelve error si credenciales inválidas a</a:t>
                      </a:r>
                      <a:endParaRPr lang="es-MX"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err="1">
                          <a:effectLst/>
                        </a:rPr>
                        <a:t>Backend</a:t>
                      </a:r>
                      <a:r>
                        <a:rPr lang="es-CO" sz="2800" u="none" strike="noStrike" dirty="0">
                          <a:effectLst/>
                        </a:rPr>
                        <a:t> (</a:t>
                      </a:r>
                      <a:r>
                        <a:rPr lang="es-CO" sz="2800" u="none" strike="noStrike" dirty="0" err="1">
                          <a:effectLst/>
                        </a:rPr>
                        <a:t>FastAPI</a:t>
                      </a:r>
                      <a:r>
                        <a:rPr lang="es-CO" sz="2800" u="none" strike="noStrike" dirty="0">
                          <a:effectLst/>
                        </a:rPr>
                        <a:t>)</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75042874"/>
                  </a:ext>
                </a:extLst>
              </a:tr>
              <a:tr h="438150">
                <a:tc>
                  <a:txBody>
                    <a:bodyPr/>
                    <a:lstStyle/>
                    <a:p>
                      <a:pPr algn="l" fontAlgn="ctr"/>
                      <a:r>
                        <a:rPr lang="es-CO" sz="2800" u="none" strike="noStrike">
                          <a:effectLst/>
                        </a:rPr>
                        <a:t>Backend (FastAPI)</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a:effectLst/>
                        </a:rPr>
                        <a:t>Retorna mensaje de error a</a:t>
                      </a:r>
                      <a:endParaRPr lang="es-MX"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err="1">
                          <a:effectLst/>
                        </a:rPr>
                        <a:t>Frontend</a:t>
                      </a:r>
                      <a:r>
                        <a:rPr lang="es-CO" sz="2800" u="none" strike="noStrike" dirty="0">
                          <a:effectLst/>
                        </a:rPr>
                        <a:t> (</a:t>
                      </a:r>
                      <a:r>
                        <a:rPr lang="es-CO" sz="2800" u="none" strike="noStrike" dirty="0" err="1">
                          <a:effectLst/>
                        </a:rPr>
                        <a:t>React</a:t>
                      </a:r>
                      <a:r>
                        <a:rPr lang="es-CO" sz="2800" u="none" strike="noStrike" dirty="0">
                          <a:effectLst/>
                        </a:rPr>
                        <a:t>)</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563812651"/>
                  </a:ext>
                </a:extLst>
              </a:tr>
              <a:tr h="438150">
                <a:tc>
                  <a:txBody>
                    <a:bodyPr/>
                    <a:lstStyle/>
                    <a:p>
                      <a:pPr algn="l" fontAlgn="ctr"/>
                      <a:r>
                        <a:rPr lang="es-CO" sz="2800" u="none" strike="noStrike">
                          <a:effectLst/>
                        </a:rPr>
                        <a:t>Frontend (React)</a:t>
                      </a:r>
                      <a:endParaRPr lang="es-CO"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MX" sz="2800" u="none" strike="noStrike">
                          <a:effectLst/>
                        </a:rPr>
                        <a:t>Muestra mensaje de error al</a:t>
                      </a:r>
                      <a:endParaRPr lang="es-MX"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s-CO" sz="2800" u="none" strike="noStrike" dirty="0">
                          <a:effectLst/>
                        </a:rPr>
                        <a:t>Usuario (Actor)</a:t>
                      </a:r>
                      <a:endParaRPr lang="es-CO"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08162037"/>
                  </a:ext>
                </a:extLst>
              </a:tr>
            </a:tbl>
          </a:graphicData>
        </a:graphic>
      </p:graphicFrame>
    </p:spTree>
    <p:extLst>
      <p:ext uri="{BB962C8B-B14F-4D97-AF65-F5344CB8AC3E}">
        <p14:creationId xmlns:p14="http://schemas.microsoft.com/office/powerpoint/2010/main" val="371799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38228DA-9F0D-7B9E-0E96-FD54E9E698AE}"/>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31CDE4F-259F-C437-F7E3-4082D2C7395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CC49868F-815F-AE16-E110-960CCB169C6B}"/>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02E65133-5F72-8CC6-6AE5-B8B93F59408C}"/>
              </a:ext>
            </a:extLst>
          </p:cNvPr>
          <p:cNvSpPr txBox="1"/>
          <p:nvPr/>
        </p:nvSpPr>
        <p:spPr>
          <a:xfrm>
            <a:off x="1453702" y="834133"/>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a:t>
            </a:r>
            <a:r>
              <a:rPr lang="es-CO" sz="5400" b="1" spc="688" dirty="0">
                <a:solidFill>
                  <a:srgbClr val="152540"/>
                </a:solidFill>
                <a:latin typeface="Glacial Indifference Bold"/>
                <a:ea typeface="Glacial Indifference Bold"/>
                <a:cs typeface="Glacial Indifference Bold"/>
                <a:sym typeface="Glacial Indifference Bold"/>
              </a:rPr>
              <a:t>FÍSICA</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A2724CB6-5A1E-C70A-513E-F73F09CA456D}"/>
              </a:ext>
            </a:extLst>
          </p:cNvPr>
          <p:cNvSpPr txBox="1"/>
          <p:nvPr/>
        </p:nvSpPr>
        <p:spPr>
          <a:xfrm>
            <a:off x="1202093" y="2436650"/>
            <a:ext cx="6805955" cy="445763"/>
          </a:xfrm>
          <a:prstGeom prst="rect">
            <a:avLst/>
          </a:prstGeom>
        </p:spPr>
        <p:txBody>
          <a:bodyPr wrap="square" lIns="0" tIns="0" rIns="0" bIns="0" rtlCol="0" anchor="t">
            <a:spAutoFit/>
          </a:bodyPr>
          <a:lstStyle/>
          <a:p>
            <a:pPr algn="just">
              <a:lnSpc>
                <a:spcPts val="3772"/>
              </a:lnSpc>
            </a:pPr>
            <a:r>
              <a:rPr lang="es-MX" sz="2400" dirty="0" err="1"/>
              <a:t>Lorem</a:t>
            </a:r>
            <a:r>
              <a:rPr lang="es-MX" sz="2400" dirty="0"/>
              <a:t> </a:t>
            </a:r>
            <a:r>
              <a:rPr lang="es-MX" sz="2400" dirty="0" err="1"/>
              <a:t>impsum</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635924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435</TotalTime>
  <Words>606</Words>
  <Application>Microsoft Office PowerPoint</Application>
  <PresentationFormat>Personalizado</PresentationFormat>
  <Paragraphs>99</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League Spartan</vt:lpstr>
      <vt:lpstr>Calibri</vt:lpstr>
      <vt:lpstr>Glacial Indifference Bold</vt:lpstr>
      <vt:lpstr>Aptos</vt:lpstr>
      <vt:lpstr>Glacial Indifference</vt:lpstr>
      <vt:lpstr>Aptos Narrow</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de negocio formas orgánicas profesional azul y beis</dc:title>
  <cp:lastModifiedBy>Angel 724</cp:lastModifiedBy>
  <cp:revision>34</cp:revision>
  <dcterms:created xsi:type="dcterms:W3CDTF">2006-08-16T00:00:00Z</dcterms:created>
  <dcterms:modified xsi:type="dcterms:W3CDTF">2025-04-23T08:24:20Z</dcterms:modified>
  <dc:identifier>DAGjiftvDWc</dc:identifier>
</cp:coreProperties>
</file>