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8" r:id="rId3"/>
    <p:sldId id="259" r:id="rId4"/>
    <p:sldId id="316" r:id="rId5"/>
    <p:sldId id="317" r:id="rId6"/>
    <p:sldId id="260" r:id="rId7"/>
    <p:sldId id="261" r:id="rId8"/>
    <p:sldId id="315" r:id="rId9"/>
    <p:sldId id="314" r:id="rId10"/>
  </p:sldIdLst>
  <p:sldSz cx="9144000" cy="5143500" type="screen16x9"/>
  <p:notesSz cx="6858000" cy="9144000"/>
  <p:embeddedFontLst>
    <p:embeddedFont>
      <p:font typeface="Exo" panose="020B0604020202020204" charset="0"/>
      <p:regular r:id="rId12"/>
      <p:bold r:id="rId13"/>
      <p:italic r:id="rId14"/>
      <p:boldItalic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03320-F0D5-4A9E-AF8E-9F1CB2F5807D}">
  <a:tblStyle styleId="{90E03320-F0D5-4A9E-AF8E-9F1CB2F58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6" name="Google Shape;26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7" name="Google Shape;26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4" name="Google Shape;2774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2" name="Google Shape;2802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3" name="Google Shape;2803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313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5" name="Google Shape;2855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2" name="Google Shape;2912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1208500" y="2089070"/>
            <a:ext cx="67269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208650" y="3054420"/>
            <a:ext cx="6726900" cy="9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50" y="1168380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1656875" y="2480906"/>
            <a:ext cx="5830200" cy="14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1656875" y="1241200"/>
            <a:ext cx="5830200" cy="1169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088819"/>
            <a:ext cx="4401600" cy="11988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57881"/>
            <a:ext cx="4401600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2_1"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0" name="Google Shape;2650;p3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1" name="Google Shape;2651;p3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Google Shape;2699;p34"/>
          <p:cNvSpPr txBox="1">
            <a:spLocks noGrp="1"/>
          </p:cNvSpPr>
          <p:nvPr>
            <p:ph type="subTitle" idx="1"/>
          </p:nvPr>
        </p:nvSpPr>
        <p:spPr>
          <a:xfrm>
            <a:off x="1675175" y="3099088"/>
            <a:ext cx="5793600" cy="9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David Santiago Davila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Juan David Serna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2700" name="Google Shape;2700;p34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701" name="Google Shape;2701;p3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7" name="Google Shape;2707;p34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708" name="Google Shape;2708;p3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4" name="Google Shape;2714;p34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715" name="Google Shape;2715;p3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0" name="Google Shape;2720;p34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721" name="Google Shape;2721;p3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22" name="Google Shape;2722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2" name="Google Shape;2732;p3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33" name="Google Shape;2733;p3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3" name="Google Shape;2743;p34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44" name="Google Shape;2744;p3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8" name="Google Shape;2758;p34"/>
          <p:cNvSpPr txBox="1">
            <a:spLocks noGrp="1"/>
          </p:cNvSpPr>
          <p:nvPr>
            <p:ph type="ctrTitle"/>
          </p:nvPr>
        </p:nvSpPr>
        <p:spPr>
          <a:xfrm>
            <a:off x="1317600" y="1132113"/>
            <a:ext cx="6508800" cy="199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5800" dirty="0">
                <a:solidFill>
                  <a:schemeClr val="accent2"/>
                </a:solidFill>
              </a:rPr>
              <a:t>CAMPUSCONNECT</a:t>
            </a:r>
            <a:endParaRPr lang="es-CO"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3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AGE</a:t>
            </a:r>
            <a:r>
              <a:rPr lang="en" sz="3200" dirty="0">
                <a:solidFill>
                  <a:schemeClr val="accent2"/>
                </a:solidFill>
              </a:rPr>
              <a:t>NDA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2777" name="Google Shape;2777;p36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Contexto</a:t>
            </a:r>
            <a:endParaRPr dirty="0"/>
          </a:p>
        </p:txBody>
      </p:sp>
      <p:sp>
        <p:nvSpPr>
          <p:cNvPr id="2779" name="Google Shape;2779;p36"/>
          <p:cNvSpPr txBox="1">
            <a:spLocks noGrp="1"/>
          </p:cNvSpPr>
          <p:nvPr>
            <p:ph type="title" idx="3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80" name="Google Shape;2780;p36"/>
          <p:cNvSpPr txBox="1">
            <a:spLocks noGrp="1"/>
          </p:cNvSpPr>
          <p:nvPr>
            <p:ph type="title" idx="4"/>
          </p:nvPr>
        </p:nvSpPr>
        <p:spPr>
          <a:xfrm>
            <a:off x="3479100" y="1994861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Funcionales</a:t>
            </a:r>
          </a:p>
        </p:txBody>
      </p:sp>
      <p:sp>
        <p:nvSpPr>
          <p:cNvPr id="2782" name="Google Shape;2782;p36"/>
          <p:cNvSpPr txBox="1">
            <a:spLocks noGrp="1"/>
          </p:cNvSpPr>
          <p:nvPr>
            <p:ph type="title" idx="6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83" name="Google Shape;2783;p36"/>
          <p:cNvSpPr txBox="1">
            <a:spLocks noGrp="1"/>
          </p:cNvSpPr>
          <p:nvPr>
            <p:ph type="title" idx="7"/>
          </p:nvPr>
        </p:nvSpPr>
        <p:spPr>
          <a:xfrm>
            <a:off x="5589168" y="1711778"/>
            <a:ext cx="3323064" cy="11550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Requerimientos No Funcionales</a:t>
            </a:r>
            <a:br>
              <a:rPr lang="es-CO" dirty="0"/>
            </a:br>
            <a:r>
              <a:rPr lang="en" dirty="0"/>
              <a:t> plan</a:t>
            </a:r>
            <a:endParaRPr dirty="0"/>
          </a:p>
        </p:txBody>
      </p:sp>
      <p:sp>
        <p:nvSpPr>
          <p:cNvPr id="2785" name="Google Shape;2785;p36"/>
          <p:cNvSpPr txBox="1">
            <a:spLocks noGrp="1"/>
          </p:cNvSpPr>
          <p:nvPr>
            <p:ph type="title" idx="9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86" name="Google Shape;2786;p36"/>
          <p:cNvSpPr txBox="1">
            <a:spLocks noGrp="1"/>
          </p:cNvSpPr>
          <p:nvPr>
            <p:ph type="title" idx="13"/>
          </p:nvPr>
        </p:nvSpPr>
        <p:spPr>
          <a:xfrm>
            <a:off x="1653000" y="3793713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/>
              <a:t>Atributos de Calidad</a:t>
            </a:r>
            <a:br>
              <a:rPr lang="es-CO" dirty="0"/>
            </a:br>
            <a:endParaRPr dirty="0"/>
          </a:p>
        </p:txBody>
      </p:sp>
      <p:sp>
        <p:nvSpPr>
          <p:cNvPr id="2788" name="Google Shape;2788;p36"/>
          <p:cNvSpPr txBox="1">
            <a:spLocks noGrp="1"/>
          </p:cNvSpPr>
          <p:nvPr>
            <p:ph type="title" idx="15"/>
          </p:nvPr>
        </p:nvSpPr>
        <p:spPr>
          <a:xfrm>
            <a:off x="1631477" y="2980641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89" name="Google Shape;2789;p36"/>
          <p:cNvSpPr txBox="1">
            <a:spLocks noGrp="1"/>
          </p:cNvSpPr>
          <p:nvPr>
            <p:ph type="title" idx="16"/>
          </p:nvPr>
        </p:nvSpPr>
        <p:spPr>
          <a:xfrm>
            <a:off x="4944922" y="3778127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Drivers Arquitectónicos</a:t>
            </a:r>
          </a:p>
        </p:txBody>
      </p:sp>
      <p:sp>
        <p:nvSpPr>
          <p:cNvPr id="2791" name="Google Shape;2791;p36"/>
          <p:cNvSpPr txBox="1">
            <a:spLocks noGrp="1"/>
          </p:cNvSpPr>
          <p:nvPr>
            <p:ph type="title" idx="18"/>
          </p:nvPr>
        </p:nvSpPr>
        <p:spPr>
          <a:xfrm>
            <a:off x="5049000" y="2980641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2795" name="Google Shape;2795;p36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96" name="Google Shape;2796;p3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37"/>
          <p:cNvSpPr txBox="1">
            <a:spLocks noGrp="1"/>
          </p:cNvSpPr>
          <p:nvPr>
            <p:ph type="title"/>
          </p:nvPr>
        </p:nvSpPr>
        <p:spPr>
          <a:xfrm>
            <a:off x="514164" y="990961"/>
            <a:ext cx="3148975" cy="88848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/>
            </a:br>
            <a:br>
              <a:rPr lang="es-CO" dirty="0"/>
            </a:br>
            <a:r>
              <a:rPr lang="es-CO" dirty="0"/>
              <a:t>CONTEXTO</a:t>
            </a:r>
            <a:br>
              <a:rPr lang="es-CO" dirty="0"/>
            </a:br>
            <a:r>
              <a:rPr lang="es-CO" dirty="0"/>
              <a:t> </a:t>
            </a:r>
            <a:endParaRPr lang="es-CO" dirty="0">
              <a:solidFill>
                <a:schemeClr val="accent2"/>
              </a:solidFill>
            </a:endParaRPr>
          </a:p>
        </p:txBody>
      </p:sp>
      <p:sp>
        <p:nvSpPr>
          <p:cNvPr id="2806" name="Google Shape;2806;p37"/>
          <p:cNvSpPr txBox="1">
            <a:spLocks noGrp="1"/>
          </p:cNvSpPr>
          <p:nvPr>
            <p:ph type="subTitle" idx="1"/>
          </p:nvPr>
        </p:nvSpPr>
        <p:spPr>
          <a:xfrm>
            <a:off x="355618" y="1645479"/>
            <a:ext cx="3572838" cy="16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latin typeface="+mj-lt"/>
              </a:rPr>
              <a:t>CampusConnect</a:t>
            </a:r>
            <a:r>
              <a:rPr lang="es-MX" dirty="0">
                <a:latin typeface="+mj-lt"/>
              </a:rPr>
              <a:t> es una plataforma de red social diseñada específicamente para la comunidad académica, que permite la interacción, colaboración y comunicación entre estudiantes, docentes y personal administrativo de instituciones educativas.</a:t>
            </a:r>
          </a:p>
        </p:txBody>
      </p:sp>
      <p:sp>
        <p:nvSpPr>
          <p:cNvPr id="2808" name="Google Shape;2808;p37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9" name="Google Shape;2809;p37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10" name="Google Shape;2810;p37"/>
          <p:cNvGrpSpPr/>
          <p:nvPr/>
        </p:nvGrpSpPr>
        <p:grpSpPr>
          <a:xfrm rot="10800000">
            <a:off x="3225715" y="1132529"/>
            <a:ext cx="883262" cy="242091"/>
            <a:chOff x="2300350" y="2601250"/>
            <a:chExt cx="2275275" cy="623625"/>
          </a:xfrm>
        </p:grpSpPr>
        <p:sp>
          <p:nvSpPr>
            <p:cNvPr id="2811" name="Google Shape;2811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7" name="Google Shape;2817;p37"/>
          <p:cNvGrpSpPr/>
          <p:nvPr/>
        </p:nvGrpSpPr>
        <p:grpSpPr>
          <a:xfrm rot="5400000">
            <a:off x="2345200" y="185400"/>
            <a:ext cx="98902" cy="553090"/>
            <a:chOff x="4898850" y="4820550"/>
            <a:chExt cx="98902" cy="553090"/>
          </a:xfrm>
        </p:grpSpPr>
        <p:sp>
          <p:nvSpPr>
            <p:cNvPr id="2818" name="Google Shape;281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7"/>
          <p:cNvGrpSpPr/>
          <p:nvPr/>
        </p:nvGrpSpPr>
        <p:grpSpPr>
          <a:xfrm>
            <a:off x="224746" y="4714190"/>
            <a:ext cx="883262" cy="242091"/>
            <a:chOff x="2300350" y="2601250"/>
            <a:chExt cx="2275275" cy="623625"/>
          </a:xfrm>
        </p:grpSpPr>
        <p:sp>
          <p:nvSpPr>
            <p:cNvPr id="2824" name="Google Shape;2824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0" name="Google Shape;2830;p37"/>
          <p:cNvGrpSpPr/>
          <p:nvPr/>
        </p:nvGrpSpPr>
        <p:grpSpPr>
          <a:xfrm>
            <a:off x="1799778" y="3498252"/>
            <a:ext cx="1105976" cy="133969"/>
            <a:chOff x="8183182" y="663852"/>
            <a:chExt cx="1475028" cy="178673"/>
          </a:xfrm>
        </p:grpSpPr>
        <p:grpSp>
          <p:nvGrpSpPr>
            <p:cNvPr id="2831" name="Google Shape;2831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32" name="Google Shape;2832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2" name="Google Shape;2842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A85CEDF-2E26-CCE4-098A-7CC6F472FDEE}"/>
              </a:ext>
            </a:extLst>
          </p:cNvPr>
          <p:cNvSpPr txBox="1"/>
          <p:nvPr/>
        </p:nvSpPr>
        <p:spPr>
          <a:xfrm>
            <a:off x="3663139" y="2159424"/>
            <a:ext cx="52209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Facilitar la comunicación entre estudiantes y docentes fuera del aula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Permitir compartir materiales académicos, apuntes y recursos educativos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Coordinar trabajos en grupo y actividades extracurriculares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Difundir eventos académicos, becas y oportunidades profesionales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Crear comunidades de interés basadas en carreras, cursos o aficiones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Promover la participación estudiantil en la vida universitaria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1"/>
                </a:solidFill>
              </a:rPr>
              <a:t>Facilitar la integración de nuevos estudiantes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389A902-11DD-533B-E05C-5A40766D1319}"/>
              </a:ext>
            </a:extLst>
          </p:cNvPr>
          <p:cNvSpPr txBox="1"/>
          <p:nvPr/>
        </p:nvSpPr>
        <p:spPr>
          <a:xfrm>
            <a:off x="4224249" y="1790059"/>
            <a:ext cx="3467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000" b="1" dirty="0">
                <a:solidFill>
                  <a:schemeClr val="bg1"/>
                </a:solidFill>
                <a:latin typeface="Exo" panose="020B0604020202020204" charset="0"/>
              </a:rPr>
              <a:t>¿Para qué sirve?</a:t>
            </a:r>
            <a:br>
              <a:rPr lang="es-MX" sz="3000" b="1" dirty="0">
                <a:solidFill>
                  <a:schemeClr val="bg1"/>
                </a:solidFill>
                <a:latin typeface="Exo" panose="020B0604020202020204" charset="0"/>
              </a:rPr>
            </a:br>
            <a:r>
              <a:rPr lang="es-MX" sz="3000" b="1" dirty="0">
                <a:solidFill>
                  <a:schemeClr val="bg1"/>
                </a:solidFill>
                <a:latin typeface="Exo" panose="020B0604020202020204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8D03FF-4AE1-997F-B2C0-AC54A84C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0" y="684959"/>
            <a:ext cx="4401600" cy="1198800"/>
          </a:xfrm>
        </p:spPr>
        <p:txBody>
          <a:bodyPr/>
          <a:lstStyle/>
          <a:p>
            <a:r>
              <a:rPr lang="es-MX" sz="3200" b="1" dirty="0">
                <a:solidFill>
                  <a:schemeClr val="bg1"/>
                </a:solidFill>
                <a:latin typeface="Exo" panose="020B0604020202020204" charset="0"/>
              </a:rPr>
              <a:t>¿Para qué sirve?</a:t>
            </a:r>
            <a:br>
              <a:rPr lang="es-MX" sz="3200" b="1" dirty="0">
                <a:solidFill>
                  <a:schemeClr val="bg1"/>
                </a:solidFill>
                <a:latin typeface="Exo" panose="020B0604020202020204" charset="0"/>
              </a:rPr>
            </a:b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8D26D7-2993-0A75-6D04-ADED4BB8C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200" y="1504441"/>
            <a:ext cx="8583300" cy="16968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Estudiantes: Principal grupo de usuarios que buscan conectarse, compartir información y colaborar.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Docentes: Para comunicación con estudiantes, compartir materiales y coordinar actividades académicas.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Personal administrativo: Para difundir información institucional y gestionar comunicados oficiales.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Instituciones educativas: Interesadas en fomentar sentido de comunidad y mejorar experiencia estudiantil.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MX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/>
              <a:t>Desarrolladores: Equipo técnico responsable de construir y mantener la plataforma.</a:t>
            </a:r>
          </a:p>
          <a:p>
            <a:pPr algn="just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9643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Usuario (informática) - Wikipedia, la enciclopedia libre">
            <a:extLst>
              <a:ext uri="{FF2B5EF4-FFF2-40B4-BE49-F238E27FC236}">
                <a16:creationId xmlns:a16="http://schemas.microsoft.com/office/drawing/2014/main" id="{6E103E7A-5542-2AAD-F331-ABA139902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76" y="1501780"/>
            <a:ext cx="1793773" cy="179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76;p36">
            <a:extLst>
              <a:ext uri="{FF2B5EF4-FFF2-40B4-BE49-F238E27FC236}">
                <a16:creationId xmlns:a16="http://schemas.microsoft.com/office/drawing/2014/main" id="{81E367A7-D639-3BB7-A866-C70A4A71DF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47549" y="1965612"/>
            <a:ext cx="3852625" cy="1044168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RO</a:t>
            </a:r>
            <a:r>
              <a:rPr lang="en" dirty="0">
                <a:solidFill>
                  <a:schemeClr val="accent2"/>
                </a:solidFill>
              </a:rPr>
              <a:t>LES</a:t>
            </a:r>
            <a:endParaRPr sz="3200" dirty="0">
              <a:solidFill>
                <a:schemeClr val="accent2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C38772C9-0F7E-9542-0D80-CC8CA4B1E3F7}"/>
              </a:ext>
            </a:extLst>
          </p:cNvPr>
          <p:cNvSpPr/>
          <p:nvPr/>
        </p:nvSpPr>
        <p:spPr>
          <a:xfrm>
            <a:off x="1902509" y="2285400"/>
            <a:ext cx="124698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FD38679-D799-ACF1-0DA6-6958659AB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738" y="1501780"/>
            <a:ext cx="2421518" cy="1614344"/>
          </a:xfrm>
          <a:prstGeom prst="rect">
            <a:avLst/>
          </a:prstGeom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2BE886D-423B-0C96-34C8-0528F50EA0D5}"/>
              </a:ext>
            </a:extLst>
          </p:cNvPr>
          <p:cNvSpPr/>
          <p:nvPr/>
        </p:nvSpPr>
        <p:spPr>
          <a:xfrm>
            <a:off x="4747523" y="2335296"/>
            <a:ext cx="124698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76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9" name="Google Shape;2859;p38"/>
          <p:cNvGrpSpPr/>
          <p:nvPr/>
        </p:nvGrpSpPr>
        <p:grpSpPr>
          <a:xfrm flipH="1">
            <a:off x="4130364" y="4335404"/>
            <a:ext cx="883262" cy="242091"/>
            <a:chOff x="2300350" y="2601250"/>
            <a:chExt cx="2275275" cy="623625"/>
          </a:xfrm>
        </p:grpSpPr>
        <p:sp>
          <p:nvSpPr>
            <p:cNvPr id="2860" name="Google Shape;2860;p3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3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3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3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6" name="Google Shape;2866;p38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67" name="Google Shape;2867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1" name="Google Shape;2881;p38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82" name="Google Shape;2882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38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88" name="Google Shape;2888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89" name="Google Shape;2889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9" name="Google Shape;2899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00" name="Google Shape;2900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ítulo 2">
            <a:extLst>
              <a:ext uri="{FF2B5EF4-FFF2-40B4-BE49-F238E27FC236}">
                <a16:creationId xmlns:a16="http://schemas.microsoft.com/office/drawing/2014/main" id="{69241915-05AE-A657-C8F8-A52D99AD7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2160" y="-313474"/>
            <a:ext cx="5830200" cy="1169400"/>
          </a:xfrm>
        </p:spPr>
        <p:txBody>
          <a:bodyPr/>
          <a:lstStyle/>
          <a:p>
            <a:r>
              <a:rPr lang="es-CO" sz="2800" dirty="0"/>
              <a:t>REQUERIMIENTOS FUNCIONALES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901A7E2-F23A-9ACE-F90F-A8479EFB89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3CD0B0-4657-CBD2-F1AE-E9E7B4F08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8" y="855926"/>
            <a:ext cx="8388823" cy="40176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7" name="Google Shape;2917;p39"/>
          <p:cNvGrpSpPr/>
          <p:nvPr/>
        </p:nvGrpSpPr>
        <p:grpSpPr>
          <a:xfrm rot="-5400000">
            <a:off x="7693001" y="-148322"/>
            <a:ext cx="1823016" cy="296643"/>
            <a:chOff x="7857346" y="3902355"/>
            <a:chExt cx="1823016" cy="296643"/>
          </a:xfrm>
        </p:grpSpPr>
        <p:sp>
          <p:nvSpPr>
            <p:cNvPr id="2918" name="Google Shape;2918;p3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4" name="Google Shape;2924;p39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25" name="Google Shape;2925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0" name="Google Shape;2930;p39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31" name="Google Shape;2931;p3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45" name="Google Shape;2945;p39"/>
          <p:cNvGrpSpPr/>
          <p:nvPr/>
        </p:nvGrpSpPr>
        <p:grpSpPr>
          <a:xfrm>
            <a:off x="595669" y="232142"/>
            <a:ext cx="1105976" cy="133969"/>
            <a:chOff x="8183182" y="663852"/>
            <a:chExt cx="1475028" cy="178673"/>
          </a:xfrm>
        </p:grpSpPr>
        <p:grpSp>
          <p:nvGrpSpPr>
            <p:cNvPr id="2946" name="Google Shape;2946;p3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7" name="Google Shape;2957;p3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58" name="Google Shape;2958;p3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8" name="Google Shape;2968;p39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69" name="Google Shape;2969;p3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Imagen 5">
            <a:extLst>
              <a:ext uri="{FF2B5EF4-FFF2-40B4-BE49-F238E27FC236}">
                <a16:creationId xmlns:a16="http://schemas.microsoft.com/office/drawing/2014/main" id="{CA9E7119-4F1C-BA77-8CF4-28F9628E1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8" y="1031794"/>
            <a:ext cx="8388823" cy="4017612"/>
          </a:xfrm>
          <a:prstGeom prst="rect">
            <a:avLst/>
          </a:prstGeom>
        </p:spPr>
      </p:pic>
      <p:sp>
        <p:nvSpPr>
          <p:cNvPr id="7" name="Título 2">
            <a:extLst>
              <a:ext uri="{FF2B5EF4-FFF2-40B4-BE49-F238E27FC236}">
                <a16:creationId xmlns:a16="http://schemas.microsoft.com/office/drawing/2014/main" id="{BAC371E1-3837-EB0B-7E2B-DDE57E246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REQUERIMIENTOS NO FUNCIONALES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2F61FCC-AF40-E39A-0DB0-2C1F80B68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47" y="2283210"/>
            <a:ext cx="8596105" cy="1542422"/>
          </a:xfrm>
          <a:prstGeom prst="rect">
            <a:avLst/>
          </a:prstGeom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55BBA54A-405E-2B5B-D6CA-534CCD0E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ATRIBUTOS DE CALIDAD</a:t>
            </a:r>
          </a:p>
        </p:txBody>
      </p:sp>
    </p:spTree>
    <p:extLst>
      <p:ext uri="{BB962C8B-B14F-4D97-AF65-F5344CB8AC3E}">
        <p14:creationId xmlns:p14="http://schemas.microsoft.com/office/powerpoint/2010/main" val="214680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97;p20">
            <a:extLst>
              <a:ext uri="{FF2B5EF4-FFF2-40B4-BE49-F238E27FC236}">
                <a16:creationId xmlns:a16="http://schemas.microsoft.com/office/drawing/2014/main" id="{7C480EC0-46D3-7391-0C7B-E621482106B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5565" y="1208862"/>
            <a:ext cx="8417475" cy="27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ítulo 2">
            <a:extLst>
              <a:ext uri="{FF2B5EF4-FFF2-40B4-BE49-F238E27FC236}">
                <a16:creationId xmlns:a16="http://schemas.microsoft.com/office/drawing/2014/main" id="{59856CD7-9536-A1BB-062B-9B3F40D24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878" y="-203335"/>
            <a:ext cx="6909855" cy="1169400"/>
          </a:xfrm>
        </p:spPr>
        <p:txBody>
          <a:bodyPr/>
          <a:lstStyle/>
          <a:p>
            <a:r>
              <a:rPr lang="es-CO" sz="2800" dirty="0"/>
              <a:t>PONDERACIÓN</a:t>
            </a:r>
          </a:p>
        </p:txBody>
      </p:sp>
    </p:spTree>
    <p:extLst>
      <p:ext uri="{BB962C8B-B14F-4D97-AF65-F5344CB8AC3E}">
        <p14:creationId xmlns:p14="http://schemas.microsoft.com/office/powerpoint/2010/main" val="9188436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Office PowerPoint</Application>
  <PresentationFormat>Presentación en pantalla (16:9)</PresentationFormat>
  <Paragraphs>42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Exo</vt:lpstr>
      <vt:lpstr>PT Sans</vt:lpstr>
      <vt:lpstr>Arial</vt:lpstr>
      <vt:lpstr>Data Center Business Plan by Slidesgo</vt:lpstr>
      <vt:lpstr>CAMPUSCONNECT</vt:lpstr>
      <vt:lpstr>AGENDA</vt:lpstr>
      <vt:lpstr>  CONTEXTO  </vt:lpstr>
      <vt:lpstr>¿Para qué sirve? </vt:lpstr>
      <vt:lpstr>ROLES</vt:lpstr>
      <vt:lpstr>REQUERIMIENTOS FUNCIONALES</vt:lpstr>
      <vt:lpstr>REQUERIMIENTOS NO FUNCIONALES</vt:lpstr>
      <vt:lpstr>ATRIBUTOS DE CALIDAD</vt:lpstr>
      <vt:lpstr>PONDERACIÓN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Santiago Davila Ruiz</dc:creator>
  <cp:lastModifiedBy>David Santiago Davila Ruiz</cp:lastModifiedBy>
  <cp:revision>1</cp:revision>
  <dcterms:modified xsi:type="dcterms:W3CDTF">2025-04-12T00:18:09Z</dcterms:modified>
</cp:coreProperties>
</file>