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63" r:id="rId4"/>
    <p:sldId id="270" r:id="rId5"/>
    <p:sldId id="277" r:id="rId6"/>
    <p:sldId id="267" r:id="rId7"/>
    <p:sldId id="269" r:id="rId8"/>
    <p:sldId id="276" r:id="rId9"/>
    <p:sldId id="266" r:id="rId10"/>
    <p:sldId id="271" r:id="rId11"/>
    <p:sldId id="278" r:id="rId12"/>
    <p:sldId id="264" r:id="rId13"/>
    <p:sldId id="279" r:id="rId14"/>
    <p:sldId id="272" r:id="rId15"/>
    <p:sldId id="265" r:id="rId16"/>
    <p:sldId id="273" r:id="rId17"/>
    <p:sldId id="280" r:id="rId18"/>
    <p:sldId id="274" r:id="rId19"/>
    <p:sldId id="275" r:id="rId20"/>
    <p:sldId id="281" r:id="rId21"/>
  </p:sldIdLst>
  <p:sldSz cx="18288000" cy="10287000"/>
  <p:notesSz cx="6858000" cy="9144000"/>
  <p:embeddedFontLst>
    <p:embeddedFont>
      <p:font typeface="Aptos Narrow" panose="020B0004020202020204" pitchFamily="34" charset="0"/>
      <p:regular r:id="rId23"/>
      <p:bold r:id="rId24"/>
      <p:italic r:id="rId25"/>
      <p:boldItalic r:id="rId26"/>
    </p:embeddedFont>
    <p:embeddedFont>
      <p:font typeface="Glacial Indifference" panose="020B0604020202020204" charset="0"/>
      <p:regular r:id="rId27"/>
    </p:embeddedFont>
    <p:embeddedFont>
      <p:font typeface="Glacial Indifference Bold" panose="020B0604020202020204" charset="0"/>
      <p:regular r:id="rId28"/>
    </p:embeddedFont>
    <p:embeddedFont>
      <p:font typeface="League Spartan"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70" d="100"/>
          <a:sy n="70" d="100"/>
        </p:scale>
        <p:origin x="150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7E1AF-86C7-4DED-ADE0-AED17989966B}" type="datetimeFigureOut">
              <a:rPr lang="es-CO" smtClean="0"/>
              <a:t>28/04/2025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00BED6-DE3C-4085-94EE-B5A126D1AF88}" type="slidenum">
              <a:rPr lang="es-CO" smtClean="0"/>
              <a:t>‹Nº›</a:t>
            </a:fld>
            <a:endParaRPr lang="es-CO"/>
          </a:p>
        </p:txBody>
      </p:sp>
    </p:spTree>
    <p:extLst>
      <p:ext uri="{BB962C8B-B14F-4D97-AF65-F5344CB8AC3E}">
        <p14:creationId xmlns:p14="http://schemas.microsoft.com/office/powerpoint/2010/main" val="1232342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3.sv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3.sv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3.sv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p:cNvGrpSpPr/>
        <p:nvPr/>
      </p:nvGrpSpPr>
      <p:grpSpPr>
        <a:xfrm>
          <a:off x="0" y="0"/>
          <a:ext cx="0" cy="0"/>
          <a:chOff x="0" y="0"/>
          <a:chExt cx="0" cy="0"/>
        </a:xfrm>
      </p:grpSpPr>
      <p:sp>
        <p:nvSpPr>
          <p:cNvPr id="2" name="TextBox 2"/>
          <p:cNvSpPr txBox="1"/>
          <p:nvPr/>
        </p:nvSpPr>
        <p:spPr>
          <a:xfrm>
            <a:off x="10151953" y="6877759"/>
            <a:ext cx="5804852" cy="1208165"/>
          </a:xfrm>
          <a:prstGeom prst="rect">
            <a:avLst/>
          </a:prstGeom>
        </p:spPr>
        <p:txBody>
          <a:bodyPr lIns="0" tIns="0" rIns="0" bIns="0" rtlCol="0" anchor="t">
            <a:spAutoFit/>
          </a:bodyPr>
          <a:lstStyle/>
          <a:p>
            <a:pPr marL="0" lvl="0" indent="0" algn="ctr">
              <a:lnSpc>
                <a:spcPts val="4808"/>
              </a:lnSpc>
              <a:spcBef>
                <a:spcPct val="0"/>
              </a:spcBef>
            </a:pPr>
            <a:r>
              <a:rPr lang="es-CO" sz="3434" spc="75" noProof="0" dirty="0">
                <a:solidFill>
                  <a:srgbClr val="152540"/>
                </a:solidFill>
                <a:latin typeface="Glacial Indifference"/>
                <a:ea typeface="Glacial Indifference"/>
                <a:cs typeface="Glacial Indifference"/>
                <a:sym typeface="Glacial Indifference"/>
              </a:rPr>
              <a:t>Jhonatan Andrés Ortega Jhon Ángel Fuentes</a:t>
            </a:r>
          </a:p>
        </p:txBody>
      </p:sp>
      <p:sp>
        <p:nvSpPr>
          <p:cNvPr id="3" name="TextBox 3"/>
          <p:cNvSpPr txBox="1"/>
          <p:nvPr/>
        </p:nvSpPr>
        <p:spPr>
          <a:xfrm>
            <a:off x="8849459" y="2124876"/>
            <a:ext cx="8409841" cy="5447453"/>
          </a:xfrm>
          <a:prstGeom prst="rect">
            <a:avLst/>
          </a:prstGeom>
        </p:spPr>
        <p:txBody>
          <a:bodyPr lIns="0" tIns="0" rIns="0" bIns="0" rtlCol="0" anchor="t">
            <a:spAutoFit/>
          </a:bodyPr>
          <a:lstStyle/>
          <a:p>
            <a:pPr marL="0" lvl="0" indent="0" algn="ctr">
              <a:lnSpc>
                <a:spcPts val="6084"/>
              </a:lnSpc>
              <a:spcBef>
                <a:spcPct val="0"/>
              </a:spcBef>
            </a:pPr>
            <a:r>
              <a:rPr lang="es-MX" sz="4345" spc="408" noProof="0" dirty="0">
                <a:solidFill>
                  <a:srgbClr val="152540"/>
                </a:solidFill>
                <a:latin typeface="League Spartan"/>
                <a:ea typeface="League Spartan"/>
                <a:cs typeface="League Spartan"/>
                <a:sym typeface="League Spartan"/>
              </a:rPr>
              <a:t>PLANIFICACIÓN NUTRICIONAL ASISTIDA POR IA: DESARROLLO DE UN SISTEMA DE SUGERENCIA DE DIETAS SALUDABLES</a:t>
            </a:r>
          </a:p>
          <a:p>
            <a:pPr marL="0" lvl="0" indent="0" algn="ctr">
              <a:lnSpc>
                <a:spcPts val="6084"/>
              </a:lnSpc>
              <a:spcBef>
                <a:spcPct val="0"/>
              </a:spcBef>
            </a:pPr>
            <a:endParaRPr lang="es-CO" sz="4345" spc="408" noProof="0" dirty="0">
              <a:solidFill>
                <a:srgbClr val="152540"/>
              </a:solidFill>
              <a:latin typeface="League Spartan"/>
              <a:ea typeface="League Spartan"/>
              <a:cs typeface="League Spartan"/>
              <a:sym typeface="League Spartan"/>
            </a:endParaRPr>
          </a:p>
        </p:txBody>
      </p:sp>
      <p:pic>
        <p:nvPicPr>
          <p:cNvPr id="3074" name="Picture 2">
            <a:extLst>
              <a:ext uri="{FF2B5EF4-FFF2-40B4-BE49-F238E27FC236}">
                <a16:creationId xmlns:a16="http://schemas.microsoft.com/office/drawing/2014/main" id="{3C7B6422-7681-F099-9D65-03654163D5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96" t="2695" r="2197" b="2408"/>
          <a:stretch/>
        </p:blipFill>
        <p:spPr bwMode="auto">
          <a:xfrm>
            <a:off x="1028700" y="1519966"/>
            <a:ext cx="7162800" cy="72470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20FB867F-4F00-E0F5-2229-EEFB21030C40}"/>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D7298550-55CD-B278-D844-7C802246CEC2}"/>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672C0EF3-B306-70F9-D49D-E2FE41CF96E8}"/>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5EFAAB94-ECAD-F6B3-A4F3-8D1952E69C7D}"/>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CATÁLOGO DE ELEMENTOS</a:t>
            </a:r>
          </a:p>
        </p:txBody>
      </p:sp>
      <p:graphicFrame>
        <p:nvGraphicFramePr>
          <p:cNvPr id="3" name="Tabla 2">
            <a:extLst>
              <a:ext uri="{FF2B5EF4-FFF2-40B4-BE49-F238E27FC236}">
                <a16:creationId xmlns:a16="http://schemas.microsoft.com/office/drawing/2014/main" id="{86EB7796-EF9C-3222-EE34-1FB9849D1635}"/>
              </a:ext>
            </a:extLst>
          </p:cNvPr>
          <p:cNvGraphicFramePr>
            <a:graphicFrameLocks noGrp="1"/>
          </p:cNvGraphicFramePr>
          <p:nvPr>
            <p:extLst>
              <p:ext uri="{D42A27DB-BD31-4B8C-83A1-F6EECF244321}">
                <p14:modId xmlns:p14="http://schemas.microsoft.com/office/powerpoint/2010/main" val="943001414"/>
              </p:ext>
            </p:extLst>
          </p:nvPr>
        </p:nvGraphicFramePr>
        <p:xfrm>
          <a:off x="1905000" y="2476500"/>
          <a:ext cx="15372273" cy="5333998"/>
        </p:xfrm>
        <a:graphic>
          <a:graphicData uri="http://schemas.openxmlformats.org/drawingml/2006/table">
            <a:tbl>
              <a:tblPr>
                <a:tableStyleId>{5C22544A-7EE6-4342-B048-85BDC9FD1C3A}</a:tableStyleId>
              </a:tblPr>
              <a:tblGrid>
                <a:gridCol w="3555411">
                  <a:extLst>
                    <a:ext uri="{9D8B030D-6E8A-4147-A177-3AD203B41FA5}">
                      <a16:colId xmlns:a16="http://schemas.microsoft.com/office/drawing/2014/main" val="3709265859"/>
                    </a:ext>
                  </a:extLst>
                </a:gridCol>
                <a:gridCol w="4239846">
                  <a:extLst>
                    <a:ext uri="{9D8B030D-6E8A-4147-A177-3AD203B41FA5}">
                      <a16:colId xmlns:a16="http://schemas.microsoft.com/office/drawing/2014/main" val="1162210111"/>
                    </a:ext>
                  </a:extLst>
                </a:gridCol>
                <a:gridCol w="7577016">
                  <a:extLst>
                    <a:ext uri="{9D8B030D-6E8A-4147-A177-3AD203B41FA5}">
                      <a16:colId xmlns:a16="http://schemas.microsoft.com/office/drawing/2014/main" val="1912747554"/>
                    </a:ext>
                  </a:extLst>
                </a:gridCol>
              </a:tblGrid>
              <a:tr h="410308">
                <a:tc>
                  <a:txBody>
                    <a:bodyPr/>
                    <a:lstStyle/>
                    <a:p>
                      <a:pPr algn="ctr" fontAlgn="ctr"/>
                      <a:r>
                        <a:rPr lang="es-CO" sz="2400" b="1" u="none" strike="noStrike" dirty="0">
                          <a:effectLst/>
                        </a:rPr>
                        <a:t>Elemento</a:t>
                      </a:r>
                      <a:endParaRPr lang="es-CO" sz="2400" b="1" i="0" u="none" strike="noStrike" dirty="0">
                        <a:solidFill>
                          <a:srgbClr val="000000"/>
                        </a:solidFill>
                        <a:effectLst/>
                        <a:latin typeface="Aptos Narrow" panose="020B0004020202020204" pitchFamily="34" charset="0"/>
                      </a:endParaRPr>
                    </a:p>
                  </a:txBody>
                  <a:tcPr marL="20515" marR="20515" marT="20515" marB="0" anchor="ctr"/>
                </a:tc>
                <a:tc>
                  <a:txBody>
                    <a:bodyPr/>
                    <a:lstStyle/>
                    <a:p>
                      <a:pPr algn="ctr" fontAlgn="ctr"/>
                      <a:r>
                        <a:rPr lang="es-CO" sz="2400" b="1" u="none" strike="noStrike">
                          <a:effectLst/>
                        </a:rPr>
                        <a:t>Tipo</a:t>
                      </a:r>
                      <a:endParaRPr lang="es-CO" sz="2400" b="1" i="0" u="none" strike="noStrike">
                        <a:solidFill>
                          <a:srgbClr val="000000"/>
                        </a:solidFill>
                        <a:effectLst/>
                        <a:latin typeface="Aptos Narrow" panose="020B0004020202020204" pitchFamily="34" charset="0"/>
                      </a:endParaRPr>
                    </a:p>
                  </a:txBody>
                  <a:tcPr marL="20515" marR="20515" marT="20515" marB="0" anchor="ctr"/>
                </a:tc>
                <a:tc>
                  <a:txBody>
                    <a:bodyPr/>
                    <a:lstStyle/>
                    <a:p>
                      <a:pPr algn="ctr" fontAlgn="ctr"/>
                      <a:r>
                        <a:rPr lang="es-CO" sz="2400" b="1" u="none" strike="noStrike" dirty="0">
                          <a:effectLst/>
                        </a:rPr>
                        <a:t>Descripción</a:t>
                      </a:r>
                      <a:endParaRPr lang="es-CO" sz="2400" b="1" i="0" u="none" strike="noStrike" dirty="0">
                        <a:solidFill>
                          <a:srgbClr val="000000"/>
                        </a:solidFill>
                        <a:effectLst/>
                        <a:latin typeface="Aptos Narrow" panose="020B0004020202020204" pitchFamily="34" charset="0"/>
                      </a:endParaRPr>
                    </a:p>
                  </a:txBody>
                  <a:tcPr marL="20515" marR="20515" marT="20515" marB="0" anchor="ctr"/>
                </a:tc>
                <a:extLst>
                  <a:ext uri="{0D108BD9-81ED-4DB2-BD59-A6C34878D82A}">
                    <a16:rowId xmlns:a16="http://schemas.microsoft.com/office/drawing/2014/main" val="386654819"/>
                  </a:ext>
                </a:extLst>
              </a:tr>
              <a:tr h="820615">
                <a:tc>
                  <a:txBody>
                    <a:bodyPr/>
                    <a:lstStyle/>
                    <a:p>
                      <a:pPr algn="l" fontAlgn="ctr"/>
                      <a:r>
                        <a:rPr lang="es-CO" sz="2400" u="none" strike="noStrike" dirty="0">
                          <a:effectLst/>
                        </a:rPr>
                        <a:t>Usuario</a:t>
                      </a:r>
                      <a:endParaRPr lang="es-CO" sz="2400" b="1" i="0" u="none" strike="noStrike" dirty="0">
                        <a:solidFill>
                          <a:srgbClr val="000000"/>
                        </a:solidFill>
                        <a:effectLst/>
                        <a:latin typeface="Aptos Narrow" panose="020B0004020202020204" pitchFamily="34" charset="0"/>
                      </a:endParaRPr>
                    </a:p>
                  </a:txBody>
                  <a:tcPr marL="20515" marR="20515" marT="20515" marB="0" anchor="ctr"/>
                </a:tc>
                <a:tc>
                  <a:txBody>
                    <a:bodyPr/>
                    <a:lstStyle/>
                    <a:p>
                      <a:pPr algn="l" fontAlgn="ctr"/>
                      <a:r>
                        <a:rPr lang="es-CO" sz="2400" u="none" strike="noStrike" dirty="0">
                          <a:effectLst/>
                        </a:rPr>
                        <a:t>Actor</a:t>
                      </a:r>
                      <a:endParaRPr lang="es-CO" sz="2400" b="0" i="0" u="none" strike="noStrike" dirty="0">
                        <a:solidFill>
                          <a:srgbClr val="000000"/>
                        </a:solidFill>
                        <a:effectLst/>
                        <a:latin typeface="Aptos Narrow" panose="020B0004020202020204" pitchFamily="34" charset="0"/>
                      </a:endParaRPr>
                    </a:p>
                  </a:txBody>
                  <a:tcPr marL="20515" marR="20515" marT="20515" marB="0" anchor="ctr"/>
                </a:tc>
                <a:tc>
                  <a:txBody>
                    <a:bodyPr/>
                    <a:lstStyle/>
                    <a:p>
                      <a:pPr algn="l" fontAlgn="ctr"/>
                      <a:r>
                        <a:rPr lang="es-MX" sz="2400" u="none" strike="noStrike" dirty="0">
                          <a:effectLst/>
                        </a:rPr>
                        <a:t>Representa al cliente final que interactúa con la aplicación para iniciar sesión y generar su dieta.</a:t>
                      </a:r>
                      <a:endParaRPr lang="es-MX" sz="2400" b="0" i="0" u="none" strike="noStrike" dirty="0">
                        <a:solidFill>
                          <a:srgbClr val="000000"/>
                        </a:solidFill>
                        <a:effectLst/>
                        <a:latin typeface="Aptos Narrow" panose="020B0004020202020204" pitchFamily="34" charset="0"/>
                      </a:endParaRPr>
                    </a:p>
                  </a:txBody>
                  <a:tcPr marL="20515" marR="20515" marT="20515" marB="0" anchor="ctr"/>
                </a:tc>
                <a:extLst>
                  <a:ext uri="{0D108BD9-81ED-4DB2-BD59-A6C34878D82A}">
                    <a16:rowId xmlns:a16="http://schemas.microsoft.com/office/drawing/2014/main" val="2715419874"/>
                  </a:ext>
                </a:extLst>
              </a:tr>
              <a:tr h="820615">
                <a:tc>
                  <a:txBody>
                    <a:bodyPr/>
                    <a:lstStyle/>
                    <a:p>
                      <a:pPr algn="l" fontAlgn="ctr"/>
                      <a:r>
                        <a:rPr lang="es-CO" sz="2400" u="none" strike="noStrike">
                          <a:effectLst/>
                        </a:rPr>
                        <a:t>Frontend (React)</a:t>
                      </a:r>
                      <a:endParaRPr lang="es-CO" sz="2400" b="1" i="0" u="none" strike="noStrike">
                        <a:solidFill>
                          <a:srgbClr val="000000"/>
                        </a:solidFill>
                        <a:effectLst/>
                        <a:latin typeface="Aptos Narrow" panose="020B0004020202020204" pitchFamily="34" charset="0"/>
                      </a:endParaRPr>
                    </a:p>
                  </a:txBody>
                  <a:tcPr marL="20515" marR="20515" marT="20515" marB="0" anchor="ctr"/>
                </a:tc>
                <a:tc>
                  <a:txBody>
                    <a:bodyPr/>
                    <a:lstStyle/>
                    <a:p>
                      <a:pPr algn="l" fontAlgn="ctr"/>
                      <a:r>
                        <a:rPr lang="es-CO" sz="2400" u="none" strike="noStrike">
                          <a:effectLst/>
                        </a:rPr>
                        <a:t>Componente de presentación</a:t>
                      </a:r>
                      <a:endParaRPr lang="es-CO" sz="2400" b="0" i="0" u="none" strike="noStrike">
                        <a:solidFill>
                          <a:srgbClr val="000000"/>
                        </a:solidFill>
                        <a:effectLst/>
                        <a:latin typeface="Aptos Narrow" panose="020B0004020202020204" pitchFamily="34" charset="0"/>
                      </a:endParaRPr>
                    </a:p>
                  </a:txBody>
                  <a:tcPr marL="20515" marR="20515" marT="20515" marB="0" anchor="ctr"/>
                </a:tc>
                <a:tc>
                  <a:txBody>
                    <a:bodyPr/>
                    <a:lstStyle/>
                    <a:p>
                      <a:pPr algn="l" fontAlgn="ctr"/>
                      <a:r>
                        <a:rPr lang="es-MX" sz="2400" u="none" strike="noStrike">
                          <a:effectLst/>
                        </a:rPr>
                        <a:t>Interfaz que permite al usuario interactuar con el sistema y visualizar resultados.</a:t>
                      </a:r>
                      <a:endParaRPr lang="es-MX" sz="2400" b="0" i="0" u="none" strike="noStrike">
                        <a:solidFill>
                          <a:srgbClr val="000000"/>
                        </a:solidFill>
                        <a:effectLst/>
                        <a:latin typeface="Aptos Narrow" panose="020B0004020202020204" pitchFamily="34" charset="0"/>
                      </a:endParaRPr>
                    </a:p>
                  </a:txBody>
                  <a:tcPr marL="20515" marR="20515" marT="20515" marB="0" anchor="ctr"/>
                </a:tc>
                <a:extLst>
                  <a:ext uri="{0D108BD9-81ED-4DB2-BD59-A6C34878D82A}">
                    <a16:rowId xmlns:a16="http://schemas.microsoft.com/office/drawing/2014/main" val="4228566493"/>
                  </a:ext>
                </a:extLst>
              </a:tr>
              <a:tr h="820615">
                <a:tc>
                  <a:txBody>
                    <a:bodyPr/>
                    <a:lstStyle/>
                    <a:p>
                      <a:pPr algn="l" fontAlgn="ctr"/>
                      <a:r>
                        <a:rPr lang="es-CO" sz="2400" u="none" strike="noStrike">
                          <a:effectLst/>
                        </a:rPr>
                        <a:t>Backend (FastAPI)</a:t>
                      </a:r>
                      <a:endParaRPr lang="es-CO" sz="2400" b="1" i="0" u="none" strike="noStrike">
                        <a:solidFill>
                          <a:srgbClr val="000000"/>
                        </a:solidFill>
                        <a:effectLst/>
                        <a:latin typeface="Aptos Narrow" panose="020B0004020202020204" pitchFamily="34" charset="0"/>
                      </a:endParaRPr>
                    </a:p>
                  </a:txBody>
                  <a:tcPr marL="20515" marR="20515" marT="20515" marB="0" anchor="ctr"/>
                </a:tc>
                <a:tc>
                  <a:txBody>
                    <a:bodyPr/>
                    <a:lstStyle/>
                    <a:p>
                      <a:pPr algn="l" fontAlgn="ctr"/>
                      <a:r>
                        <a:rPr lang="es-CO" sz="2400" u="none" strike="noStrike">
                          <a:effectLst/>
                        </a:rPr>
                        <a:t>Componente de servidor</a:t>
                      </a:r>
                      <a:endParaRPr lang="es-CO" sz="2400" b="0" i="0" u="none" strike="noStrike">
                        <a:solidFill>
                          <a:srgbClr val="000000"/>
                        </a:solidFill>
                        <a:effectLst/>
                        <a:latin typeface="Aptos Narrow" panose="020B0004020202020204" pitchFamily="34" charset="0"/>
                      </a:endParaRPr>
                    </a:p>
                  </a:txBody>
                  <a:tcPr marL="20515" marR="20515" marT="20515" marB="0" anchor="ctr"/>
                </a:tc>
                <a:tc>
                  <a:txBody>
                    <a:bodyPr/>
                    <a:lstStyle/>
                    <a:p>
                      <a:pPr algn="l" fontAlgn="ctr"/>
                      <a:r>
                        <a:rPr lang="es-MX" sz="2400" u="none" strike="noStrike">
                          <a:effectLst/>
                        </a:rPr>
                        <a:t>Gestiona la autenticación, validaciones, procesamiento y comunicación con otros servicios.</a:t>
                      </a:r>
                      <a:endParaRPr lang="es-MX" sz="2400" b="0" i="0" u="none" strike="noStrike">
                        <a:solidFill>
                          <a:srgbClr val="000000"/>
                        </a:solidFill>
                        <a:effectLst/>
                        <a:latin typeface="Aptos Narrow" panose="020B0004020202020204" pitchFamily="34" charset="0"/>
                      </a:endParaRPr>
                    </a:p>
                  </a:txBody>
                  <a:tcPr marL="20515" marR="20515" marT="20515" marB="0" anchor="ctr"/>
                </a:tc>
                <a:extLst>
                  <a:ext uri="{0D108BD9-81ED-4DB2-BD59-A6C34878D82A}">
                    <a16:rowId xmlns:a16="http://schemas.microsoft.com/office/drawing/2014/main" val="2540316352"/>
                  </a:ext>
                </a:extLst>
              </a:tr>
              <a:tr h="820615">
                <a:tc>
                  <a:txBody>
                    <a:bodyPr/>
                    <a:lstStyle/>
                    <a:p>
                      <a:pPr algn="l" fontAlgn="ctr"/>
                      <a:r>
                        <a:rPr lang="es-CO" sz="2400" u="none" strike="noStrike">
                          <a:effectLst/>
                        </a:rPr>
                        <a:t>Firebase Auth</a:t>
                      </a:r>
                      <a:endParaRPr lang="es-CO" sz="2400" b="1" i="0" u="none" strike="noStrike">
                        <a:solidFill>
                          <a:srgbClr val="000000"/>
                        </a:solidFill>
                        <a:effectLst/>
                        <a:latin typeface="Aptos Narrow" panose="020B0004020202020204" pitchFamily="34" charset="0"/>
                      </a:endParaRPr>
                    </a:p>
                  </a:txBody>
                  <a:tcPr marL="20515" marR="20515" marT="20515" marB="0" anchor="ctr"/>
                </a:tc>
                <a:tc>
                  <a:txBody>
                    <a:bodyPr/>
                    <a:lstStyle/>
                    <a:p>
                      <a:pPr algn="l" fontAlgn="ctr"/>
                      <a:r>
                        <a:rPr lang="es-CO" sz="2400" u="none" strike="noStrike">
                          <a:effectLst/>
                        </a:rPr>
                        <a:t>Servicio de autenticación</a:t>
                      </a:r>
                      <a:endParaRPr lang="es-CO" sz="2400" b="0" i="0" u="none" strike="noStrike">
                        <a:solidFill>
                          <a:srgbClr val="000000"/>
                        </a:solidFill>
                        <a:effectLst/>
                        <a:latin typeface="Aptos Narrow" panose="020B0004020202020204" pitchFamily="34" charset="0"/>
                      </a:endParaRPr>
                    </a:p>
                  </a:txBody>
                  <a:tcPr marL="20515" marR="20515" marT="20515" marB="0" anchor="ctr"/>
                </a:tc>
                <a:tc>
                  <a:txBody>
                    <a:bodyPr/>
                    <a:lstStyle/>
                    <a:p>
                      <a:pPr algn="l" fontAlgn="ctr"/>
                      <a:r>
                        <a:rPr lang="es-MX" sz="2400" u="none" strike="noStrike">
                          <a:effectLst/>
                        </a:rPr>
                        <a:t>Servicio externo encargado de validar credenciales de los usuarios (email/Google).</a:t>
                      </a:r>
                      <a:endParaRPr lang="es-MX" sz="2400" b="0" i="0" u="none" strike="noStrike">
                        <a:solidFill>
                          <a:srgbClr val="000000"/>
                        </a:solidFill>
                        <a:effectLst/>
                        <a:latin typeface="Aptos Narrow" panose="020B0004020202020204" pitchFamily="34" charset="0"/>
                      </a:endParaRPr>
                    </a:p>
                  </a:txBody>
                  <a:tcPr marL="20515" marR="20515" marT="20515" marB="0" anchor="ctr"/>
                </a:tc>
                <a:extLst>
                  <a:ext uri="{0D108BD9-81ED-4DB2-BD59-A6C34878D82A}">
                    <a16:rowId xmlns:a16="http://schemas.microsoft.com/office/drawing/2014/main" val="564923746"/>
                  </a:ext>
                </a:extLst>
              </a:tr>
              <a:tr h="820615">
                <a:tc>
                  <a:txBody>
                    <a:bodyPr/>
                    <a:lstStyle/>
                    <a:p>
                      <a:pPr algn="l" fontAlgn="ctr"/>
                      <a:r>
                        <a:rPr lang="es-CO" sz="2400" u="none" strike="noStrike">
                          <a:effectLst/>
                        </a:rPr>
                        <a:t>Modelo IA</a:t>
                      </a:r>
                      <a:endParaRPr lang="es-CO" sz="2400" b="1" i="0" u="none" strike="noStrike">
                        <a:solidFill>
                          <a:srgbClr val="000000"/>
                        </a:solidFill>
                        <a:effectLst/>
                        <a:latin typeface="Aptos Narrow" panose="020B0004020202020204" pitchFamily="34" charset="0"/>
                      </a:endParaRPr>
                    </a:p>
                  </a:txBody>
                  <a:tcPr marL="20515" marR="20515" marT="20515" marB="0" anchor="ctr"/>
                </a:tc>
                <a:tc>
                  <a:txBody>
                    <a:bodyPr/>
                    <a:lstStyle/>
                    <a:p>
                      <a:pPr algn="l" fontAlgn="ctr"/>
                      <a:r>
                        <a:rPr lang="es-CO" sz="2400" u="none" strike="noStrike">
                          <a:effectLst/>
                        </a:rPr>
                        <a:t>Componente de inteligencia artificial</a:t>
                      </a:r>
                      <a:endParaRPr lang="es-CO" sz="2400" b="0" i="0" u="none" strike="noStrike">
                        <a:solidFill>
                          <a:srgbClr val="000000"/>
                        </a:solidFill>
                        <a:effectLst/>
                        <a:latin typeface="Aptos Narrow" panose="020B0004020202020204" pitchFamily="34" charset="0"/>
                      </a:endParaRPr>
                    </a:p>
                  </a:txBody>
                  <a:tcPr marL="20515" marR="20515" marT="20515" marB="0" anchor="ctr"/>
                </a:tc>
                <a:tc>
                  <a:txBody>
                    <a:bodyPr/>
                    <a:lstStyle/>
                    <a:p>
                      <a:pPr algn="l" fontAlgn="ctr"/>
                      <a:r>
                        <a:rPr lang="es-MX" sz="2400" u="none" strike="noStrike">
                          <a:effectLst/>
                        </a:rPr>
                        <a:t>Motor que genera recomendaciones de dieta personalizada basadas en los datos del usuario.</a:t>
                      </a:r>
                      <a:endParaRPr lang="es-MX" sz="2400" b="0" i="0" u="none" strike="noStrike">
                        <a:solidFill>
                          <a:srgbClr val="000000"/>
                        </a:solidFill>
                        <a:effectLst/>
                        <a:latin typeface="Aptos Narrow" panose="020B0004020202020204" pitchFamily="34" charset="0"/>
                      </a:endParaRPr>
                    </a:p>
                  </a:txBody>
                  <a:tcPr marL="20515" marR="20515" marT="20515" marB="0" anchor="ctr"/>
                </a:tc>
                <a:extLst>
                  <a:ext uri="{0D108BD9-81ED-4DB2-BD59-A6C34878D82A}">
                    <a16:rowId xmlns:a16="http://schemas.microsoft.com/office/drawing/2014/main" val="3819321459"/>
                  </a:ext>
                </a:extLst>
              </a:tr>
              <a:tr h="820615">
                <a:tc>
                  <a:txBody>
                    <a:bodyPr/>
                    <a:lstStyle/>
                    <a:p>
                      <a:pPr algn="l" fontAlgn="ctr"/>
                      <a:r>
                        <a:rPr lang="es-CO" sz="2400" u="none" strike="noStrike">
                          <a:effectLst/>
                        </a:rPr>
                        <a:t>MongoDB</a:t>
                      </a:r>
                      <a:endParaRPr lang="es-CO" sz="2400" b="1" i="0" u="none" strike="noStrike">
                        <a:solidFill>
                          <a:srgbClr val="000000"/>
                        </a:solidFill>
                        <a:effectLst/>
                        <a:latin typeface="Aptos Narrow" panose="020B0004020202020204" pitchFamily="34" charset="0"/>
                      </a:endParaRPr>
                    </a:p>
                  </a:txBody>
                  <a:tcPr marL="20515" marR="20515" marT="20515" marB="0" anchor="ctr"/>
                </a:tc>
                <a:tc>
                  <a:txBody>
                    <a:bodyPr/>
                    <a:lstStyle/>
                    <a:p>
                      <a:pPr algn="l" fontAlgn="ctr"/>
                      <a:r>
                        <a:rPr lang="es-CO" sz="2400" u="none" strike="noStrike">
                          <a:effectLst/>
                        </a:rPr>
                        <a:t>Base de datos</a:t>
                      </a:r>
                      <a:endParaRPr lang="es-CO" sz="2400" b="0" i="0" u="none" strike="noStrike">
                        <a:solidFill>
                          <a:srgbClr val="000000"/>
                        </a:solidFill>
                        <a:effectLst/>
                        <a:latin typeface="Aptos Narrow" panose="020B0004020202020204" pitchFamily="34" charset="0"/>
                      </a:endParaRPr>
                    </a:p>
                  </a:txBody>
                  <a:tcPr marL="20515" marR="20515" marT="20515" marB="0" anchor="ctr"/>
                </a:tc>
                <a:tc>
                  <a:txBody>
                    <a:bodyPr/>
                    <a:lstStyle/>
                    <a:p>
                      <a:pPr algn="l" fontAlgn="ctr"/>
                      <a:r>
                        <a:rPr lang="es-MX" sz="2400" u="none" strike="noStrike" dirty="0">
                          <a:effectLst/>
                        </a:rPr>
                        <a:t>Almacena las dietas generadas y los perfiles de los usuarios para su posterior consulta.</a:t>
                      </a:r>
                      <a:endParaRPr lang="es-MX" sz="2400" b="0" i="0" u="none" strike="noStrike" dirty="0">
                        <a:solidFill>
                          <a:srgbClr val="000000"/>
                        </a:solidFill>
                        <a:effectLst/>
                        <a:latin typeface="Aptos Narrow" panose="020B0004020202020204" pitchFamily="34" charset="0"/>
                      </a:endParaRPr>
                    </a:p>
                  </a:txBody>
                  <a:tcPr marL="20515" marR="20515" marT="20515" marB="0" anchor="ctr"/>
                </a:tc>
                <a:extLst>
                  <a:ext uri="{0D108BD9-81ED-4DB2-BD59-A6C34878D82A}">
                    <a16:rowId xmlns:a16="http://schemas.microsoft.com/office/drawing/2014/main" val="2413581983"/>
                  </a:ext>
                </a:extLst>
              </a:tr>
            </a:tbl>
          </a:graphicData>
        </a:graphic>
      </p:graphicFrame>
    </p:spTree>
    <p:extLst>
      <p:ext uri="{BB962C8B-B14F-4D97-AF65-F5344CB8AC3E}">
        <p14:creationId xmlns:p14="http://schemas.microsoft.com/office/powerpoint/2010/main" val="3717995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135BBD33-D8C5-A5CD-FA0E-470E89761401}"/>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9B9736DC-6ABE-58FF-4898-4C98DE7767B4}"/>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FD8ADAAD-44A9-D368-5B40-753807D5206A}"/>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B8C3AB6D-58CC-0DB7-C7C6-757C90B11EB8}"/>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RELACIONES</a:t>
            </a:r>
          </a:p>
        </p:txBody>
      </p:sp>
      <p:graphicFrame>
        <p:nvGraphicFramePr>
          <p:cNvPr id="3" name="Tabla 2">
            <a:extLst>
              <a:ext uri="{FF2B5EF4-FFF2-40B4-BE49-F238E27FC236}">
                <a16:creationId xmlns:a16="http://schemas.microsoft.com/office/drawing/2014/main" id="{72D08E35-F78E-11D1-0240-F5B48752EE0C}"/>
              </a:ext>
            </a:extLst>
          </p:cNvPr>
          <p:cNvGraphicFramePr>
            <a:graphicFrameLocks noGrp="1"/>
          </p:cNvGraphicFramePr>
          <p:nvPr>
            <p:extLst>
              <p:ext uri="{D42A27DB-BD31-4B8C-83A1-F6EECF244321}">
                <p14:modId xmlns:p14="http://schemas.microsoft.com/office/powerpoint/2010/main" val="3106047695"/>
              </p:ext>
            </p:extLst>
          </p:nvPr>
        </p:nvGraphicFramePr>
        <p:xfrm>
          <a:off x="3610712" y="1534709"/>
          <a:ext cx="11066578" cy="6101490"/>
        </p:xfrm>
        <a:graphic>
          <a:graphicData uri="http://schemas.openxmlformats.org/drawingml/2006/table">
            <a:tbl>
              <a:tblPr>
                <a:tableStyleId>{5C22544A-7EE6-4342-B048-85BDC9FD1C3A}</a:tableStyleId>
              </a:tblPr>
              <a:tblGrid>
                <a:gridCol w="2917724">
                  <a:extLst>
                    <a:ext uri="{9D8B030D-6E8A-4147-A177-3AD203B41FA5}">
                      <a16:colId xmlns:a16="http://schemas.microsoft.com/office/drawing/2014/main" val="1762827610"/>
                    </a:ext>
                  </a:extLst>
                </a:gridCol>
                <a:gridCol w="2917724">
                  <a:extLst>
                    <a:ext uri="{9D8B030D-6E8A-4147-A177-3AD203B41FA5}">
                      <a16:colId xmlns:a16="http://schemas.microsoft.com/office/drawing/2014/main" val="3270968599"/>
                    </a:ext>
                  </a:extLst>
                </a:gridCol>
                <a:gridCol w="5231130">
                  <a:extLst>
                    <a:ext uri="{9D8B030D-6E8A-4147-A177-3AD203B41FA5}">
                      <a16:colId xmlns:a16="http://schemas.microsoft.com/office/drawing/2014/main" val="3107534332"/>
                    </a:ext>
                  </a:extLst>
                </a:gridCol>
              </a:tblGrid>
              <a:tr h="445658">
                <a:tc gridSpan="3">
                  <a:txBody>
                    <a:bodyPr/>
                    <a:lstStyle/>
                    <a:p>
                      <a:pPr algn="ctr" fontAlgn="ctr"/>
                      <a:r>
                        <a:rPr lang="es-MX" sz="2000" b="1" u="none" strike="noStrike" dirty="0">
                          <a:effectLst/>
                        </a:rPr>
                        <a:t>Escenario 1: Generación de Dieta Semanal</a:t>
                      </a:r>
                      <a:endParaRPr lang="es-MX" sz="2000" b="1" i="0" u="none" strike="noStrike" dirty="0">
                        <a:solidFill>
                          <a:srgbClr val="000000"/>
                        </a:solidFill>
                        <a:effectLst/>
                        <a:latin typeface="Aptos Narrow" panose="020B0004020202020204" pitchFamily="34" charset="0"/>
                      </a:endParaRPr>
                    </a:p>
                  </a:txBody>
                  <a:tcPr marL="80848" marR="80848" marT="40424" marB="40424" anchor="ct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686721813"/>
                  </a:ext>
                </a:extLst>
              </a:tr>
              <a:tr h="565583">
                <a:tc>
                  <a:txBody>
                    <a:bodyPr/>
                    <a:lstStyle/>
                    <a:p>
                      <a:pPr algn="ctr" fontAlgn="ctr"/>
                      <a:r>
                        <a:rPr lang="es-CO" sz="1600" b="1" u="none" strike="noStrike" dirty="0">
                          <a:effectLst/>
                        </a:rPr>
                        <a:t>Origen</a:t>
                      </a:r>
                      <a:endParaRPr lang="es-CO" sz="1600" b="1" i="0" u="none" strike="noStrike" dirty="0">
                        <a:solidFill>
                          <a:srgbClr val="000000"/>
                        </a:solidFill>
                        <a:effectLst/>
                        <a:latin typeface="Aptos Narrow" panose="020B0004020202020204" pitchFamily="34" charset="0"/>
                      </a:endParaRPr>
                    </a:p>
                  </a:txBody>
                  <a:tcPr marL="14140" marR="14140" marT="14140" marB="0" anchor="ctr"/>
                </a:tc>
                <a:tc>
                  <a:txBody>
                    <a:bodyPr/>
                    <a:lstStyle/>
                    <a:p>
                      <a:pPr algn="ctr" fontAlgn="ctr"/>
                      <a:r>
                        <a:rPr lang="es-CO" sz="1600" b="1" u="none" strike="noStrike" dirty="0">
                          <a:effectLst/>
                        </a:rPr>
                        <a:t>Destino</a:t>
                      </a:r>
                      <a:endParaRPr lang="es-CO" sz="1600" b="1" i="0" u="none" strike="noStrike" dirty="0">
                        <a:solidFill>
                          <a:srgbClr val="000000"/>
                        </a:solidFill>
                        <a:effectLst/>
                        <a:latin typeface="Aptos Narrow" panose="020B0004020202020204" pitchFamily="34" charset="0"/>
                      </a:endParaRPr>
                    </a:p>
                  </a:txBody>
                  <a:tcPr marL="14140" marR="14140" marT="14140" marB="0" anchor="ctr"/>
                </a:tc>
                <a:tc>
                  <a:txBody>
                    <a:bodyPr/>
                    <a:lstStyle/>
                    <a:p>
                      <a:pPr algn="ctr" fontAlgn="ctr"/>
                      <a:r>
                        <a:rPr lang="es-CO" sz="1600" b="1" u="none" strike="noStrike" dirty="0">
                          <a:effectLst/>
                        </a:rPr>
                        <a:t>Descripción de la relación</a:t>
                      </a:r>
                      <a:endParaRPr lang="es-CO" sz="1600" b="1" i="0" u="none" strike="noStrike" dirty="0">
                        <a:solidFill>
                          <a:srgbClr val="000000"/>
                        </a:solidFill>
                        <a:effectLst/>
                        <a:latin typeface="Aptos Narrow" panose="020B0004020202020204" pitchFamily="34" charset="0"/>
                      </a:endParaRPr>
                    </a:p>
                  </a:txBody>
                  <a:tcPr marL="14140" marR="14140" marT="14140" marB="0" anchor="ctr"/>
                </a:tc>
                <a:extLst>
                  <a:ext uri="{0D108BD9-81ED-4DB2-BD59-A6C34878D82A}">
                    <a16:rowId xmlns:a16="http://schemas.microsoft.com/office/drawing/2014/main" val="460581364"/>
                  </a:ext>
                </a:extLst>
              </a:tr>
              <a:tr h="565583">
                <a:tc>
                  <a:txBody>
                    <a:bodyPr/>
                    <a:lstStyle/>
                    <a:p>
                      <a:pPr algn="l" fontAlgn="ctr"/>
                      <a:r>
                        <a:rPr lang="es-CO" sz="1600" u="none" strike="noStrike" dirty="0">
                          <a:effectLst/>
                        </a:rPr>
                        <a:t>Usuario</a:t>
                      </a:r>
                      <a:endParaRPr lang="es-CO" sz="1600" b="1" i="0" u="none" strike="noStrike" dirty="0">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CO" sz="1600" u="none" strike="noStrike">
                          <a:effectLst/>
                        </a:rPr>
                        <a:t>Frontend</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MX" sz="1600" u="none" strike="noStrike">
                          <a:effectLst/>
                        </a:rPr>
                        <a:t>El usuario inicia sesión o solicita generar una nueva dieta.</a:t>
                      </a:r>
                      <a:endParaRPr lang="es-MX" sz="1600" b="0" i="0" u="none" strike="noStrike">
                        <a:solidFill>
                          <a:srgbClr val="000000"/>
                        </a:solidFill>
                        <a:effectLst/>
                        <a:latin typeface="Aptos Narrow" panose="020B0004020202020204" pitchFamily="34" charset="0"/>
                      </a:endParaRPr>
                    </a:p>
                  </a:txBody>
                  <a:tcPr marL="14140" marR="14140" marT="14140" marB="0" anchor="ctr"/>
                </a:tc>
                <a:extLst>
                  <a:ext uri="{0D108BD9-81ED-4DB2-BD59-A6C34878D82A}">
                    <a16:rowId xmlns:a16="http://schemas.microsoft.com/office/drawing/2014/main" val="1781653711"/>
                  </a:ext>
                </a:extLst>
              </a:tr>
              <a:tr h="565583">
                <a:tc>
                  <a:txBody>
                    <a:bodyPr/>
                    <a:lstStyle/>
                    <a:p>
                      <a:pPr algn="l" fontAlgn="ctr"/>
                      <a:r>
                        <a:rPr lang="es-CO" sz="1600" u="none" strike="noStrike" dirty="0" err="1">
                          <a:effectLst/>
                        </a:rPr>
                        <a:t>Frontend</a:t>
                      </a:r>
                      <a:endParaRPr lang="es-CO" sz="1600" b="1" i="0" u="none" strike="noStrike" dirty="0">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CO" sz="1600" u="none" strike="noStrike">
                          <a:effectLst/>
                        </a:rPr>
                        <a:t>Firebase Auth</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MX" sz="1600" u="none" strike="noStrike">
                          <a:effectLst/>
                        </a:rPr>
                        <a:t>Envía las credenciales de usuario para autenticación.</a:t>
                      </a:r>
                      <a:endParaRPr lang="es-MX" sz="1600" b="0" i="0" u="none" strike="noStrike">
                        <a:solidFill>
                          <a:srgbClr val="000000"/>
                        </a:solidFill>
                        <a:effectLst/>
                        <a:latin typeface="Aptos Narrow" panose="020B0004020202020204" pitchFamily="34" charset="0"/>
                      </a:endParaRPr>
                    </a:p>
                  </a:txBody>
                  <a:tcPr marL="14140" marR="14140" marT="14140" marB="0" anchor="ctr"/>
                </a:tc>
                <a:extLst>
                  <a:ext uri="{0D108BD9-81ED-4DB2-BD59-A6C34878D82A}">
                    <a16:rowId xmlns:a16="http://schemas.microsoft.com/office/drawing/2014/main" val="1208241117"/>
                  </a:ext>
                </a:extLst>
              </a:tr>
              <a:tr h="565583">
                <a:tc>
                  <a:txBody>
                    <a:bodyPr/>
                    <a:lstStyle/>
                    <a:p>
                      <a:pPr algn="l" fontAlgn="ctr"/>
                      <a:r>
                        <a:rPr lang="es-CO" sz="1600" u="none" strike="noStrike">
                          <a:effectLst/>
                        </a:rPr>
                        <a:t>Firebase Auth</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CO" sz="1600" u="none" strike="noStrike" dirty="0" err="1">
                          <a:effectLst/>
                        </a:rPr>
                        <a:t>Frontend</a:t>
                      </a:r>
                      <a:endParaRPr lang="es-CO" sz="1600" b="1" i="0" u="none" strike="noStrike" dirty="0">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MX" sz="1600" u="none" strike="noStrike">
                          <a:effectLst/>
                        </a:rPr>
                        <a:t>Responde con un token JWT válido si la autenticación es exitosa.</a:t>
                      </a:r>
                      <a:endParaRPr lang="es-MX" sz="1600" b="0" i="0" u="none" strike="noStrike">
                        <a:solidFill>
                          <a:srgbClr val="000000"/>
                        </a:solidFill>
                        <a:effectLst/>
                        <a:latin typeface="Aptos Narrow" panose="020B0004020202020204" pitchFamily="34" charset="0"/>
                      </a:endParaRPr>
                    </a:p>
                  </a:txBody>
                  <a:tcPr marL="14140" marR="14140" marT="14140" marB="0" anchor="ctr"/>
                </a:tc>
                <a:extLst>
                  <a:ext uri="{0D108BD9-81ED-4DB2-BD59-A6C34878D82A}">
                    <a16:rowId xmlns:a16="http://schemas.microsoft.com/office/drawing/2014/main" val="1952537262"/>
                  </a:ext>
                </a:extLst>
              </a:tr>
              <a:tr h="565583">
                <a:tc>
                  <a:txBody>
                    <a:bodyPr/>
                    <a:lstStyle/>
                    <a:p>
                      <a:pPr algn="l" fontAlgn="ctr"/>
                      <a:r>
                        <a:rPr lang="es-CO" sz="1600" u="none" strike="noStrike">
                          <a:effectLst/>
                        </a:rPr>
                        <a:t>Frontend</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CO" sz="1600" u="none" strike="noStrike" dirty="0" err="1">
                          <a:effectLst/>
                        </a:rPr>
                        <a:t>Backend</a:t>
                      </a:r>
                      <a:endParaRPr lang="es-CO" sz="1600" b="1" i="0" u="none" strike="noStrike" dirty="0">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MX" sz="1600" u="none" strike="noStrike">
                          <a:effectLst/>
                        </a:rPr>
                        <a:t>Realiza una solicitud POST para generar la dieta, enviando el token.</a:t>
                      </a:r>
                      <a:endParaRPr lang="es-MX" sz="1600" b="0" i="0" u="none" strike="noStrike">
                        <a:solidFill>
                          <a:srgbClr val="000000"/>
                        </a:solidFill>
                        <a:effectLst/>
                        <a:latin typeface="Aptos Narrow" panose="020B0004020202020204" pitchFamily="34" charset="0"/>
                      </a:endParaRPr>
                    </a:p>
                  </a:txBody>
                  <a:tcPr marL="14140" marR="14140" marT="14140" marB="0" anchor="ctr"/>
                </a:tc>
                <a:extLst>
                  <a:ext uri="{0D108BD9-81ED-4DB2-BD59-A6C34878D82A}">
                    <a16:rowId xmlns:a16="http://schemas.microsoft.com/office/drawing/2014/main" val="325064162"/>
                  </a:ext>
                </a:extLst>
              </a:tr>
              <a:tr h="565583">
                <a:tc>
                  <a:txBody>
                    <a:bodyPr/>
                    <a:lstStyle/>
                    <a:p>
                      <a:pPr algn="l" fontAlgn="ctr"/>
                      <a:r>
                        <a:rPr lang="es-CO" sz="1600" u="none" strike="noStrike">
                          <a:effectLst/>
                        </a:rPr>
                        <a:t>Backend</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CO" sz="1600" u="none" strike="noStrike" dirty="0" err="1">
                          <a:effectLst/>
                        </a:rPr>
                        <a:t>Firebase</a:t>
                      </a:r>
                      <a:r>
                        <a:rPr lang="es-CO" sz="1600" u="none" strike="noStrike" dirty="0">
                          <a:effectLst/>
                        </a:rPr>
                        <a:t> </a:t>
                      </a:r>
                      <a:r>
                        <a:rPr lang="es-CO" sz="1600" u="none" strike="noStrike" dirty="0" err="1">
                          <a:effectLst/>
                        </a:rPr>
                        <a:t>Auth</a:t>
                      </a:r>
                      <a:endParaRPr lang="es-CO" sz="1600" b="1" i="0" u="none" strike="noStrike" dirty="0">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MX" sz="1600" u="none" strike="noStrike">
                          <a:effectLst/>
                        </a:rPr>
                        <a:t>Verifica el token JWT para validar al usuario.</a:t>
                      </a:r>
                      <a:endParaRPr lang="es-MX" sz="1600" b="0" i="0" u="none" strike="noStrike">
                        <a:solidFill>
                          <a:srgbClr val="000000"/>
                        </a:solidFill>
                        <a:effectLst/>
                        <a:latin typeface="Aptos Narrow" panose="020B0004020202020204" pitchFamily="34" charset="0"/>
                      </a:endParaRPr>
                    </a:p>
                  </a:txBody>
                  <a:tcPr marL="14140" marR="14140" marT="14140" marB="0" anchor="ctr"/>
                </a:tc>
                <a:extLst>
                  <a:ext uri="{0D108BD9-81ED-4DB2-BD59-A6C34878D82A}">
                    <a16:rowId xmlns:a16="http://schemas.microsoft.com/office/drawing/2014/main" val="3473849130"/>
                  </a:ext>
                </a:extLst>
              </a:tr>
              <a:tr h="565583">
                <a:tc>
                  <a:txBody>
                    <a:bodyPr/>
                    <a:lstStyle/>
                    <a:p>
                      <a:pPr algn="l" fontAlgn="ctr"/>
                      <a:r>
                        <a:rPr lang="es-CO" sz="1600" u="none" strike="noStrike">
                          <a:effectLst/>
                        </a:rPr>
                        <a:t>Backend</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CO" sz="1600" u="none" strike="noStrike" dirty="0">
                          <a:effectLst/>
                        </a:rPr>
                        <a:t>MongoDB</a:t>
                      </a:r>
                      <a:endParaRPr lang="es-CO" sz="1600" b="1" i="0" u="none" strike="noStrike" dirty="0">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MX" sz="1600" u="none" strike="noStrike">
                          <a:effectLst/>
                        </a:rPr>
                        <a:t>Consulta el perfil del usuario (metas y restricciones).</a:t>
                      </a:r>
                      <a:endParaRPr lang="es-MX" sz="1600" b="0" i="0" u="none" strike="noStrike">
                        <a:solidFill>
                          <a:srgbClr val="000000"/>
                        </a:solidFill>
                        <a:effectLst/>
                        <a:latin typeface="Aptos Narrow" panose="020B0004020202020204" pitchFamily="34" charset="0"/>
                      </a:endParaRPr>
                    </a:p>
                  </a:txBody>
                  <a:tcPr marL="14140" marR="14140" marT="14140" marB="0" anchor="ctr"/>
                </a:tc>
                <a:extLst>
                  <a:ext uri="{0D108BD9-81ED-4DB2-BD59-A6C34878D82A}">
                    <a16:rowId xmlns:a16="http://schemas.microsoft.com/office/drawing/2014/main" val="32817881"/>
                  </a:ext>
                </a:extLst>
              </a:tr>
              <a:tr h="565583">
                <a:tc>
                  <a:txBody>
                    <a:bodyPr/>
                    <a:lstStyle/>
                    <a:p>
                      <a:pPr algn="l" fontAlgn="ctr"/>
                      <a:r>
                        <a:rPr lang="es-CO" sz="1600" u="none" strike="noStrike">
                          <a:effectLst/>
                        </a:rPr>
                        <a:t>Backend</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CO" sz="1600" u="none" strike="noStrike">
                          <a:effectLst/>
                        </a:rPr>
                        <a:t>Modelo IA</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MX" sz="1600" u="none" strike="noStrike" dirty="0">
                          <a:effectLst/>
                        </a:rPr>
                        <a:t>Solicita una recomendación nutricional personalizada.</a:t>
                      </a:r>
                      <a:endParaRPr lang="es-MX" sz="1600" b="0" i="0" u="none" strike="noStrike" dirty="0">
                        <a:solidFill>
                          <a:srgbClr val="000000"/>
                        </a:solidFill>
                        <a:effectLst/>
                        <a:latin typeface="Aptos Narrow" panose="020B0004020202020204" pitchFamily="34" charset="0"/>
                      </a:endParaRPr>
                    </a:p>
                  </a:txBody>
                  <a:tcPr marL="14140" marR="14140" marT="14140" marB="0" anchor="ctr"/>
                </a:tc>
                <a:extLst>
                  <a:ext uri="{0D108BD9-81ED-4DB2-BD59-A6C34878D82A}">
                    <a16:rowId xmlns:a16="http://schemas.microsoft.com/office/drawing/2014/main" val="2617097931"/>
                  </a:ext>
                </a:extLst>
              </a:tr>
              <a:tr h="282792">
                <a:tc>
                  <a:txBody>
                    <a:bodyPr/>
                    <a:lstStyle/>
                    <a:p>
                      <a:pPr algn="l" fontAlgn="ctr"/>
                      <a:r>
                        <a:rPr lang="es-CO" sz="1600" u="none" strike="noStrike">
                          <a:effectLst/>
                        </a:rPr>
                        <a:t>Modelo IA</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CO" sz="1600" u="none" strike="noStrike">
                          <a:effectLst/>
                        </a:rPr>
                        <a:t>Backend</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MX" sz="1600" u="none" strike="noStrike" dirty="0">
                          <a:effectLst/>
                        </a:rPr>
                        <a:t>Retorna la dieta semanal generada en formato JSON.</a:t>
                      </a:r>
                      <a:endParaRPr lang="es-MX" sz="1600" b="0" i="0" u="none" strike="noStrike" dirty="0">
                        <a:solidFill>
                          <a:srgbClr val="000000"/>
                        </a:solidFill>
                        <a:effectLst/>
                        <a:latin typeface="Aptos Narrow" panose="020B0004020202020204" pitchFamily="34" charset="0"/>
                      </a:endParaRPr>
                    </a:p>
                  </a:txBody>
                  <a:tcPr marL="14140" marR="14140" marT="14140" marB="0" anchor="ctr"/>
                </a:tc>
                <a:extLst>
                  <a:ext uri="{0D108BD9-81ED-4DB2-BD59-A6C34878D82A}">
                    <a16:rowId xmlns:a16="http://schemas.microsoft.com/office/drawing/2014/main" val="406226033"/>
                  </a:ext>
                </a:extLst>
              </a:tr>
              <a:tr h="282792">
                <a:tc>
                  <a:txBody>
                    <a:bodyPr/>
                    <a:lstStyle/>
                    <a:p>
                      <a:pPr algn="l" fontAlgn="ctr"/>
                      <a:r>
                        <a:rPr lang="es-CO" sz="1600" u="none" strike="noStrike">
                          <a:effectLst/>
                        </a:rPr>
                        <a:t>Backend</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CO" sz="1600" u="none" strike="noStrike">
                          <a:effectLst/>
                        </a:rPr>
                        <a:t>MongoDB</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MX" sz="1600" u="none" strike="noStrike" dirty="0">
                          <a:effectLst/>
                        </a:rPr>
                        <a:t>Guarda la dieta semanal generada para el usuario.</a:t>
                      </a:r>
                      <a:endParaRPr lang="es-MX" sz="1600" b="0" i="0" u="none" strike="noStrike" dirty="0">
                        <a:solidFill>
                          <a:srgbClr val="000000"/>
                        </a:solidFill>
                        <a:effectLst/>
                        <a:latin typeface="Aptos Narrow" panose="020B0004020202020204" pitchFamily="34" charset="0"/>
                      </a:endParaRPr>
                    </a:p>
                  </a:txBody>
                  <a:tcPr marL="14140" marR="14140" marT="14140" marB="0" anchor="ctr"/>
                </a:tc>
                <a:extLst>
                  <a:ext uri="{0D108BD9-81ED-4DB2-BD59-A6C34878D82A}">
                    <a16:rowId xmlns:a16="http://schemas.microsoft.com/office/drawing/2014/main" val="3022302719"/>
                  </a:ext>
                </a:extLst>
              </a:tr>
              <a:tr h="282792">
                <a:tc>
                  <a:txBody>
                    <a:bodyPr/>
                    <a:lstStyle/>
                    <a:p>
                      <a:pPr algn="l" fontAlgn="ctr"/>
                      <a:r>
                        <a:rPr lang="es-CO" sz="1600" u="none" strike="noStrike">
                          <a:effectLst/>
                        </a:rPr>
                        <a:t>Backend</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CO" sz="1600" u="none" strike="noStrike">
                          <a:effectLst/>
                        </a:rPr>
                        <a:t>Frontend</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MX" sz="1600" u="none" strike="noStrike" dirty="0">
                          <a:effectLst/>
                        </a:rPr>
                        <a:t>Envía la dieta semanal en formato JSON.</a:t>
                      </a:r>
                      <a:endParaRPr lang="es-MX" sz="1600" b="0" i="0" u="none" strike="noStrike" dirty="0">
                        <a:solidFill>
                          <a:srgbClr val="000000"/>
                        </a:solidFill>
                        <a:effectLst/>
                        <a:latin typeface="Aptos Narrow" panose="020B0004020202020204" pitchFamily="34" charset="0"/>
                      </a:endParaRPr>
                    </a:p>
                  </a:txBody>
                  <a:tcPr marL="14140" marR="14140" marT="14140" marB="0" anchor="ctr"/>
                </a:tc>
                <a:extLst>
                  <a:ext uri="{0D108BD9-81ED-4DB2-BD59-A6C34878D82A}">
                    <a16:rowId xmlns:a16="http://schemas.microsoft.com/office/drawing/2014/main" val="4041158326"/>
                  </a:ext>
                </a:extLst>
              </a:tr>
              <a:tr h="282792">
                <a:tc>
                  <a:txBody>
                    <a:bodyPr/>
                    <a:lstStyle/>
                    <a:p>
                      <a:pPr algn="l" fontAlgn="ctr"/>
                      <a:r>
                        <a:rPr lang="es-CO" sz="1600" u="none" strike="noStrike">
                          <a:effectLst/>
                        </a:rPr>
                        <a:t>Frontend</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CO" sz="1600" u="none" strike="noStrike">
                          <a:effectLst/>
                        </a:rPr>
                        <a:t>Usuario</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MX" sz="1600" u="none" strike="noStrike" dirty="0">
                          <a:effectLst/>
                        </a:rPr>
                        <a:t>Muestra la dieta interactiva en la aplicación.</a:t>
                      </a:r>
                      <a:endParaRPr lang="es-MX" sz="1600" b="0" i="0" u="none" strike="noStrike" dirty="0">
                        <a:solidFill>
                          <a:srgbClr val="000000"/>
                        </a:solidFill>
                        <a:effectLst/>
                        <a:latin typeface="Aptos Narrow" panose="020B0004020202020204" pitchFamily="34" charset="0"/>
                      </a:endParaRPr>
                    </a:p>
                  </a:txBody>
                  <a:tcPr marL="14140" marR="14140" marT="14140" marB="0" anchor="ctr"/>
                </a:tc>
                <a:extLst>
                  <a:ext uri="{0D108BD9-81ED-4DB2-BD59-A6C34878D82A}">
                    <a16:rowId xmlns:a16="http://schemas.microsoft.com/office/drawing/2014/main" val="3471777478"/>
                  </a:ext>
                </a:extLst>
              </a:tr>
            </a:tbl>
          </a:graphicData>
        </a:graphic>
      </p:graphicFrame>
      <p:graphicFrame>
        <p:nvGraphicFramePr>
          <p:cNvPr id="5" name="Tabla 4">
            <a:extLst>
              <a:ext uri="{FF2B5EF4-FFF2-40B4-BE49-F238E27FC236}">
                <a16:creationId xmlns:a16="http://schemas.microsoft.com/office/drawing/2014/main" id="{775F2876-27A7-92CA-DEC7-51B591BB42D0}"/>
              </a:ext>
            </a:extLst>
          </p:cNvPr>
          <p:cNvGraphicFramePr>
            <a:graphicFrameLocks noGrp="1"/>
          </p:cNvGraphicFramePr>
          <p:nvPr>
            <p:extLst>
              <p:ext uri="{D42A27DB-BD31-4B8C-83A1-F6EECF244321}">
                <p14:modId xmlns:p14="http://schemas.microsoft.com/office/powerpoint/2010/main" val="1290063808"/>
              </p:ext>
            </p:extLst>
          </p:nvPr>
        </p:nvGraphicFramePr>
        <p:xfrm>
          <a:off x="3615767" y="7636199"/>
          <a:ext cx="11056466" cy="1858199"/>
        </p:xfrm>
        <a:graphic>
          <a:graphicData uri="http://schemas.openxmlformats.org/drawingml/2006/table">
            <a:tbl>
              <a:tblPr>
                <a:tableStyleId>{5C22544A-7EE6-4342-B048-85BDC9FD1C3A}</a:tableStyleId>
              </a:tblPr>
              <a:tblGrid>
                <a:gridCol w="2916302">
                  <a:extLst>
                    <a:ext uri="{9D8B030D-6E8A-4147-A177-3AD203B41FA5}">
                      <a16:colId xmlns:a16="http://schemas.microsoft.com/office/drawing/2014/main" val="4064890420"/>
                    </a:ext>
                  </a:extLst>
                </a:gridCol>
                <a:gridCol w="2916302">
                  <a:extLst>
                    <a:ext uri="{9D8B030D-6E8A-4147-A177-3AD203B41FA5}">
                      <a16:colId xmlns:a16="http://schemas.microsoft.com/office/drawing/2014/main" val="480058496"/>
                    </a:ext>
                  </a:extLst>
                </a:gridCol>
                <a:gridCol w="5223862">
                  <a:extLst>
                    <a:ext uri="{9D8B030D-6E8A-4147-A177-3AD203B41FA5}">
                      <a16:colId xmlns:a16="http://schemas.microsoft.com/office/drawing/2014/main" val="2312062130"/>
                    </a:ext>
                  </a:extLst>
                </a:gridCol>
              </a:tblGrid>
              <a:tr h="445534">
                <a:tc gridSpan="3">
                  <a:txBody>
                    <a:bodyPr/>
                    <a:lstStyle/>
                    <a:p>
                      <a:pPr algn="ctr" fontAlgn="ctr"/>
                      <a:r>
                        <a:rPr lang="es-MX" sz="2000" b="1" u="none" strike="noStrike" dirty="0">
                          <a:effectLst/>
                        </a:rPr>
                        <a:t>Escenario 2: Error en Autenticación</a:t>
                      </a:r>
                      <a:endParaRPr lang="es-MX" sz="2000" b="1" i="0" u="none" strike="noStrike" dirty="0">
                        <a:solidFill>
                          <a:srgbClr val="000000"/>
                        </a:solidFill>
                        <a:effectLst/>
                        <a:latin typeface="Aptos Narrow" panose="020B0004020202020204" pitchFamily="34" charset="0"/>
                      </a:endParaRPr>
                    </a:p>
                  </a:txBody>
                  <a:tcPr marL="80848" marR="80848" marT="40424" marB="40424" anchor="ct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365446876"/>
                  </a:ext>
                </a:extLst>
              </a:tr>
              <a:tr h="282533">
                <a:tc>
                  <a:txBody>
                    <a:bodyPr/>
                    <a:lstStyle/>
                    <a:p>
                      <a:pPr algn="ctr" fontAlgn="ctr"/>
                      <a:r>
                        <a:rPr lang="es-CO" sz="1600" b="1" u="none" strike="noStrike" dirty="0">
                          <a:effectLst/>
                        </a:rPr>
                        <a:t>Origen</a:t>
                      </a:r>
                      <a:endParaRPr lang="es-CO" sz="1600" b="1" i="0" u="none" strike="noStrike" dirty="0">
                        <a:solidFill>
                          <a:srgbClr val="000000"/>
                        </a:solidFill>
                        <a:effectLst/>
                        <a:latin typeface="Aptos Narrow" panose="020B0004020202020204" pitchFamily="34" charset="0"/>
                      </a:endParaRPr>
                    </a:p>
                  </a:txBody>
                  <a:tcPr marL="14126" marR="14126" marT="14126" marB="0" anchor="ctr"/>
                </a:tc>
                <a:tc>
                  <a:txBody>
                    <a:bodyPr/>
                    <a:lstStyle/>
                    <a:p>
                      <a:pPr algn="ctr" fontAlgn="ctr"/>
                      <a:r>
                        <a:rPr lang="es-CO" sz="1600" b="1" u="none" strike="noStrike" dirty="0">
                          <a:effectLst/>
                        </a:rPr>
                        <a:t>Destino</a:t>
                      </a:r>
                      <a:endParaRPr lang="es-CO" sz="1600" b="1" i="0" u="none" strike="noStrike" dirty="0">
                        <a:solidFill>
                          <a:srgbClr val="000000"/>
                        </a:solidFill>
                        <a:effectLst/>
                        <a:latin typeface="Aptos Narrow" panose="020B0004020202020204" pitchFamily="34" charset="0"/>
                      </a:endParaRPr>
                    </a:p>
                  </a:txBody>
                  <a:tcPr marL="14126" marR="14126" marT="14126" marB="0" anchor="ctr"/>
                </a:tc>
                <a:tc>
                  <a:txBody>
                    <a:bodyPr/>
                    <a:lstStyle/>
                    <a:p>
                      <a:pPr algn="ctr" fontAlgn="ctr"/>
                      <a:r>
                        <a:rPr lang="es-CO" sz="1600" b="1" u="none" strike="noStrike" dirty="0">
                          <a:effectLst/>
                        </a:rPr>
                        <a:t>Descripción de la relación</a:t>
                      </a:r>
                      <a:endParaRPr lang="es-CO" sz="1600" b="1" i="0" u="none" strike="noStrike" dirty="0">
                        <a:solidFill>
                          <a:srgbClr val="000000"/>
                        </a:solidFill>
                        <a:effectLst/>
                        <a:latin typeface="Aptos Narrow" panose="020B0004020202020204" pitchFamily="34" charset="0"/>
                      </a:endParaRPr>
                    </a:p>
                  </a:txBody>
                  <a:tcPr marL="14126" marR="14126" marT="14126" marB="0" anchor="ctr"/>
                </a:tc>
                <a:extLst>
                  <a:ext uri="{0D108BD9-81ED-4DB2-BD59-A6C34878D82A}">
                    <a16:rowId xmlns:a16="http://schemas.microsoft.com/office/drawing/2014/main" val="2176450847"/>
                  </a:ext>
                </a:extLst>
              </a:tr>
              <a:tr h="282533">
                <a:tc>
                  <a:txBody>
                    <a:bodyPr/>
                    <a:lstStyle/>
                    <a:p>
                      <a:pPr algn="l" fontAlgn="ctr"/>
                      <a:r>
                        <a:rPr lang="es-CO" sz="1600" u="none" strike="noStrike">
                          <a:effectLst/>
                        </a:rPr>
                        <a:t>Usuario</a:t>
                      </a:r>
                      <a:endParaRPr lang="es-CO" sz="1600" b="1" i="0" u="none" strike="noStrike">
                        <a:solidFill>
                          <a:srgbClr val="000000"/>
                        </a:solidFill>
                        <a:effectLst/>
                        <a:latin typeface="Aptos Narrow" panose="020B0004020202020204" pitchFamily="34" charset="0"/>
                      </a:endParaRPr>
                    </a:p>
                  </a:txBody>
                  <a:tcPr marL="14126" marR="14126" marT="14126" marB="0" anchor="ctr"/>
                </a:tc>
                <a:tc>
                  <a:txBody>
                    <a:bodyPr/>
                    <a:lstStyle/>
                    <a:p>
                      <a:pPr algn="l" fontAlgn="ctr"/>
                      <a:r>
                        <a:rPr lang="es-CO" sz="1600" u="none" strike="noStrike">
                          <a:effectLst/>
                        </a:rPr>
                        <a:t>Frontend</a:t>
                      </a:r>
                      <a:endParaRPr lang="es-CO" sz="1600" b="1" i="0" u="none" strike="noStrike">
                        <a:solidFill>
                          <a:srgbClr val="000000"/>
                        </a:solidFill>
                        <a:effectLst/>
                        <a:latin typeface="Aptos Narrow" panose="020B0004020202020204" pitchFamily="34" charset="0"/>
                      </a:endParaRPr>
                    </a:p>
                  </a:txBody>
                  <a:tcPr marL="14126" marR="14126" marT="14126" marB="0" anchor="ctr"/>
                </a:tc>
                <a:tc>
                  <a:txBody>
                    <a:bodyPr/>
                    <a:lstStyle/>
                    <a:p>
                      <a:pPr algn="l" fontAlgn="ctr"/>
                      <a:r>
                        <a:rPr lang="es-MX" sz="1600" u="none" strike="noStrike">
                          <a:effectLst/>
                        </a:rPr>
                        <a:t>El usuario intenta iniciar sesión con credenciales inválidas.</a:t>
                      </a:r>
                      <a:endParaRPr lang="es-MX" sz="1600" b="0" i="0" u="none" strike="noStrike">
                        <a:solidFill>
                          <a:srgbClr val="000000"/>
                        </a:solidFill>
                        <a:effectLst/>
                        <a:latin typeface="Aptos Narrow" panose="020B0004020202020204" pitchFamily="34" charset="0"/>
                      </a:endParaRPr>
                    </a:p>
                  </a:txBody>
                  <a:tcPr marL="14126" marR="14126" marT="14126" marB="0" anchor="ctr"/>
                </a:tc>
                <a:extLst>
                  <a:ext uri="{0D108BD9-81ED-4DB2-BD59-A6C34878D82A}">
                    <a16:rowId xmlns:a16="http://schemas.microsoft.com/office/drawing/2014/main" val="511358865"/>
                  </a:ext>
                </a:extLst>
              </a:tr>
              <a:tr h="282533">
                <a:tc>
                  <a:txBody>
                    <a:bodyPr/>
                    <a:lstStyle/>
                    <a:p>
                      <a:pPr algn="l" fontAlgn="ctr"/>
                      <a:r>
                        <a:rPr lang="es-CO" sz="1600" u="none" strike="noStrike">
                          <a:effectLst/>
                        </a:rPr>
                        <a:t>Frontend</a:t>
                      </a:r>
                      <a:endParaRPr lang="es-CO" sz="1600" b="1" i="0" u="none" strike="noStrike">
                        <a:solidFill>
                          <a:srgbClr val="000000"/>
                        </a:solidFill>
                        <a:effectLst/>
                        <a:latin typeface="Aptos Narrow" panose="020B0004020202020204" pitchFamily="34" charset="0"/>
                      </a:endParaRPr>
                    </a:p>
                  </a:txBody>
                  <a:tcPr marL="14126" marR="14126" marT="14126" marB="0" anchor="ctr"/>
                </a:tc>
                <a:tc>
                  <a:txBody>
                    <a:bodyPr/>
                    <a:lstStyle/>
                    <a:p>
                      <a:pPr algn="l" fontAlgn="ctr"/>
                      <a:r>
                        <a:rPr lang="es-CO" sz="1600" u="none" strike="noStrike">
                          <a:effectLst/>
                        </a:rPr>
                        <a:t>Firebase Auth</a:t>
                      </a:r>
                      <a:endParaRPr lang="es-CO" sz="1600" b="1" i="0" u="none" strike="noStrike">
                        <a:solidFill>
                          <a:srgbClr val="000000"/>
                        </a:solidFill>
                        <a:effectLst/>
                        <a:latin typeface="Aptos Narrow" panose="020B0004020202020204" pitchFamily="34" charset="0"/>
                      </a:endParaRPr>
                    </a:p>
                  </a:txBody>
                  <a:tcPr marL="14126" marR="14126" marT="14126" marB="0" anchor="ctr"/>
                </a:tc>
                <a:tc>
                  <a:txBody>
                    <a:bodyPr/>
                    <a:lstStyle/>
                    <a:p>
                      <a:pPr algn="l" fontAlgn="ctr"/>
                      <a:r>
                        <a:rPr lang="es-MX" sz="1600" u="none" strike="noStrike">
                          <a:effectLst/>
                        </a:rPr>
                        <a:t>Solicita autenticación con las credenciales proporcionadas.</a:t>
                      </a:r>
                      <a:endParaRPr lang="es-MX" sz="1600" b="0" i="0" u="none" strike="noStrike">
                        <a:solidFill>
                          <a:srgbClr val="000000"/>
                        </a:solidFill>
                        <a:effectLst/>
                        <a:latin typeface="Aptos Narrow" panose="020B0004020202020204" pitchFamily="34" charset="0"/>
                      </a:endParaRPr>
                    </a:p>
                  </a:txBody>
                  <a:tcPr marL="14126" marR="14126" marT="14126" marB="0" anchor="ctr"/>
                </a:tc>
                <a:extLst>
                  <a:ext uri="{0D108BD9-81ED-4DB2-BD59-A6C34878D82A}">
                    <a16:rowId xmlns:a16="http://schemas.microsoft.com/office/drawing/2014/main" val="933156907"/>
                  </a:ext>
                </a:extLst>
              </a:tr>
              <a:tr h="282533">
                <a:tc>
                  <a:txBody>
                    <a:bodyPr/>
                    <a:lstStyle/>
                    <a:p>
                      <a:pPr algn="l" fontAlgn="ctr"/>
                      <a:r>
                        <a:rPr lang="es-CO" sz="1600" u="none" strike="noStrike">
                          <a:effectLst/>
                        </a:rPr>
                        <a:t>Firebase Auth</a:t>
                      </a:r>
                      <a:endParaRPr lang="es-CO" sz="1600" b="1" i="0" u="none" strike="noStrike">
                        <a:solidFill>
                          <a:srgbClr val="000000"/>
                        </a:solidFill>
                        <a:effectLst/>
                        <a:latin typeface="Aptos Narrow" panose="020B0004020202020204" pitchFamily="34" charset="0"/>
                      </a:endParaRPr>
                    </a:p>
                  </a:txBody>
                  <a:tcPr marL="14126" marR="14126" marT="14126" marB="0" anchor="ctr"/>
                </a:tc>
                <a:tc>
                  <a:txBody>
                    <a:bodyPr/>
                    <a:lstStyle/>
                    <a:p>
                      <a:pPr algn="l" fontAlgn="ctr"/>
                      <a:r>
                        <a:rPr lang="es-CO" sz="1600" u="none" strike="noStrike">
                          <a:effectLst/>
                        </a:rPr>
                        <a:t>Frontend</a:t>
                      </a:r>
                      <a:endParaRPr lang="es-CO" sz="1600" b="1" i="0" u="none" strike="noStrike">
                        <a:solidFill>
                          <a:srgbClr val="000000"/>
                        </a:solidFill>
                        <a:effectLst/>
                        <a:latin typeface="Aptos Narrow" panose="020B0004020202020204" pitchFamily="34" charset="0"/>
                      </a:endParaRPr>
                    </a:p>
                  </a:txBody>
                  <a:tcPr marL="14126" marR="14126" marT="14126" marB="0" anchor="ctr"/>
                </a:tc>
                <a:tc>
                  <a:txBody>
                    <a:bodyPr/>
                    <a:lstStyle/>
                    <a:p>
                      <a:pPr algn="l" fontAlgn="ctr"/>
                      <a:r>
                        <a:rPr lang="es-MX" sz="1600" u="none" strike="noStrike">
                          <a:effectLst/>
                        </a:rPr>
                        <a:t>Retorna un error de credenciales incorrectas.</a:t>
                      </a:r>
                      <a:endParaRPr lang="es-MX" sz="1600" b="0" i="0" u="none" strike="noStrike">
                        <a:solidFill>
                          <a:srgbClr val="000000"/>
                        </a:solidFill>
                        <a:effectLst/>
                        <a:latin typeface="Aptos Narrow" panose="020B0004020202020204" pitchFamily="34" charset="0"/>
                      </a:endParaRPr>
                    </a:p>
                  </a:txBody>
                  <a:tcPr marL="14126" marR="14126" marT="14126" marB="0" anchor="ctr"/>
                </a:tc>
                <a:extLst>
                  <a:ext uri="{0D108BD9-81ED-4DB2-BD59-A6C34878D82A}">
                    <a16:rowId xmlns:a16="http://schemas.microsoft.com/office/drawing/2014/main" val="2857389431"/>
                  </a:ext>
                </a:extLst>
              </a:tr>
              <a:tr h="282533">
                <a:tc>
                  <a:txBody>
                    <a:bodyPr/>
                    <a:lstStyle/>
                    <a:p>
                      <a:pPr algn="l" fontAlgn="ctr"/>
                      <a:r>
                        <a:rPr lang="es-CO" sz="1600" u="none" strike="noStrike">
                          <a:effectLst/>
                        </a:rPr>
                        <a:t>Frontend</a:t>
                      </a:r>
                      <a:endParaRPr lang="es-CO" sz="1600" b="1" i="0" u="none" strike="noStrike">
                        <a:solidFill>
                          <a:srgbClr val="000000"/>
                        </a:solidFill>
                        <a:effectLst/>
                        <a:latin typeface="Aptos Narrow" panose="020B0004020202020204" pitchFamily="34" charset="0"/>
                      </a:endParaRPr>
                    </a:p>
                  </a:txBody>
                  <a:tcPr marL="14126" marR="14126" marT="14126" marB="0" anchor="ctr"/>
                </a:tc>
                <a:tc>
                  <a:txBody>
                    <a:bodyPr/>
                    <a:lstStyle/>
                    <a:p>
                      <a:pPr algn="l" fontAlgn="ctr"/>
                      <a:r>
                        <a:rPr lang="es-CO" sz="1600" u="none" strike="noStrike">
                          <a:effectLst/>
                        </a:rPr>
                        <a:t>Usuario</a:t>
                      </a:r>
                      <a:endParaRPr lang="es-CO" sz="1600" b="1" i="0" u="none" strike="noStrike">
                        <a:solidFill>
                          <a:srgbClr val="000000"/>
                        </a:solidFill>
                        <a:effectLst/>
                        <a:latin typeface="Aptos Narrow" panose="020B0004020202020204" pitchFamily="34" charset="0"/>
                      </a:endParaRPr>
                    </a:p>
                  </a:txBody>
                  <a:tcPr marL="14126" marR="14126" marT="14126" marB="0" anchor="ctr"/>
                </a:tc>
                <a:tc>
                  <a:txBody>
                    <a:bodyPr/>
                    <a:lstStyle/>
                    <a:p>
                      <a:pPr algn="l" fontAlgn="ctr"/>
                      <a:r>
                        <a:rPr lang="es-MX" sz="1600" u="none" strike="noStrike" dirty="0">
                          <a:effectLst/>
                        </a:rPr>
                        <a:t>Muestra un mensaje de error de autenticación.</a:t>
                      </a:r>
                      <a:endParaRPr lang="es-MX" sz="1600" b="0" i="0" u="none" strike="noStrike" dirty="0">
                        <a:solidFill>
                          <a:srgbClr val="000000"/>
                        </a:solidFill>
                        <a:effectLst/>
                        <a:latin typeface="Aptos Narrow" panose="020B0004020202020204" pitchFamily="34" charset="0"/>
                      </a:endParaRPr>
                    </a:p>
                  </a:txBody>
                  <a:tcPr marL="14126" marR="14126" marT="14126" marB="0" anchor="ctr"/>
                </a:tc>
                <a:extLst>
                  <a:ext uri="{0D108BD9-81ED-4DB2-BD59-A6C34878D82A}">
                    <a16:rowId xmlns:a16="http://schemas.microsoft.com/office/drawing/2014/main" val="111917104"/>
                  </a:ext>
                </a:extLst>
              </a:tr>
            </a:tbl>
          </a:graphicData>
        </a:graphic>
      </p:graphicFrame>
    </p:spTree>
    <p:extLst>
      <p:ext uri="{BB962C8B-B14F-4D97-AF65-F5344CB8AC3E}">
        <p14:creationId xmlns:p14="http://schemas.microsoft.com/office/powerpoint/2010/main" val="4158835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238228DA-9F0D-7B9E-0E96-FD54E9E698AE}"/>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231CDE4F-259F-C437-F7E3-4082D2C7395B}"/>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CC49868F-815F-AE16-E110-960CCB169C6B}"/>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02E65133-5F72-8CC6-6AE5-B8B93F59408C}"/>
              </a:ext>
            </a:extLst>
          </p:cNvPr>
          <p:cNvSpPr txBox="1"/>
          <p:nvPr/>
        </p:nvSpPr>
        <p:spPr>
          <a:xfrm>
            <a:off x="1453702" y="834133"/>
            <a:ext cx="6302737"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a:t>
            </a:r>
            <a:r>
              <a:rPr lang="es-CO" sz="5400" b="1" spc="688" dirty="0">
                <a:solidFill>
                  <a:srgbClr val="152540"/>
                </a:solidFill>
                <a:latin typeface="Glacial Indifference Bold"/>
                <a:ea typeface="Glacial Indifference Bold"/>
                <a:cs typeface="Glacial Indifference Bold"/>
                <a:sym typeface="Glacial Indifference Bold"/>
              </a:rPr>
              <a:t>FÍSICA</a:t>
            </a:r>
            <a:endPar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endParaRPr>
          </a:p>
        </p:txBody>
      </p:sp>
      <p:sp>
        <p:nvSpPr>
          <p:cNvPr id="8" name="TextBox 3">
            <a:extLst>
              <a:ext uri="{FF2B5EF4-FFF2-40B4-BE49-F238E27FC236}">
                <a16:creationId xmlns:a16="http://schemas.microsoft.com/office/drawing/2014/main" id="{A2724CB6-5A1E-C70A-513E-F73F09CA456D}"/>
              </a:ext>
            </a:extLst>
          </p:cNvPr>
          <p:cNvSpPr txBox="1"/>
          <p:nvPr/>
        </p:nvSpPr>
        <p:spPr>
          <a:xfrm>
            <a:off x="999518" y="2008678"/>
            <a:ext cx="7498933" cy="7268144"/>
          </a:xfrm>
          <a:prstGeom prst="rect">
            <a:avLst/>
          </a:prstGeom>
        </p:spPr>
        <p:txBody>
          <a:bodyPr wrap="square" lIns="0" tIns="0" rIns="0" bIns="0" rtlCol="0" anchor="t">
            <a:spAutoFit/>
          </a:bodyPr>
          <a:lstStyle/>
          <a:p>
            <a:pPr algn="just">
              <a:lnSpc>
                <a:spcPts val="3772"/>
              </a:lnSpc>
            </a:pPr>
            <a:r>
              <a:rPr lang="es-MX" sz="2400" dirty="0"/>
              <a:t>La vista de despliegue muestra la distribución física de los principales componentes del sistema sobre la infraestructura de servidores y servicios en la nube. El usuario accede a la aplicación mediante un navegador web o una aplicación móvil, ambos desarrollados en </a:t>
            </a:r>
            <a:r>
              <a:rPr lang="es-MX" sz="2400" dirty="0" err="1"/>
              <a:t>React</a:t>
            </a:r>
            <a:r>
              <a:rPr lang="es-MX" sz="2400" dirty="0"/>
              <a:t> y alojados en </a:t>
            </a:r>
            <a:r>
              <a:rPr lang="es-MX" sz="2400" dirty="0" err="1"/>
              <a:t>Netlify</a:t>
            </a:r>
            <a:r>
              <a:rPr lang="es-MX" sz="2400" dirty="0"/>
              <a:t>. El </a:t>
            </a:r>
            <a:r>
              <a:rPr lang="es-MX" sz="2400" dirty="0" err="1"/>
              <a:t>frontend</a:t>
            </a:r>
            <a:r>
              <a:rPr lang="es-MX" sz="2400" dirty="0"/>
              <a:t> se comunica de manera segura vía API REST con el </a:t>
            </a:r>
            <a:r>
              <a:rPr lang="es-MX" sz="2400" dirty="0" err="1"/>
              <a:t>backend</a:t>
            </a:r>
            <a:r>
              <a:rPr lang="es-MX" sz="2400" dirty="0"/>
              <a:t> implementado en </a:t>
            </a:r>
            <a:r>
              <a:rPr lang="es-MX" sz="2400" dirty="0" err="1"/>
              <a:t>FastAPI</a:t>
            </a:r>
            <a:r>
              <a:rPr lang="es-MX" sz="2400" dirty="0"/>
              <a:t> y ejecutado mediante </a:t>
            </a:r>
            <a:r>
              <a:rPr lang="es-MX" sz="2400" dirty="0" err="1"/>
              <a:t>Gunicorn</a:t>
            </a:r>
            <a:r>
              <a:rPr lang="es-MX" sz="2400" dirty="0"/>
              <a:t>. El </a:t>
            </a:r>
            <a:r>
              <a:rPr lang="es-MX" sz="2400" dirty="0" err="1"/>
              <a:t>backend</a:t>
            </a:r>
            <a:r>
              <a:rPr lang="es-MX" sz="2400" dirty="0"/>
              <a:t> interactúa con una base de datos MongoDB Atlas para gestionar perfiles, dietas y configuraciones, y utiliza llamadas de procedimiento remoto (</a:t>
            </a:r>
            <a:r>
              <a:rPr lang="es-MX" sz="2400" dirty="0" err="1"/>
              <a:t>gRPC</a:t>
            </a:r>
            <a:r>
              <a:rPr lang="es-MX" sz="2400" dirty="0"/>
              <a:t>) para solicitar recomendaciones al modelo nutricional desplegado en Google </a:t>
            </a:r>
            <a:r>
              <a:rPr lang="es-MX" sz="2400" dirty="0" err="1"/>
              <a:t>Vertex</a:t>
            </a:r>
            <a:r>
              <a:rPr lang="es-MX" sz="2400" dirty="0"/>
              <a:t> AI. Esta arquitectura distribuida permite una operación segura, escalable y de alta disponibilidad para la generación de planes de alimentación personalizados.</a:t>
            </a:r>
            <a:endParaRPr lang="es-CO" sz="2400" u="none" strike="noStrike" spc="59" noProof="0" dirty="0">
              <a:solidFill>
                <a:srgbClr val="152540"/>
              </a:solidFill>
              <a:latin typeface="Glacial Indifference"/>
              <a:ea typeface="Glacial Indifference"/>
              <a:cs typeface="Glacial Indifference"/>
              <a:sym typeface="Glacial Indifference"/>
            </a:endParaRPr>
          </a:p>
        </p:txBody>
      </p:sp>
      <p:pic>
        <p:nvPicPr>
          <p:cNvPr id="3" name="Imagen 2" descr="Diagrama&#10;&#10;El contenido generado por IA puede ser incorrecto.">
            <a:extLst>
              <a:ext uri="{FF2B5EF4-FFF2-40B4-BE49-F238E27FC236}">
                <a16:creationId xmlns:a16="http://schemas.microsoft.com/office/drawing/2014/main" id="{E198DDC9-3957-C090-A69D-334C2E1F6F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86975" y="1479063"/>
            <a:ext cx="8415275" cy="7841004"/>
          </a:xfrm>
          <a:prstGeom prst="rect">
            <a:avLst/>
          </a:prstGeom>
        </p:spPr>
      </p:pic>
    </p:spTree>
    <p:extLst>
      <p:ext uri="{BB962C8B-B14F-4D97-AF65-F5344CB8AC3E}">
        <p14:creationId xmlns:p14="http://schemas.microsoft.com/office/powerpoint/2010/main" val="63592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0BDC22B0-0A0B-49E3-2ED3-19B830A983DD}"/>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F3D30DE0-3A7D-077F-CE7A-C8213F1FF8FF}"/>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4B7695AB-17BF-DE91-1D48-6E8618DF5E18}"/>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6A9E0447-9E36-B6B5-92BB-25FB8DA021EF}"/>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CATÁLOGO DE ELEMENTOS</a:t>
            </a:r>
          </a:p>
        </p:txBody>
      </p:sp>
      <p:graphicFrame>
        <p:nvGraphicFramePr>
          <p:cNvPr id="2" name="Tabla 1">
            <a:extLst>
              <a:ext uri="{FF2B5EF4-FFF2-40B4-BE49-F238E27FC236}">
                <a16:creationId xmlns:a16="http://schemas.microsoft.com/office/drawing/2014/main" id="{7DC60143-CFAB-7FE6-7F6F-16F48611DD7A}"/>
              </a:ext>
            </a:extLst>
          </p:cNvPr>
          <p:cNvGraphicFramePr>
            <a:graphicFrameLocks noGrp="1"/>
          </p:cNvGraphicFramePr>
          <p:nvPr>
            <p:extLst>
              <p:ext uri="{D42A27DB-BD31-4B8C-83A1-F6EECF244321}">
                <p14:modId xmlns:p14="http://schemas.microsoft.com/office/powerpoint/2010/main" val="4246874335"/>
              </p:ext>
            </p:extLst>
          </p:nvPr>
        </p:nvGraphicFramePr>
        <p:xfrm>
          <a:off x="3905398" y="1661753"/>
          <a:ext cx="10858204" cy="7961994"/>
        </p:xfrm>
        <a:graphic>
          <a:graphicData uri="http://schemas.openxmlformats.org/drawingml/2006/table">
            <a:tbl>
              <a:tblPr>
                <a:tableStyleId>{5C22544A-7EE6-4342-B048-85BDC9FD1C3A}</a:tableStyleId>
              </a:tblPr>
              <a:tblGrid>
                <a:gridCol w="2324277">
                  <a:extLst>
                    <a:ext uri="{9D8B030D-6E8A-4147-A177-3AD203B41FA5}">
                      <a16:colId xmlns:a16="http://schemas.microsoft.com/office/drawing/2014/main" val="3993069277"/>
                    </a:ext>
                  </a:extLst>
                </a:gridCol>
                <a:gridCol w="2095323">
                  <a:extLst>
                    <a:ext uri="{9D8B030D-6E8A-4147-A177-3AD203B41FA5}">
                      <a16:colId xmlns:a16="http://schemas.microsoft.com/office/drawing/2014/main" val="2387264879"/>
                    </a:ext>
                  </a:extLst>
                </a:gridCol>
                <a:gridCol w="6438604">
                  <a:extLst>
                    <a:ext uri="{9D8B030D-6E8A-4147-A177-3AD203B41FA5}">
                      <a16:colId xmlns:a16="http://schemas.microsoft.com/office/drawing/2014/main" val="494906162"/>
                    </a:ext>
                  </a:extLst>
                </a:gridCol>
              </a:tblGrid>
              <a:tr h="248812">
                <a:tc>
                  <a:txBody>
                    <a:bodyPr/>
                    <a:lstStyle/>
                    <a:p>
                      <a:pPr algn="ctr" fontAlgn="ctr"/>
                      <a:r>
                        <a:rPr lang="es-CO" sz="1400" b="1" u="none" strike="noStrike">
                          <a:effectLst/>
                        </a:rPr>
                        <a:t>Elemento</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ctr" fontAlgn="ctr"/>
                      <a:r>
                        <a:rPr lang="es-CO" sz="1400" b="1" u="none" strike="noStrike">
                          <a:effectLst/>
                        </a:rPr>
                        <a:t>Tipo</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ctr" fontAlgn="ctr"/>
                      <a:r>
                        <a:rPr lang="es-CO" sz="1400" b="1" u="none" strike="noStrike" dirty="0">
                          <a:effectLst/>
                        </a:rPr>
                        <a:t>Descripción</a:t>
                      </a:r>
                      <a:endParaRPr lang="es-CO" sz="1400" b="1" i="0" u="none" strike="noStrike" dirty="0">
                        <a:solidFill>
                          <a:srgbClr val="000000"/>
                        </a:solidFill>
                        <a:effectLst/>
                        <a:latin typeface="Aptos Narrow" panose="020B0004020202020204" pitchFamily="34" charset="0"/>
                      </a:endParaRPr>
                    </a:p>
                  </a:txBody>
                  <a:tcPr marL="12441" marR="12441" marT="12441" marB="0" anchor="ctr"/>
                </a:tc>
                <a:extLst>
                  <a:ext uri="{0D108BD9-81ED-4DB2-BD59-A6C34878D82A}">
                    <a16:rowId xmlns:a16="http://schemas.microsoft.com/office/drawing/2014/main" val="3994872288"/>
                  </a:ext>
                </a:extLst>
              </a:tr>
              <a:tr h="497625">
                <a:tc>
                  <a:txBody>
                    <a:bodyPr/>
                    <a:lstStyle/>
                    <a:p>
                      <a:pPr algn="l" fontAlgn="ctr"/>
                      <a:r>
                        <a:rPr lang="es-CO" sz="1400" u="none" strike="noStrike">
                          <a:effectLst/>
                        </a:rPr>
                        <a:t>Usuario</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CO" sz="1400" u="none" strike="noStrike">
                          <a:effectLst/>
                        </a:rPr>
                        <a:t>Nodo externo</a:t>
                      </a:r>
                      <a:endParaRPr lang="es-CO" sz="1400" b="0"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MX" sz="1400" u="none" strike="noStrike">
                          <a:effectLst/>
                        </a:rPr>
                        <a:t>Representa al cliente que accede a la aplicación desde un navegador web o un dispositivo móvil.</a:t>
                      </a:r>
                      <a:endParaRPr lang="es-MX" sz="1400" b="0" i="0" u="none" strike="noStrike">
                        <a:solidFill>
                          <a:srgbClr val="000000"/>
                        </a:solidFill>
                        <a:effectLst/>
                        <a:latin typeface="Aptos Narrow" panose="020B0004020202020204" pitchFamily="34" charset="0"/>
                      </a:endParaRPr>
                    </a:p>
                  </a:txBody>
                  <a:tcPr marL="12441" marR="12441" marT="12441" marB="0" anchor="ctr"/>
                </a:tc>
                <a:extLst>
                  <a:ext uri="{0D108BD9-81ED-4DB2-BD59-A6C34878D82A}">
                    <a16:rowId xmlns:a16="http://schemas.microsoft.com/office/drawing/2014/main" val="705711130"/>
                  </a:ext>
                </a:extLst>
              </a:tr>
              <a:tr h="746437">
                <a:tc>
                  <a:txBody>
                    <a:bodyPr/>
                    <a:lstStyle/>
                    <a:p>
                      <a:pPr algn="l" fontAlgn="ctr"/>
                      <a:r>
                        <a:rPr lang="es-CO" sz="1400" u="none" strike="noStrike">
                          <a:effectLst/>
                        </a:rPr>
                        <a:t>Navegador (React SPA)</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CO" sz="1400" u="none" strike="noStrike">
                          <a:effectLst/>
                        </a:rPr>
                        <a:t>Subcomponente del Usuario</a:t>
                      </a:r>
                      <a:endParaRPr lang="es-CO" sz="1400" b="0"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MX" sz="1400" u="none" strike="noStrike">
                          <a:effectLst/>
                        </a:rPr>
                        <a:t>Aplicación web de una sola página (Single Page Application) desarrollada en React.</a:t>
                      </a:r>
                      <a:endParaRPr lang="es-MX" sz="1400" b="0" i="0" u="none" strike="noStrike">
                        <a:solidFill>
                          <a:srgbClr val="000000"/>
                        </a:solidFill>
                        <a:effectLst/>
                        <a:latin typeface="Aptos Narrow" panose="020B0004020202020204" pitchFamily="34" charset="0"/>
                      </a:endParaRPr>
                    </a:p>
                  </a:txBody>
                  <a:tcPr marL="12441" marR="12441" marT="12441" marB="0" anchor="ctr"/>
                </a:tc>
                <a:extLst>
                  <a:ext uri="{0D108BD9-81ED-4DB2-BD59-A6C34878D82A}">
                    <a16:rowId xmlns:a16="http://schemas.microsoft.com/office/drawing/2014/main" val="2572984823"/>
                  </a:ext>
                </a:extLst>
              </a:tr>
              <a:tr h="746437">
                <a:tc>
                  <a:txBody>
                    <a:bodyPr/>
                    <a:lstStyle/>
                    <a:p>
                      <a:pPr algn="l" fontAlgn="ctr"/>
                      <a:r>
                        <a:rPr lang="es-CO" sz="1400" u="none" strike="noStrike">
                          <a:effectLst/>
                        </a:rPr>
                        <a:t>Móvil (React PWA)</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CO" sz="1400" u="none" strike="noStrike">
                          <a:effectLst/>
                        </a:rPr>
                        <a:t>Subcomponente del Usuario</a:t>
                      </a:r>
                      <a:endParaRPr lang="es-CO" sz="1400" b="0"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MX" sz="1400" u="none" strike="noStrike">
                          <a:effectLst/>
                        </a:rPr>
                        <a:t>Aplicación progresiva (Progressive Web App) desarrollada también en React para dispositivos móviles.</a:t>
                      </a:r>
                      <a:endParaRPr lang="es-MX" sz="1400" b="0" i="0" u="none" strike="noStrike">
                        <a:solidFill>
                          <a:srgbClr val="000000"/>
                        </a:solidFill>
                        <a:effectLst/>
                        <a:latin typeface="Aptos Narrow" panose="020B0004020202020204" pitchFamily="34" charset="0"/>
                      </a:endParaRPr>
                    </a:p>
                  </a:txBody>
                  <a:tcPr marL="12441" marR="12441" marT="12441" marB="0" anchor="ctr"/>
                </a:tc>
                <a:extLst>
                  <a:ext uri="{0D108BD9-81ED-4DB2-BD59-A6C34878D82A}">
                    <a16:rowId xmlns:a16="http://schemas.microsoft.com/office/drawing/2014/main" val="1220429006"/>
                  </a:ext>
                </a:extLst>
              </a:tr>
              <a:tr h="497625">
                <a:tc>
                  <a:txBody>
                    <a:bodyPr/>
                    <a:lstStyle/>
                    <a:p>
                      <a:pPr algn="l" fontAlgn="ctr"/>
                      <a:r>
                        <a:rPr lang="es-CO" sz="1400" u="none" strike="noStrike">
                          <a:effectLst/>
                        </a:rPr>
                        <a:t>Servidor Frontend</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CO" sz="1400" u="none" strike="noStrike">
                          <a:effectLst/>
                        </a:rPr>
                        <a:t>Nodo de servidor</a:t>
                      </a:r>
                      <a:endParaRPr lang="es-CO" sz="1400" b="0"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MX" sz="1400" u="none" strike="noStrike">
                          <a:effectLst/>
                        </a:rPr>
                        <a:t>Hosting donde se encuentra desplegado el frontend de la aplicación.</a:t>
                      </a:r>
                      <a:endParaRPr lang="es-MX" sz="1400" b="0" i="0" u="none" strike="noStrike">
                        <a:solidFill>
                          <a:srgbClr val="000000"/>
                        </a:solidFill>
                        <a:effectLst/>
                        <a:latin typeface="Aptos Narrow" panose="020B0004020202020204" pitchFamily="34" charset="0"/>
                      </a:endParaRPr>
                    </a:p>
                  </a:txBody>
                  <a:tcPr marL="12441" marR="12441" marT="12441" marB="0" anchor="ctr"/>
                </a:tc>
                <a:extLst>
                  <a:ext uri="{0D108BD9-81ED-4DB2-BD59-A6C34878D82A}">
                    <a16:rowId xmlns:a16="http://schemas.microsoft.com/office/drawing/2014/main" val="2679066807"/>
                  </a:ext>
                </a:extLst>
              </a:tr>
              <a:tr h="746437">
                <a:tc>
                  <a:txBody>
                    <a:bodyPr/>
                    <a:lstStyle/>
                    <a:p>
                      <a:pPr algn="l" fontAlgn="ctr"/>
                      <a:r>
                        <a:rPr lang="es-CO" sz="1400" u="none" strike="noStrike">
                          <a:effectLst/>
                        </a:rPr>
                        <a:t>Netlify Hosting</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CO" sz="1400" u="none" strike="noStrike">
                          <a:effectLst/>
                        </a:rPr>
                        <a:t>Subcomponente del Frontend</a:t>
                      </a:r>
                      <a:endParaRPr lang="es-CO" sz="1400" b="0"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MX" sz="1400" u="none" strike="noStrike">
                          <a:effectLst/>
                        </a:rPr>
                        <a:t>Servicio de hospedaje de aplicaciones web estáticas utilizado para servir la aplicación React al usuario.</a:t>
                      </a:r>
                      <a:endParaRPr lang="es-MX" sz="1400" b="0" i="0" u="none" strike="noStrike">
                        <a:solidFill>
                          <a:srgbClr val="000000"/>
                        </a:solidFill>
                        <a:effectLst/>
                        <a:latin typeface="Aptos Narrow" panose="020B0004020202020204" pitchFamily="34" charset="0"/>
                      </a:endParaRPr>
                    </a:p>
                  </a:txBody>
                  <a:tcPr marL="12441" marR="12441" marT="12441" marB="0" anchor="ctr"/>
                </a:tc>
                <a:extLst>
                  <a:ext uri="{0D108BD9-81ED-4DB2-BD59-A6C34878D82A}">
                    <a16:rowId xmlns:a16="http://schemas.microsoft.com/office/drawing/2014/main" val="3280067965"/>
                  </a:ext>
                </a:extLst>
              </a:tr>
              <a:tr h="497625">
                <a:tc>
                  <a:txBody>
                    <a:bodyPr/>
                    <a:lstStyle/>
                    <a:p>
                      <a:pPr algn="l" fontAlgn="ctr"/>
                      <a:r>
                        <a:rPr lang="es-CO" sz="1400" u="none" strike="noStrike">
                          <a:effectLst/>
                        </a:rPr>
                        <a:t>Servidor Backend</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CO" sz="1400" u="none" strike="noStrike">
                          <a:effectLst/>
                        </a:rPr>
                        <a:t>Nodo de servidor</a:t>
                      </a:r>
                      <a:endParaRPr lang="es-CO" sz="1400" b="0"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MX" sz="1400" u="none" strike="noStrike">
                          <a:effectLst/>
                        </a:rPr>
                        <a:t>Servidor donde corre la API que maneja la lógica de negocio y orquestación.</a:t>
                      </a:r>
                      <a:endParaRPr lang="es-MX" sz="1400" b="0" i="0" u="none" strike="noStrike">
                        <a:solidFill>
                          <a:srgbClr val="000000"/>
                        </a:solidFill>
                        <a:effectLst/>
                        <a:latin typeface="Aptos Narrow" panose="020B0004020202020204" pitchFamily="34" charset="0"/>
                      </a:endParaRPr>
                    </a:p>
                  </a:txBody>
                  <a:tcPr marL="12441" marR="12441" marT="12441" marB="0" anchor="ctr"/>
                </a:tc>
                <a:extLst>
                  <a:ext uri="{0D108BD9-81ED-4DB2-BD59-A6C34878D82A}">
                    <a16:rowId xmlns:a16="http://schemas.microsoft.com/office/drawing/2014/main" val="686056591"/>
                  </a:ext>
                </a:extLst>
              </a:tr>
              <a:tr h="746437">
                <a:tc>
                  <a:txBody>
                    <a:bodyPr/>
                    <a:lstStyle/>
                    <a:p>
                      <a:pPr algn="l" fontAlgn="ctr"/>
                      <a:r>
                        <a:rPr lang="es-CO" sz="1400" u="none" strike="noStrike">
                          <a:effectLst/>
                        </a:rPr>
                        <a:t>FastAPI (Gunicorn)</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CO" sz="1400" u="none" strike="noStrike">
                          <a:effectLst/>
                        </a:rPr>
                        <a:t>Subcomponente del Backend</a:t>
                      </a:r>
                      <a:endParaRPr lang="es-CO" sz="1400" b="0"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MX" sz="1400" u="none" strike="noStrike">
                          <a:effectLst/>
                        </a:rPr>
                        <a:t>Framework backend basado en Python y ejecutado con Gunicorn para mejorar el rendimiento en producción.</a:t>
                      </a:r>
                      <a:endParaRPr lang="es-MX" sz="1400" b="0" i="0" u="none" strike="noStrike">
                        <a:solidFill>
                          <a:srgbClr val="000000"/>
                        </a:solidFill>
                        <a:effectLst/>
                        <a:latin typeface="Aptos Narrow" panose="020B0004020202020204" pitchFamily="34" charset="0"/>
                      </a:endParaRPr>
                    </a:p>
                  </a:txBody>
                  <a:tcPr marL="12441" marR="12441" marT="12441" marB="0" anchor="ctr"/>
                </a:tc>
                <a:extLst>
                  <a:ext uri="{0D108BD9-81ED-4DB2-BD59-A6C34878D82A}">
                    <a16:rowId xmlns:a16="http://schemas.microsoft.com/office/drawing/2014/main" val="2407181064"/>
                  </a:ext>
                </a:extLst>
              </a:tr>
              <a:tr h="746437">
                <a:tc>
                  <a:txBody>
                    <a:bodyPr/>
                    <a:lstStyle/>
                    <a:p>
                      <a:pPr algn="l" fontAlgn="ctr"/>
                      <a:r>
                        <a:rPr lang="es-CO" sz="1400" u="none" strike="noStrike">
                          <a:effectLst/>
                        </a:rPr>
                        <a:t>Servicio de IA</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CO" sz="1400" u="none" strike="noStrike" dirty="0">
                          <a:effectLst/>
                        </a:rPr>
                        <a:t>Nodo de servicio de LLM</a:t>
                      </a:r>
                      <a:endParaRPr lang="es-CO" sz="1400" b="0" i="0" u="none" strike="noStrike" dirty="0">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MX" sz="1400" u="none" strike="noStrike">
                          <a:effectLst/>
                        </a:rPr>
                        <a:t>Infraestructura para procesamiento de datos y generación de recomendaciones de dieta mediante Machine Learning.</a:t>
                      </a:r>
                      <a:endParaRPr lang="es-MX" sz="1400" b="0" i="0" u="none" strike="noStrike">
                        <a:solidFill>
                          <a:srgbClr val="000000"/>
                        </a:solidFill>
                        <a:effectLst/>
                        <a:latin typeface="Aptos Narrow" panose="020B0004020202020204" pitchFamily="34" charset="0"/>
                      </a:endParaRPr>
                    </a:p>
                  </a:txBody>
                  <a:tcPr marL="12441" marR="12441" marT="12441" marB="0" anchor="ctr"/>
                </a:tc>
                <a:extLst>
                  <a:ext uri="{0D108BD9-81ED-4DB2-BD59-A6C34878D82A}">
                    <a16:rowId xmlns:a16="http://schemas.microsoft.com/office/drawing/2014/main" val="1247804515"/>
                  </a:ext>
                </a:extLst>
              </a:tr>
              <a:tr h="746437">
                <a:tc>
                  <a:txBody>
                    <a:bodyPr/>
                    <a:lstStyle/>
                    <a:p>
                      <a:pPr algn="l" fontAlgn="ctr"/>
                      <a:r>
                        <a:rPr lang="es-CO" sz="1400" u="none" strike="noStrike">
                          <a:effectLst/>
                        </a:rPr>
                        <a:t>Modelo Nutricional (GCP Vertex AI)</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CO" sz="1400" u="none" strike="noStrike">
                          <a:effectLst/>
                        </a:rPr>
                        <a:t>Subcomponente del Servicio IA</a:t>
                      </a:r>
                      <a:endParaRPr lang="es-CO" sz="1400" b="0"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CO" sz="1400" u="none" strike="noStrike">
                          <a:effectLst/>
                        </a:rPr>
                        <a:t>Modelo de IA desplegado en Google Cloud Platform utilizando Vertex AI para inferencias nutricionales.</a:t>
                      </a:r>
                      <a:endParaRPr lang="es-CO" sz="1400" b="0" i="0" u="none" strike="noStrike">
                        <a:solidFill>
                          <a:srgbClr val="000000"/>
                        </a:solidFill>
                        <a:effectLst/>
                        <a:latin typeface="Aptos Narrow" panose="020B0004020202020204" pitchFamily="34" charset="0"/>
                      </a:endParaRPr>
                    </a:p>
                  </a:txBody>
                  <a:tcPr marL="12441" marR="12441" marT="12441" marB="0" anchor="ctr"/>
                </a:tc>
                <a:extLst>
                  <a:ext uri="{0D108BD9-81ED-4DB2-BD59-A6C34878D82A}">
                    <a16:rowId xmlns:a16="http://schemas.microsoft.com/office/drawing/2014/main" val="2796109017"/>
                  </a:ext>
                </a:extLst>
              </a:tr>
              <a:tr h="746437">
                <a:tc>
                  <a:txBody>
                    <a:bodyPr/>
                    <a:lstStyle/>
                    <a:p>
                      <a:pPr algn="l" fontAlgn="ctr"/>
                      <a:r>
                        <a:rPr lang="es-CO" sz="1400" u="none" strike="noStrike">
                          <a:effectLst/>
                        </a:rPr>
                        <a:t>Base de Datos</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CO" sz="1400" u="none" strike="noStrike">
                          <a:effectLst/>
                        </a:rPr>
                        <a:t>Nodo de almacenamiento</a:t>
                      </a:r>
                      <a:endParaRPr lang="es-CO" sz="1400" b="0"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MX" sz="1400" u="none" strike="noStrike">
                          <a:effectLst/>
                        </a:rPr>
                        <a:t>Sistema donde se almacenan los datos de usuarios, perfiles y dietas generadas.</a:t>
                      </a:r>
                      <a:endParaRPr lang="es-MX" sz="1400" b="0" i="0" u="none" strike="noStrike">
                        <a:solidFill>
                          <a:srgbClr val="000000"/>
                        </a:solidFill>
                        <a:effectLst/>
                        <a:latin typeface="Aptos Narrow" panose="020B0004020202020204" pitchFamily="34" charset="0"/>
                      </a:endParaRPr>
                    </a:p>
                  </a:txBody>
                  <a:tcPr marL="12441" marR="12441" marT="12441" marB="0" anchor="ctr"/>
                </a:tc>
                <a:extLst>
                  <a:ext uri="{0D108BD9-81ED-4DB2-BD59-A6C34878D82A}">
                    <a16:rowId xmlns:a16="http://schemas.microsoft.com/office/drawing/2014/main" val="666899685"/>
                  </a:ext>
                </a:extLst>
              </a:tr>
              <a:tr h="995248">
                <a:tc>
                  <a:txBody>
                    <a:bodyPr/>
                    <a:lstStyle/>
                    <a:p>
                      <a:pPr algn="l" fontAlgn="ctr"/>
                      <a:r>
                        <a:rPr lang="es-CO" sz="1400" u="none" strike="noStrike">
                          <a:effectLst/>
                        </a:rPr>
                        <a:t>MongoDB Atlas</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MX" sz="1400" u="none" strike="noStrike">
                          <a:effectLst/>
                        </a:rPr>
                        <a:t>Subcomponente de Base de Datos</a:t>
                      </a:r>
                      <a:endParaRPr lang="es-MX" sz="1400" b="0"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MX" sz="1400" u="none" strike="noStrike" dirty="0">
                          <a:effectLst/>
                        </a:rPr>
                        <a:t>Servicio de base de datos NoSQL en la nube especializado en alta disponibilidad y escalabilidad.</a:t>
                      </a:r>
                      <a:endParaRPr lang="es-MX" sz="1400" b="0" i="0" u="none" strike="noStrike" dirty="0">
                        <a:solidFill>
                          <a:srgbClr val="000000"/>
                        </a:solidFill>
                        <a:effectLst/>
                        <a:latin typeface="Aptos Narrow" panose="020B0004020202020204" pitchFamily="34" charset="0"/>
                      </a:endParaRPr>
                    </a:p>
                  </a:txBody>
                  <a:tcPr marL="12441" marR="12441" marT="12441" marB="0" anchor="ctr"/>
                </a:tc>
                <a:extLst>
                  <a:ext uri="{0D108BD9-81ED-4DB2-BD59-A6C34878D82A}">
                    <a16:rowId xmlns:a16="http://schemas.microsoft.com/office/drawing/2014/main" val="4182877421"/>
                  </a:ext>
                </a:extLst>
              </a:tr>
            </a:tbl>
          </a:graphicData>
        </a:graphic>
      </p:graphicFrame>
    </p:spTree>
    <p:extLst>
      <p:ext uri="{BB962C8B-B14F-4D97-AF65-F5344CB8AC3E}">
        <p14:creationId xmlns:p14="http://schemas.microsoft.com/office/powerpoint/2010/main" val="364190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177A5F05-1828-99BD-28C3-A9BEA30C7027}"/>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05865B3B-E50C-70FA-7BDE-CCFD87F277DE}"/>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A15A34A3-C20A-9C42-2B7A-46FB0BFEB86F}"/>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A7DC578F-A369-DFBC-5DE0-C8727F9BCC6D}"/>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RELACIONES</a:t>
            </a:r>
          </a:p>
        </p:txBody>
      </p:sp>
      <p:graphicFrame>
        <p:nvGraphicFramePr>
          <p:cNvPr id="3" name="Tabla 2">
            <a:extLst>
              <a:ext uri="{FF2B5EF4-FFF2-40B4-BE49-F238E27FC236}">
                <a16:creationId xmlns:a16="http://schemas.microsoft.com/office/drawing/2014/main" id="{66396D47-A056-F625-5B55-981A202C2D1A}"/>
              </a:ext>
            </a:extLst>
          </p:cNvPr>
          <p:cNvGraphicFramePr>
            <a:graphicFrameLocks noGrp="1"/>
          </p:cNvGraphicFramePr>
          <p:nvPr>
            <p:extLst>
              <p:ext uri="{D42A27DB-BD31-4B8C-83A1-F6EECF244321}">
                <p14:modId xmlns:p14="http://schemas.microsoft.com/office/powerpoint/2010/main" val="1643874876"/>
              </p:ext>
            </p:extLst>
          </p:nvPr>
        </p:nvGraphicFramePr>
        <p:xfrm>
          <a:off x="2162109" y="1866680"/>
          <a:ext cx="14344782" cy="6780620"/>
        </p:xfrm>
        <a:graphic>
          <a:graphicData uri="http://schemas.openxmlformats.org/drawingml/2006/table">
            <a:tbl>
              <a:tblPr>
                <a:tableStyleId>{5C22544A-7EE6-4342-B048-85BDC9FD1C3A}</a:tableStyleId>
              </a:tblPr>
              <a:tblGrid>
                <a:gridCol w="1808166">
                  <a:extLst>
                    <a:ext uri="{9D8B030D-6E8A-4147-A177-3AD203B41FA5}">
                      <a16:colId xmlns:a16="http://schemas.microsoft.com/office/drawing/2014/main" val="3709102442"/>
                    </a:ext>
                  </a:extLst>
                </a:gridCol>
                <a:gridCol w="3073882">
                  <a:extLst>
                    <a:ext uri="{9D8B030D-6E8A-4147-A177-3AD203B41FA5}">
                      <a16:colId xmlns:a16="http://schemas.microsoft.com/office/drawing/2014/main" val="3466011310"/>
                    </a:ext>
                  </a:extLst>
                </a:gridCol>
                <a:gridCol w="2832793">
                  <a:extLst>
                    <a:ext uri="{9D8B030D-6E8A-4147-A177-3AD203B41FA5}">
                      <a16:colId xmlns:a16="http://schemas.microsoft.com/office/drawing/2014/main" val="1160282472"/>
                    </a:ext>
                  </a:extLst>
                </a:gridCol>
                <a:gridCol w="6629941">
                  <a:extLst>
                    <a:ext uri="{9D8B030D-6E8A-4147-A177-3AD203B41FA5}">
                      <a16:colId xmlns:a16="http://schemas.microsoft.com/office/drawing/2014/main" val="1244755863"/>
                    </a:ext>
                  </a:extLst>
                </a:gridCol>
              </a:tblGrid>
              <a:tr h="452041">
                <a:tc>
                  <a:txBody>
                    <a:bodyPr/>
                    <a:lstStyle/>
                    <a:p>
                      <a:pPr algn="ctr" fontAlgn="ctr"/>
                      <a:r>
                        <a:rPr lang="es-CO" sz="2600" b="1" u="none" strike="noStrike" dirty="0">
                          <a:effectLst/>
                        </a:rPr>
                        <a:t>Origen</a:t>
                      </a:r>
                      <a:endParaRPr lang="es-CO" sz="2600" b="1" i="0" u="none" strike="noStrike" dirty="0">
                        <a:solidFill>
                          <a:srgbClr val="000000"/>
                        </a:solidFill>
                        <a:effectLst/>
                        <a:latin typeface="Aptos Narrow" panose="020B0004020202020204" pitchFamily="34" charset="0"/>
                      </a:endParaRPr>
                    </a:p>
                  </a:txBody>
                  <a:tcPr marL="22602" marR="22602" marT="22602" marB="0" anchor="ctr"/>
                </a:tc>
                <a:tc>
                  <a:txBody>
                    <a:bodyPr/>
                    <a:lstStyle/>
                    <a:p>
                      <a:pPr algn="ctr" fontAlgn="ctr"/>
                      <a:r>
                        <a:rPr lang="es-CO" sz="2600" b="1" u="none" strike="noStrike" dirty="0">
                          <a:effectLst/>
                        </a:rPr>
                        <a:t>Destino</a:t>
                      </a:r>
                      <a:endParaRPr lang="es-CO" sz="2600" b="1" i="0" u="none" strike="noStrike" dirty="0">
                        <a:solidFill>
                          <a:srgbClr val="000000"/>
                        </a:solidFill>
                        <a:effectLst/>
                        <a:latin typeface="Aptos Narrow" panose="020B0004020202020204" pitchFamily="34" charset="0"/>
                      </a:endParaRPr>
                    </a:p>
                  </a:txBody>
                  <a:tcPr marL="22602" marR="22602" marT="22602" marB="0" anchor="ctr"/>
                </a:tc>
                <a:tc>
                  <a:txBody>
                    <a:bodyPr/>
                    <a:lstStyle/>
                    <a:p>
                      <a:pPr algn="ctr" fontAlgn="ctr"/>
                      <a:r>
                        <a:rPr lang="es-CO" sz="2600" b="1" u="none" strike="noStrike" dirty="0">
                          <a:effectLst/>
                        </a:rPr>
                        <a:t>Tipo de Conexión</a:t>
                      </a:r>
                      <a:endParaRPr lang="es-CO" sz="2600" b="1" i="0" u="none" strike="noStrike" dirty="0">
                        <a:solidFill>
                          <a:srgbClr val="000000"/>
                        </a:solidFill>
                        <a:effectLst/>
                        <a:latin typeface="Aptos Narrow" panose="020B0004020202020204" pitchFamily="34" charset="0"/>
                      </a:endParaRPr>
                    </a:p>
                  </a:txBody>
                  <a:tcPr marL="22602" marR="22602" marT="22602" marB="0" anchor="ctr"/>
                </a:tc>
                <a:tc>
                  <a:txBody>
                    <a:bodyPr/>
                    <a:lstStyle/>
                    <a:p>
                      <a:pPr algn="ctr" fontAlgn="ctr"/>
                      <a:r>
                        <a:rPr lang="es-CO" sz="2600" b="1" u="none" strike="noStrike" dirty="0">
                          <a:effectLst/>
                        </a:rPr>
                        <a:t>Descripción</a:t>
                      </a:r>
                      <a:endParaRPr lang="es-CO" sz="2600" b="1" i="0" u="none" strike="noStrike" dirty="0">
                        <a:solidFill>
                          <a:srgbClr val="000000"/>
                        </a:solidFill>
                        <a:effectLst/>
                        <a:latin typeface="Aptos Narrow" panose="020B0004020202020204" pitchFamily="34" charset="0"/>
                      </a:endParaRPr>
                    </a:p>
                  </a:txBody>
                  <a:tcPr marL="22602" marR="22602" marT="22602" marB="0" anchor="ctr"/>
                </a:tc>
                <a:extLst>
                  <a:ext uri="{0D108BD9-81ED-4DB2-BD59-A6C34878D82A}">
                    <a16:rowId xmlns:a16="http://schemas.microsoft.com/office/drawing/2014/main" val="4241314112"/>
                  </a:ext>
                </a:extLst>
              </a:tr>
              <a:tr h="904083">
                <a:tc>
                  <a:txBody>
                    <a:bodyPr/>
                    <a:lstStyle/>
                    <a:p>
                      <a:pPr algn="l" fontAlgn="ctr"/>
                      <a:r>
                        <a:rPr lang="es-CO" sz="2600" u="none" strike="noStrike">
                          <a:effectLst/>
                        </a:rPr>
                        <a:t>Usuario</a:t>
                      </a:r>
                      <a:endParaRPr lang="es-CO" sz="2600" b="1"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CO" sz="2600" u="none" strike="noStrike">
                          <a:effectLst/>
                        </a:rPr>
                        <a:t>Servidor Frontend</a:t>
                      </a:r>
                      <a:endParaRPr lang="es-CO" sz="2600" b="1"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CO" sz="2600" u="none" strike="noStrike" dirty="0">
                          <a:effectLst/>
                        </a:rPr>
                        <a:t>HTTPS (Web)</a:t>
                      </a:r>
                      <a:endParaRPr lang="es-CO" sz="2600" b="0" i="0" u="none" strike="noStrike" dirty="0">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MX" sz="2600" u="none" strike="noStrike" dirty="0">
                          <a:effectLst/>
                        </a:rPr>
                        <a:t>El usuario accede a la aplicación </a:t>
                      </a:r>
                      <a:r>
                        <a:rPr lang="es-MX" sz="2600" u="none" strike="noStrike" dirty="0" err="1">
                          <a:effectLst/>
                        </a:rPr>
                        <a:t>React</a:t>
                      </a:r>
                      <a:r>
                        <a:rPr lang="es-MX" sz="2600" u="none" strike="noStrike" dirty="0">
                          <a:effectLst/>
                        </a:rPr>
                        <a:t> alojada en </a:t>
                      </a:r>
                      <a:r>
                        <a:rPr lang="es-MX" sz="2600" u="none" strike="noStrike" dirty="0" err="1">
                          <a:effectLst/>
                        </a:rPr>
                        <a:t>Netlify</a:t>
                      </a:r>
                      <a:r>
                        <a:rPr lang="es-MX" sz="2600" u="none" strike="noStrike" dirty="0">
                          <a:effectLst/>
                        </a:rPr>
                        <a:t> a través de Internet.</a:t>
                      </a:r>
                      <a:endParaRPr lang="es-MX" sz="2600" b="0" i="0" u="none" strike="noStrike" dirty="0">
                        <a:solidFill>
                          <a:srgbClr val="000000"/>
                        </a:solidFill>
                        <a:effectLst/>
                        <a:latin typeface="Aptos Narrow" panose="020B0004020202020204" pitchFamily="34" charset="0"/>
                      </a:endParaRPr>
                    </a:p>
                  </a:txBody>
                  <a:tcPr marL="22602" marR="22602" marT="22602" marB="0" anchor="ctr"/>
                </a:tc>
                <a:extLst>
                  <a:ext uri="{0D108BD9-81ED-4DB2-BD59-A6C34878D82A}">
                    <a16:rowId xmlns:a16="http://schemas.microsoft.com/office/drawing/2014/main" val="982198662"/>
                  </a:ext>
                </a:extLst>
              </a:tr>
              <a:tr h="1356124">
                <a:tc>
                  <a:txBody>
                    <a:bodyPr/>
                    <a:lstStyle/>
                    <a:p>
                      <a:pPr algn="l" fontAlgn="ctr"/>
                      <a:r>
                        <a:rPr lang="es-CO" sz="2600" u="none" strike="noStrike">
                          <a:effectLst/>
                        </a:rPr>
                        <a:t>Servidor Frontend</a:t>
                      </a:r>
                      <a:endParaRPr lang="es-CO" sz="2600" b="1"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CO" sz="2600" u="none" strike="noStrike">
                          <a:effectLst/>
                        </a:rPr>
                        <a:t>Servidor Backend</a:t>
                      </a:r>
                      <a:endParaRPr lang="es-CO" sz="2600" b="1"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CO" sz="2600" u="none" strike="noStrike">
                          <a:effectLst/>
                        </a:rPr>
                        <a:t>API REST (HTTPS)</a:t>
                      </a:r>
                      <a:endParaRPr lang="es-CO" sz="2600" b="0"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MX" sz="2600" u="none" strike="noStrike">
                          <a:effectLst/>
                        </a:rPr>
                        <a:t>El frontend envía solicitudes de negocio al backend mediante una API REST segura.</a:t>
                      </a:r>
                      <a:endParaRPr lang="es-MX" sz="2600" b="0" i="0" u="none" strike="noStrike">
                        <a:solidFill>
                          <a:srgbClr val="000000"/>
                        </a:solidFill>
                        <a:effectLst/>
                        <a:latin typeface="Aptos Narrow" panose="020B0004020202020204" pitchFamily="34" charset="0"/>
                      </a:endParaRPr>
                    </a:p>
                  </a:txBody>
                  <a:tcPr marL="22602" marR="22602" marT="22602" marB="0" anchor="ctr"/>
                </a:tc>
                <a:extLst>
                  <a:ext uri="{0D108BD9-81ED-4DB2-BD59-A6C34878D82A}">
                    <a16:rowId xmlns:a16="http://schemas.microsoft.com/office/drawing/2014/main" val="2786361420"/>
                  </a:ext>
                </a:extLst>
              </a:tr>
              <a:tr h="1356124">
                <a:tc>
                  <a:txBody>
                    <a:bodyPr/>
                    <a:lstStyle/>
                    <a:p>
                      <a:pPr algn="l" fontAlgn="ctr"/>
                      <a:r>
                        <a:rPr lang="es-CO" sz="2600" u="none" strike="noStrike">
                          <a:effectLst/>
                        </a:rPr>
                        <a:t>Servidor Backend</a:t>
                      </a:r>
                      <a:endParaRPr lang="es-CO" sz="2600" b="1"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CO" sz="2600" u="none" strike="noStrike">
                          <a:effectLst/>
                        </a:rPr>
                        <a:t>Base de Datos</a:t>
                      </a:r>
                      <a:endParaRPr lang="es-CO" sz="2600" b="1"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CO" sz="2600" u="none" strike="noStrike">
                          <a:effectLst/>
                        </a:rPr>
                        <a:t>Directa (privada)</a:t>
                      </a:r>
                      <a:endParaRPr lang="es-CO" sz="2600" b="0"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MX" sz="2600" u="none" strike="noStrike">
                          <a:effectLst/>
                        </a:rPr>
                        <a:t>El backend consulta y actualiza la información del usuario y las dietas en la base de datos MongoDB Atlas.</a:t>
                      </a:r>
                      <a:endParaRPr lang="es-MX" sz="2600" b="0" i="0" u="none" strike="noStrike">
                        <a:solidFill>
                          <a:srgbClr val="000000"/>
                        </a:solidFill>
                        <a:effectLst/>
                        <a:latin typeface="Aptos Narrow" panose="020B0004020202020204" pitchFamily="34" charset="0"/>
                      </a:endParaRPr>
                    </a:p>
                  </a:txBody>
                  <a:tcPr marL="22602" marR="22602" marT="22602" marB="0" anchor="ctr"/>
                </a:tc>
                <a:extLst>
                  <a:ext uri="{0D108BD9-81ED-4DB2-BD59-A6C34878D82A}">
                    <a16:rowId xmlns:a16="http://schemas.microsoft.com/office/drawing/2014/main" val="298541410"/>
                  </a:ext>
                </a:extLst>
              </a:tr>
              <a:tr h="1356124">
                <a:tc>
                  <a:txBody>
                    <a:bodyPr/>
                    <a:lstStyle/>
                    <a:p>
                      <a:pPr algn="l" fontAlgn="ctr"/>
                      <a:r>
                        <a:rPr lang="es-CO" sz="2600" u="none" strike="noStrike">
                          <a:effectLst/>
                        </a:rPr>
                        <a:t>Servidor Backend</a:t>
                      </a:r>
                      <a:endParaRPr lang="es-CO" sz="2600" b="1"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CO" sz="2600" u="none" strike="noStrike">
                          <a:effectLst/>
                        </a:rPr>
                        <a:t>Servicio de IA</a:t>
                      </a:r>
                      <a:endParaRPr lang="es-CO" sz="2600" b="1"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n-US" sz="2600" u="none" strike="noStrike">
                          <a:effectLst/>
                        </a:rPr>
                        <a:t>Google Remote Procedure Call (gRPC)</a:t>
                      </a:r>
                      <a:endParaRPr lang="en-US" sz="2600" b="0"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MX" sz="2600" u="none" strike="noStrike" dirty="0">
                          <a:effectLst/>
                        </a:rPr>
                        <a:t>El </a:t>
                      </a:r>
                      <a:r>
                        <a:rPr lang="es-MX" sz="2600" u="none" strike="noStrike" dirty="0" err="1">
                          <a:effectLst/>
                        </a:rPr>
                        <a:t>backend</a:t>
                      </a:r>
                      <a:r>
                        <a:rPr lang="es-MX" sz="2600" u="none" strike="noStrike" dirty="0">
                          <a:effectLst/>
                        </a:rPr>
                        <a:t> se comunica con el </a:t>
                      </a:r>
                      <a:r>
                        <a:rPr lang="es-MX" sz="2600" u="none" strike="noStrike">
                          <a:effectLst/>
                        </a:rPr>
                        <a:t>LLM del modelo </a:t>
                      </a:r>
                      <a:r>
                        <a:rPr lang="es-MX" sz="2600" u="none" strike="noStrike" dirty="0">
                          <a:effectLst/>
                        </a:rPr>
                        <a:t>nutricional alojado en </a:t>
                      </a:r>
                      <a:r>
                        <a:rPr lang="es-MX" sz="2600" u="none" strike="noStrike" dirty="0" err="1">
                          <a:effectLst/>
                        </a:rPr>
                        <a:t>Vertex</a:t>
                      </a:r>
                      <a:r>
                        <a:rPr lang="es-MX" sz="2600" u="none" strike="noStrike" dirty="0">
                          <a:effectLst/>
                        </a:rPr>
                        <a:t> AI para obtener recomendaciones personalizadas.</a:t>
                      </a:r>
                      <a:endParaRPr lang="es-MX" sz="2600" b="0" i="0" u="none" strike="noStrike" dirty="0">
                        <a:solidFill>
                          <a:srgbClr val="000000"/>
                        </a:solidFill>
                        <a:effectLst/>
                        <a:latin typeface="Aptos Narrow" panose="020B0004020202020204" pitchFamily="34" charset="0"/>
                      </a:endParaRPr>
                    </a:p>
                  </a:txBody>
                  <a:tcPr marL="22602" marR="22602" marT="22602" marB="0" anchor="ctr"/>
                </a:tc>
                <a:extLst>
                  <a:ext uri="{0D108BD9-81ED-4DB2-BD59-A6C34878D82A}">
                    <a16:rowId xmlns:a16="http://schemas.microsoft.com/office/drawing/2014/main" val="1796412918"/>
                  </a:ext>
                </a:extLst>
              </a:tr>
              <a:tr h="1356124">
                <a:tc>
                  <a:txBody>
                    <a:bodyPr/>
                    <a:lstStyle/>
                    <a:p>
                      <a:pPr algn="l" fontAlgn="ctr"/>
                      <a:r>
                        <a:rPr lang="es-CO" sz="2600" u="none" strike="noStrike">
                          <a:effectLst/>
                        </a:rPr>
                        <a:t>Servicio de IA</a:t>
                      </a:r>
                      <a:endParaRPr lang="es-CO" sz="2600" b="1"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CO" sz="2600" u="none" strike="noStrike">
                          <a:effectLst/>
                        </a:rPr>
                        <a:t>Base de Datos</a:t>
                      </a:r>
                      <a:endParaRPr lang="es-CO" sz="2600" b="1"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CO" sz="2600" u="none" strike="noStrike">
                          <a:effectLst/>
                        </a:rPr>
                        <a:t>Lectura directa</a:t>
                      </a:r>
                      <a:endParaRPr lang="es-CO" sz="2600" b="0"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MX" sz="2600" u="none" strike="noStrike" dirty="0">
                          <a:effectLst/>
                        </a:rPr>
                        <a:t>El modelo IA puede acceder a </a:t>
                      </a:r>
                      <a:r>
                        <a:rPr lang="es-MX" sz="2600" u="none" strike="noStrike" dirty="0" err="1">
                          <a:effectLst/>
                        </a:rPr>
                        <a:t>datasets</a:t>
                      </a:r>
                      <a:r>
                        <a:rPr lang="es-MX" sz="2600" u="none" strike="noStrike" dirty="0">
                          <a:effectLst/>
                        </a:rPr>
                        <a:t> almacenados en MongoDB para mejorar sus inferencias.</a:t>
                      </a:r>
                      <a:endParaRPr lang="es-MX" sz="2600" b="0" i="0" u="none" strike="noStrike" dirty="0">
                        <a:solidFill>
                          <a:srgbClr val="000000"/>
                        </a:solidFill>
                        <a:effectLst/>
                        <a:latin typeface="Aptos Narrow" panose="020B0004020202020204" pitchFamily="34" charset="0"/>
                      </a:endParaRPr>
                    </a:p>
                  </a:txBody>
                  <a:tcPr marL="22602" marR="22602" marT="22602" marB="0" anchor="ctr"/>
                </a:tc>
                <a:extLst>
                  <a:ext uri="{0D108BD9-81ED-4DB2-BD59-A6C34878D82A}">
                    <a16:rowId xmlns:a16="http://schemas.microsoft.com/office/drawing/2014/main" val="60985638"/>
                  </a:ext>
                </a:extLst>
              </a:tr>
            </a:tbl>
          </a:graphicData>
        </a:graphic>
      </p:graphicFrame>
    </p:spTree>
    <p:extLst>
      <p:ext uri="{BB962C8B-B14F-4D97-AF65-F5344CB8AC3E}">
        <p14:creationId xmlns:p14="http://schemas.microsoft.com/office/powerpoint/2010/main" val="446194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73BF2B76-59F4-730E-9CE7-98C123A88A5C}"/>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304E93FA-E9E8-4ED0-F4DA-6F316E13E9D1}"/>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0AA16D19-7E0E-7728-E6A8-65CC67333258}"/>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CD7FB326-8CCE-7344-B77C-538293634AB7}"/>
              </a:ext>
            </a:extLst>
          </p:cNvPr>
          <p:cNvSpPr txBox="1"/>
          <p:nvPr/>
        </p:nvSpPr>
        <p:spPr>
          <a:xfrm>
            <a:off x="5791200" y="412742"/>
            <a:ext cx="6302737"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lang="es-CO" sz="5400" b="1" spc="688" dirty="0">
                <a:solidFill>
                  <a:srgbClr val="152540"/>
                </a:solidFill>
                <a:latin typeface="Glacial Indifference Bold"/>
                <a:ea typeface="Glacial Indifference Bold"/>
                <a:cs typeface="Glacial Indifference Bold"/>
                <a:sym typeface="Glacial Indifference Bold"/>
              </a:rPr>
              <a:t>ESCENARIO 1</a:t>
            </a:r>
            <a:endPar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endParaRPr>
          </a:p>
        </p:txBody>
      </p:sp>
      <p:sp>
        <p:nvSpPr>
          <p:cNvPr id="8" name="TextBox 3">
            <a:extLst>
              <a:ext uri="{FF2B5EF4-FFF2-40B4-BE49-F238E27FC236}">
                <a16:creationId xmlns:a16="http://schemas.microsoft.com/office/drawing/2014/main" id="{F330287E-726E-2A13-C067-C1FDA5A258E6}"/>
              </a:ext>
            </a:extLst>
          </p:cNvPr>
          <p:cNvSpPr txBox="1"/>
          <p:nvPr/>
        </p:nvSpPr>
        <p:spPr>
          <a:xfrm>
            <a:off x="1114325" y="1769224"/>
            <a:ext cx="7484707" cy="8239435"/>
          </a:xfrm>
          <a:prstGeom prst="rect">
            <a:avLst/>
          </a:prstGeom>
        </p:spPr>
        <p:txBody>
          <a:bodyPr wrap="square" lIns="0" tIns="0" rIns="0" bIns="0" rtlCol="0" anchor="t">
            <a:spAutoFit/>
          </a:bodyPr>
          <a:lstStyle/>
          <a:p>
            <a:pPr algn="just">
              <a:lnSpc>
                <a:spcPts val="3772"/>
              </a:lnSpc>
            </a:pPr>
            <a:r>
              <a:rPr lang="es-MX" sz="2400" dirty="0"/>
              <a:t>El escenario "Generación de Dieta" describe las funcionalidades clave de un sistema de planificación de dietas, centrado en la creación y personalización de platos y dietas según las necesidades del usuario. Incluye acciones como generar platos individuales, modificar dietas existentes y configurar preferencias iniciales (como restricciones alimentarias, presupuesto o ingredientes disponibles). Las relaciones "</a:t>
            </a:r>
            <a:r>
              <a:rPr lang="es-MX" sz="2400" dirty="0" err="1"/>
              <a:t>include</a:t>
            </a:r>
            <a:r>
              <a:rPr lang="es-MX" sz="2400" dirty="0"/>
              <a:t>" indican que ciertas acciones son parte esencial del proceso principal, mientras que "</a:t>
            </a:r>
            <a:r>
              <a:rPr lang="es-MX" sz="2400"/>
              <a:t>extends" </a:t>
            </a:r>
            <a:r>
              <a:rPr lang="es-MX" sz="2400" dirty="0"/>
              <a:t>sugiere que otras funcionalidades (como actualizar preferencias o consultar información nutricional) extienden o complementan el flujo base. El proveedor de modelo de IA actúa como un actor externo que posiblemente aporta inteligencia artificial para optimizar las recomendaciones.</a:t>
            </a:r>
          </a:p>
          <a:p>
            <a:pPr algn="just">
              <a:lnSpc>
                <a:spcPts val="3772"/>
              </a:lnSpc>
            </a:pPr>
            <a:endParaRPr lang="es-MX" sz="2400" dirty="0"/>
          </a:p>
          <a:p>
            <a:pPr algn="just">
              <a:lnSpc>
                <a:spcPts val="3772"/>
              </a:lnSpc>
            </a:pPr>
            <a:endParaRPr lang="es-CO" sz="2400" u="none" strike="noStrike" spc="59" noProof="0" dirty="0">
              <a:solidFill>
                <a:srgbClr val="152540"/>
              </a:solidFill>
              <a:latin typeface="Glacial Indifference"/>
              <a:ea typeface="Glacial Indifference"/>
              <a:cs typeface="Glacial Indifference"/>
              <a:sym typeface="Glacial Indifference"/>
            </a:endParaRPr>
          </a:p>
        </p:txBody>
      </p:sp>
      <p:pic>
        <p:nvPicPr>
          <p:cNvPr id="3" name="Imagen 2" descr="Diagrama&#10;&#10;El contenido generado por IA puede ser incorrecto.">
            <a:extLst>
              <a:ext uri="{FF2B5EF4-FFF2-40B4-BE49-F238E27FC236}">
                <a16:creationId xmlns:a16="http://schemas.microsoft.com/office/drawing/2014/main" id="{A953C59E-4546-0607-B881-B5B311B706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4000" y="1684180"/>
            <a:ext cx="8811352" cy="6918638"/>
          </a:xfrm>
          <a:prstGeom prst="rect">
            <a:avLst/>
          </a:prstGeom>
        </p:spPr>
      </p:pic>
    </p:spTree>
    <p:extLst>
      <p:ext uri="{BB962C8B-B14F-4D97-AF65-F5344CB8AC3E}">
        <p14:creationId xmlns:p14="http://schemas.microsoft.com/office/powerpoint/2010/main" val="235676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2EFCD60D-9F5A-1313-D7DA-79384475D74F}"/>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05422B2A-19B0-FC42-B7E5-0E2F8E305A80}"/>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BC673826-7F68-67C3-3C29-896B125C28FD}"/>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B4D4BF49-A33F-1289-11AD-CD681EF1B6CC}"/>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CATÁLOGO DE ELEMENTOS</a:t>
            </a:r>
          </a:p>
        </p:txBody>
      </p:sp>
    </p:spTree>
    <p:extLst>
      <p:ext uri="{BB962C8B-B14F-4D97-AF65-F5344CB8AC3E}">
        <p14:creationId xmlns:p14="http://schemas.microsoft.com/office/powerpoint/2010/main" val="406327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94128E74-C2C5-0B30-D984-C0646017F9D0}"/>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BDCA0C47-2903-51B0-51CE-FDFFB6C3E58E}"/>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B689FCB2-B5D3-2600-1734-7E87A5D2C846}"/>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EFE20333-9834-34D8-5E71-4F45739E238E}"/>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RELACIONES</a:t>
            </a:r>
          </a:p>
        </p:txBody>
      </p:sp>
    </p:spTree>
    <p:extLst>
      <p:ext uri="{BB962C8B-B14F-4D97-AF65-F5344CB8AC3E}">
        <p14:creationId xmlns:p14="http://schemas.microsoft.com/office/powerpoint/2010/main" val="3528176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9961BF93-CF69-B95C-C820-00D1F494088F}"/>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9736AD92-4DE1-292F-1C03-493553B1D560}"/>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BD68A9F5-7DF4-B1D0-E9DC-0DAF9B368BD4}"/>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8730700F-C929-B31D-BF19-E4A0D4272022}"/>
              </a:ext>
            </a:extLst>
          </p:cNvPr>
          <p:cNvSpPr txBox="1"/>
          <p:nvPr/>
        </p:nvSpPr>
        <p:spPr>
          <a:xfrm>
            <a:off x="5687831" y="647700"/>
            <a:ext cx="6302737"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lang="es-CO" sz="5400" b="1" spc="688" dirty="0">
                <a:solidFill>
                  <a:srgbClr val="152540"/>
                </a:solidFill>
                <a:latin typeface="Glacial Indifference Bold"/>
                <a:ea typeface="Glacial Indifference Bold"/>
                <a:cs typeface="Glacial Indifference Bold"/>
                <a:sym typeface="Glacial Indifference Bold"/>
              </a:rPr>
              <a:t>ESCENARIO 2</a:t>
            </a:r>
            <a:endPar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endParaRPr>
          </a:p>
        </p:txBody>
      </p:sp>
      <p:sp>
        <p:nvSpPr>
          <p:cNvPr id="8" name="TextBox 3">
            <a:extLst>
              <a:ext uri="{FF2B5EF4-FFF2-40B4-BE49-F238E27FC236}">
                <a16:creationId xmlns:a16="http://schemas.microsoft.com/office/drawing/2014/main" id="{A5B9F25F-CEE2-D8F6-4DD7-D4A967D0A9EB}"/>
              </a:ext>
            </a:extLst>
          </p:cNvPr>
          <p:cNvSpPr txBox="1"/>
          <p:nvPr/>
        </p:nvSpPr>
        <p:spPr>
          <a:xfrm>
            <a:off x="465502" y="1848776"/>
            <a:ext cx="8458200" cy="6781793"/>
          </a:xfrm>
          <a:prstGeom prst="rect">
            <a:avLst/>
          </a:prstGeom>
        </p:spPr>
        <p:txBody>
          <a:bodyPr wrap="square" lIns="0" tIns="0" rIns="0" bIns="0" rtlCol="0" anchor="t">
            <a:spAutoFit/>
          </a:bodyPr>
          <a:lstStyle/>
          <a:p>
            <a:pPr algn="just">
              <a:lnSpc>
                <a:spcPts val="3772"/>
              </a:lnSpc>
            </a:pPr>
            <a:r>
              <a:rPr lang="es-MX" sz="2400" dirty="0"/>
              <a:t>El escenario "Mascota Virtual y Gamificación" presenta un sistema interactivo que utiliza elementos de gamificación para motivar al usuario en el seguimiento de su dieta. La mascota virtual actúa como un incentivo visual, donde el usuario puede consultar su estado, personalizarla y mantener una "racha" de consumo diario registrado, posiblemente recompensado con gemas. La acción de "ver mascota de otros usuarios" fomenta la interacción social, mientras que "registrar consumo diario" es fundamental para mantener la racha. Las relaciones "&lt;&lt; </a:t>
            </a:r>
            <a:r>
              <a:rPr lang="es-MX" sz="2400" dirty="0" err="1"/>
              <a:t>extends</a:t>
            </a:r>
            <a:r>
              <a:rPr lang="es-MX" sz="2400" dirty="0"/>
              <a:t> &gt;&gt;" indican que ciertas funcionalidades (como personalizar la mascota o ver la racha) extienden el comportamiento base, mientras que "&lt;&lt; </a:t>
            </a:r>
            <a:r>
              <a:rPr lang="es-MX" sz="2400" dirty="0" err="1"/>
              <a:t>include</a:t>
            </a:r>
            <a:r>
              <a:rPr lang="es-MX" sz="2400" dirty="0"/>
              <a:t> &gt;&gt;" señala que otras son parte esencial del proceso (como ver mascotas de otros usuarios).</a:t>
            </a:r>
          </a:p>
          <a:p>
            <a:pPr algn="just">
              <a:lnSpc>
                <a:spcPts val="3772"/>
              </a:lnSpc>
            </a:pPr>
            <a:endParaRPr lang="es-MX" sz="2400" dirty="0" err="1"/>
          </a:p>
        </p:txBody>
      </p:sp>
      <p:pic>
        <p:nvPicPr>
          <p:cNvPr id="3" name="Imagen 2" descr="Diagrama&#10;&#10;El contenido generado por IA puede ser incorrecto.">
            <a:extLst>
              <a:ext uri="{FF2B5EF4-FFF2-40B4-BE49-F238E27FC236}">
                <a16:creationId xmlns:a16="http://schemas.microsoft.com/office/drawing/2014/main" id="{392835A2-198B-2EF8-667F-027916C1E4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64300" y="1866900"/>
            <a:ext cx="8787246" cy="6553200"/>
          </a:xfrm>
          <a:prstGeom prst="rect">
            <a:avLst/>
          </a:prstGeom>
        </p:spPr>
      </p:pic>
    </p:spTree>
    <p:extLst>
      <p:ext uri="{BB962C8B-B14F-4D97-AF65-F5344CB8AC3E}">
        <p14:creationId xmlns:p14="http://schemas.microsoft.com/office/powerpoint/2010/main" val="674568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E9C26F7A-CD1E-5897-666C-2C2455B1CAF7}"/>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0BEBEFFC-7404-F94C-7FEE-01708866D47B}"/>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E05EE44A-C791-6B61-14AA-7DA224E2BC82}"/>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E8A3CCE1-776C-9871-1C9E-98E064CCDC0C}"/>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CATÁLOGO DE ELEMENTOS</a:t>
            </a:r>
          </a:p>
        </p:txBody>
      </p:sp>
    </p:spTree>
    <p:extLst>
      <p:ext uri="{BB962C8B-B14F-4D97-AF65-F5344CB8AC3E}">
        <p14:creationId xmlns:p14="http://schemas.microsoft.com/office/powerpoint/2010/main" val="716948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p:cNvGrpSpPr/>
        <p:nvPr/>
      </p:nvGrpSpPr>
      <p:grpSpPr>
        <a:xfrm>
          <a:off x="0" y="0"/>
          <a:ext cx="0" cy="0"/>
          <a:chOff x="0" y="0"/>
          <a:chExt cx="0" cy="0"/>
        </a:xfrm>
      </p:grpSpPr>
      <p:sp>
        <p:nvSpPr>
          <p:cNvPr id="2" name="Freeform 2"/>
          <p:cNvSpPr/>
          <p:nvPr/>
        </p:nvSpPr>
        <p:spPr>
          <a:xfrm rot="-6501204">
            <a:off x="-4899086" y="-8147683"/>
            <a:ext cx="9798172" cy="13143890"/>
          </a:xfrm>
          <a:custGeom>
            <a:avLst/>
            <a:gdLst/>
            <a:ahLst/>
            <a:cxnLst/>
            <a:rect l="l" t="t" r="r" b="b"/>
            <a:pathLst>
              <a:path w="9798172" h="13143890">
                <a:moveTo>
                  <a:pt x="0" y="0"/>
                </a:moveTo>
                <a:lnTo>
                  <a:pt x="9798172" y="0"/>
                </a:lnTo>
                <a:lnTo>
                  <a:pt x="9798172" y="13143889"/>
                </a:lnTo>
                <a:lnTo>
                  <a:pt x="0" y="1314388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3" name="Freeform 3"/>
          <p:cNvSpPr/>
          <p:nvPr/>
        </p:nvSpPr>
        <p:spPr>
          <a:xfrm rot="-8798399">
            <a:off x="11434890" y="2417332"/>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s-CO" noProof="0" dirty="0"/>
          </a:p>
        </p:txBody>
      </p:sp>
      <p:sp>
        <p:nvSpPr>
          <p:cNvPr id="4" name="Freeform 4"/>
          <p:cNvSpPr/>
          <p:nvPr/>
        </p:nvSpPr>
        <p:spPr>
          <a:xfrm rot="-10301337">
            <a:off x="9883234" y="-2150579"/>
            <a:ext cx="12901483" cy="11165647"/>
          </a:xfrm>
          <a:custGeom>
            <a:avLst/>
            <a:gdLst/>
            <a:ahLst/>
            <a:cxnLst/>
            <a:rect l="l" t="t" r="r" b="b"/>
            <a:pathLst>
              <a:path w="12901483" h="11165647">
                <a:moveTo>
                  <a:pt x="0" y="0"/>
                </a:moveTo>
                <a:lnTo>
                  <a:pt x="12901483" y="0"/>
                </a:lnTo>
                <a:lnTo>
                  <a:pt x="12901483" y="11165647"/>
                </a:lnTo>
                <a:lnTo>
                  <a:pt x="0" y="11165647"/>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5" name="Freeform 5"/>
          <p:cNvSpPr/>
          <p:nvPr/>
        </p:nvSpPr>
        <p:spPr>
          <a:xfrm rot="458160">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6" name="TextBox 6"/>
          <p:cNvSpPr txBox="1"/>
          <p:nvPr/>
        </p:nvSpPr>
        <p:spPr>
          <a:xfrm>
            <a:off x="3087654" y="3157988"/>
            <a:ext cx="6411555" cy="1319860"/>
          </a:xfrm>
          <a:prstGeom prst="rect">
            <a:avLst/>
          </a:prstGeom>
        </p:spPr>
        <p:txBody>
          <a:bodyPr lIns="0" tIns="0" rIns="0" bIns="0" rtlCol="0" anchor="t">
            <a:spAutoFit/>
          </a:bodyPr>
          <a:lstStyle/>
          <a:p>
            <a:pPr algn="l">
              <a:lnSpc>
                <a:spcPts val="10726"/>
              </a:lnSpc>
            </a:pPr>
            <a:r>
              <a:rPr lang="es-CO" sz="7662" b="1" spc="720" noProof="0" dirty="0">
                <a:solidFill>
                  <a:srgbClr val="152540"/>
                </a:solidFill>
                <a:latin typeface="Glacial Indifference Bold"/>
                <a:ea typeface="Glacial Indifference Bold"/>
                <a:cs typeface="Glacial Indifference Bold"/>
                <a:sym typeface="Glacial Indifference Bold"/>
              </a:rPr>
              <a:t>4+1 VISTAS</a:t>
            </a:r>
          </a:p>
        </p:txBody>
      </p:sp>
      <p:sp>
        <p:nvSpPr>
          <p:cNvPr id="7" name="TextBox 7"/>
          <p:cNvSpPr txBox="1"/>
          <p:nvPr/>
        </p:nvSpPr>
        <p:spPr>
          <a:xfrm>
            <a:off x="3087654" y="2330064"/>
            <a:ext cx="4756100" cy="980324"/>
          </a:xfrm>
          <a:prstGeom prst="rect">
            <a:avLst/>
          </a:prstGeom>
        </p:spPr>
        <p:txBody>
          <a:bodyPr lIns="0" tIns="0" rIns="0" bIns="0" rtlCol="0" anchor="t">
            <a:spAutoFit/>
          </a:bodyPr>
          <a:lstStyle/>
          <a:p>
            <a:pPr algn="l">
              <a:lnSpc>
                <a:spcPts val="7957"/>
              </a:lnSpc>
            </a:pPr>
            <a:r>
              <a:rPr lang="es-CO" sz="5683" spc="534" dirty="0">
                <a:solidFill>
                  <a:srgbClr val="152540"/>
                </a:solidFill>
                <a:latin typeface="Glacial Indifference"/>
                <a:ea typeface="Glacial Indifference"/>
                <a:cs typeface="Glacial Indifference"/>
                <a:sym typeface="Glacial Indifference"/>
              </a:rPr>
              <a:t>MODELO</a:t>
            </a:r>
            <a:endParaRPr lang="es-CO" sz="5683" spc="534" noProof="0" dirty="0">
              <a:solidFill>
                <a:srgbClr val="152540"/>
              </a:solidFill>
              <a:latin typeface="Glacial Indifference"/>
              <a:ea typeface="Glacial Indifference"/>
              <a:cs typeface="Glacial Indifference"/>
              <a:sym typeface="Glacial Indifference"/>
            </a:endParaRPr>
          </a:p>
        </p:txBody>
      </p:sp>
      <p:sp>
        <p:nvSpPr>
          <p:cNvPr id="8" name="TextBox 8"/>
          <p:cNvSpPr txBox="1"/>
          <p:nvPr/>
        </p:nvSpPr>
        <p:spPr>
          <a:xfrm>
            <a:off x="3087654" y="4805671"/>
            <a:ext cx="5799806" cy="3033972"/>
          </a:xfrm>
          <a:prstGeom prst="rect">
            <a:avLst/>
          </a:prstGeom>
        </p:spPr>
        <p:txBody>
          <a:bodyPr lIns="0" tIns="0" rIns="0" bIns="0" rtlCol="0" anchor="t">
            <a:spAutoFit/>
          </a:bodyPr>
          <a:lstStyle/>
          <a:p>
            <a:pPr marL="741495" lvl="1" indent="-370748" algn="l">
              <a:lnSpc>
                <a:spcPts val="4808"/>
              </a:lnSpc>
              <a:buFont typeface="Arial"/>
              <a:buChar char="•"/>
            </a:pPr>
            <a:r>
              <a:rPr lang="es-CO" sz="3434" spc="75" noProof="0" dirty="0">
                <a:solidFill>
                  <a:srgbClr val="152540"/>
                </a:solidFill>
                <a:latin typeface="Glacial Indifference"/>
                <a:ea typeface="Glacial Indifference"/>
                <a:cs typeface="Glacial Indifference"/>
                <a:sym typeface="Glacial Indifference"/>
              </a:rPr>
              <a:t>Vista Lógica</a:t>
            </a:r>
          </a:p>
          <a:p>
            <a:pPr marL="741495" lvl="1" indent="-370748" algn="l">
              <a:lnSpc>
                <a:spcPts val="4808"/>
              </a:lnSpc>
              <a:buFont typeface="Arial"/>
              <a:buChar char="•"/>
            </a:pPr>
            <a:r>
              <a:rPr lang="es-CO" sz="3434" u="none" strike="noStrike" spc="75" noProof="0" dirty="0">
                <a:solidFill>
                  <a:srgbClr val="152540"/>
                </a:solidFill>
                <a:latin typeface="Glacial Indifference"/>
                <a:ea typeface="Glacial Indifference"/>
                <a:cs typeface="Glacial Indifference"/>
                <a:sym typeface="Glacial Indifference"/>
              </a:rPr>
              <a:t>Vista De Componentes</a:t>
            </a:r>
          </a:p>
          <a:p>
            <a:pPr marL="741495" lvl="1" indent="-370748" algn="l">
              <a:lnSpc>
                <a:spcPts val="4808"/>
              </a:lnSpc>
              <a:buFont typeface="Arial"/>
              <a:buChar char="•"/>
            </a:pPr>
            <a:r>
              <a:rPr lang="es-CO" sz="3434" spc="75" dirty="0">
                <a:solidFill>
                  <a:srgbClr val="152540"/>
                </a:solidFill>
                <a:latin typeface="Glacial Indifference"/>
                <a:ea typeface="Glacial Indifference"/>
                <a:cs typeface="Glacial Indifference"/>
                <a:sym typeface="Glacial Indifference"/>
              </a:rPr>
              <a:t>Vista De Procesos</a:t>
            </a:r>
          </a:p>
          <a:p>
            <a:pPr marL="741495" lvl="1" indent="-370748" algn="l">
              <a:lnSpc>
                <a:spcPts val="4808"/>
              </a:lnSpc>
              <a:buFont typeface="Arial"/>
              <a:buChar char="•"/>
            </a:pPr>
            <a:r>
              <a:rPr lang="es-CO" sz="3434" u="none" strike="noStrike" spc="75" noProof="0" dirty="0">
                <a:solidFill>
                  <a:srgbClr val="152540"/>
                </a:solidFill>
                <a:latin typeface="Glacial Indifference"/>
                <a:ea typeface="Glacial Indifference"/>
                <a:cs typeface="Glacial Indifference"/>
                <a:sym typeface="Glacial Indifference"/>
              </a:rPr>
              <a:t>Vista Física</a:t>
            </a:r>
          </a:p>
          <a:p>
            <a:pPr marL="741495" lvl="1" indent="-370748" algn="l">
              <a:lnSpc>
                <a:spcPts val="4808"/>
              </a:lnSpc>
              <a:buFont typeface="Arial"/>
              <a:buChar char="•"/>
            </a:pPr>
            <a:r>
              <a:rPr lang="es-CO" sz="3434" spc="75" dirty="0">
                <a:solidFill>
                  <a:srgbClr val="152540"/>
                </a:solidFill>
                <a:latin typeface="Glacial Indifference"/>
                <a:ea typeface="Glacial Indifference"/>
                <a:cs typeface="Glacial Indifference"/>
                <a:sym typeface="Glacial Indifference"/>
              </a:rPr>
              <a:t>Escenario</a:t>
            </a:r>
            <a:endParaRPr lang="es-CO" sz="3434" u="none" strike="noStrike" spc="75" noProof="0" dirty="0">
              <a:solidFill>
                <a:srgbClr val="152540"/>
              </a:solidFill>
              <a:latin typeface="Glacial Indifference"/>
              <a:ea typeface="Glacial Indifference"/>
              <a:cs typeface="Glacial Indifference"/>
              <a:sym typeface="Glacial Indifferenc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8AC2B42B-CF2A-0BA0-0FF8-CD06BD032CD1}"/>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A7EC5B9E-4843-336F-19AB-5AA8607333CB}"/>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77FE5039-0D06-B7F5-D189-14C7C6DAE4F2}"/>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283921B4-758E-B576-16FF-43556B8C6B50}"/>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RELACIONES</a:t>
            </a:r>
          </a:p>
        </p:txBody>
      </p:sp>
    </p:spTree>
    <p:extLst>
      <p:ext uri="{BB962C8B-B14F-4D97-AF65-F5344CB8AC3E}">
        <p14:creationId xmlns:p14="http://schemas.microsoft.com/office/powerpoint/2010/main" val="2481283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7FAF2C7D-302B-719F-587D-8ECE0790E64D}"/>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B7446E9B-1FF5-8E03-E75E-448EE9C694F2}"/>
              </a:ext>
            </a:extLst>
          </p:cNvPr>
          <p:cNvSpPr/>
          <p:nvPr/>
        </p:nvSpPr>
        <p:spPr>
          <a:xfrm rot="20698248">
            <a:off x="-4240697" y="687962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7004004C-17A6-5FE5-93AC-51E230AA46F8}"/>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8B8D4CC4-CE7C-AB1C-5C08-34673DAD104C}"/>
              </a:ext>
            </a:extLst>
          </p:cNvPr>
          <p:cNvSpPr txBox="1"/>
          <p:nvPr/>
        </p:nvSpPr>
        <p:spPr>
          <a:xfrm>
            <a:off x="2007523" y="369638"/>
            <a:ext cx="4671751" cy="1661993"/>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LÓGICA</a:t>
            </a:r>
          </a:p>
        </p:txBody>
      </p:sp>
      <p:pic>
        <p:nvPicPr>
          <p:cNvPr id="3" name="Imagen 2" descr="Diagrama&#10;&#10;El contenido generado por IA puede ser incorrecto.">
            <a:extLst>
              <a:ext uri="{FF2B5EF4-FFF2-40B4-BE49-F238E27FC236}">
                <a16:creationId xmlns:a16="http://schemas.microsoft.com/office/drawing/2014/main" id="{D3444B85-3F55-B947-5B49-455E796E8D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54808" y="1210595"/>
            <a:ext cx="9320720" cy="7875770"/>
          </a:xfrm>
          <a:prstGeom prst="rect">
            <a:avLst/>
          </a:prstGeom>
        </p:spPr>
      </p:pic>
      <p:sp>
        <p:nvSpPr>
          <p:cNvPr id="9" name="TextBox 3">
            <a:extLst>
              <a:ext uri="{FF2B5EF4-FFF2-40B4-BE49-F238E27FC236}">
                <a16:creationId xmlns:a16="http://schemas.microsoft.com/office/drawing/2014/main" id="{756416A8-8618-6E81-5B7E-2F33F931D307}"/>
              </a:ext>
            </a:extLst>
          </p:cNvPr>
          <p:cNvSpPr txBox="1"/>
          <p:nvPr/>
        </p:nvSpPr>
        <p:spPr>
          <a:xfrm>
            <a:off x="457200" y="2305534"/>
            <a:ext cx="7772399" cy="6780831"/>
          </a:xfrm>
          <a:prstGeom prst="rect">
            <a:avLst/>
          </a:prstGeom>
        </p:spPr>
        <p:txBody>
          <a:bodyPr wrap="square" lIns="0" tIns="0" rIns="0" bIns="0" rtlCol="0" anchor="t">
            <a:spAutoFit/>
          </a:bodyPr>
          <a:lstStyle/>
          <a:p>
            <a:pPr algn="just">
              <a:lnSpc>
                <a:spcPts val="3772"/>
              </a:lnSpc>
            </a:pPr>
            <a:r>
              <a:rPr lang="es-MX" sz="2400" dirty="0"/>
              <a:t>La vista lógica representa los elementos clave del dominio y sus relaciones, con un enfoque en la personalización del usuario y el seguimiento nutricional. El Usuario es el eje central, con atributos personales, restricciones alimenticias, preferencias y metas de salud. Se relaciona con componentes como la </a:t>
            </a:r>
            <a:r>
              <a:rPr lang="es-MX" sz="2400" dirty="0" err="1"/>
              <a:t>DietaSemanal</a:t>
            </a:r>
            <a:r>
              <a:rPr lang="es-MX" sz="2400" dirty="0"/>
              <a:t>, que contiene múltiples Platos compuestos por Ingredientes, todos asociados a información nutricional. Además, el sistema integra gamificación mediante una </a:t>
            </a:r>
            <a:r>
              <a:rPr lang="es-MX" sz="2400" dirty="0" err="1"/>
              <a:t>MascotaVirtual</a:t>
            </a:r>
            <a:r>
              <a:rPr lang="es-MX" sz="2400" dirty="0"/>
              <a:t>, personalizable con Accesorios, y un módulo de </a:t>
            </a:r>
            <a:r>
              <a:rPr lang="es-MX" sz="2400" dirty="0" err="1"/>
              <a:t>SistemaGamificación</a:t>
            </a:r>
            <a:r>
              <a:rPr lang="es-MX" sz="2400" dirty="0"/>
              <a:t> que otorga recompensas. Los Reportes permiten el seguimiento del progreso nutricional, y el </a:t>
            </a:r>
            <a:r>
              <a:rPr lang="es-MX" sz="2400" dirty="0" err="1"/>
              <a:t>AvatarPrivado</a:t>
            </a:r>
            <a:r>
              <a:rPr lang="es-MX" sz="2400" dirty="0"/>
              <a:t> refleja el avance físico del usuario. Este diseño refuerza la experiencia personalizada y </a:t>
            </a:r>
            <a:r>
              <a:rPr lang="es-MX" sz="2400" dirty="0" err="1"/>
              <a:t>gamificada</a:t>
            </a:r>
            <a:r>
              <a:rPr lang="es-MX" sz="2400" dirty="0"/>
              <a:t>, priorizando la adaptabilidad y el acompañamiento constante.</a:t>
            </a:r>
            <a:endParaRPr lang="es-CO" sz="2400" u="none" strike="noStrike" spc="59" noProof="0" dirty="0">
              <a:solidFill>
                <a:srgbClr val="152540"/>
              </a:solidFill>
              <a:latin typeface="Glacial Indifference"/>
              <a:ea typeface="Glacial Indifference"/>
              <a:cs typeface="Glacial Indifference"/>
              <a:sym typeface="Glacial Indifference"/>
            </a:endParaRPr>
          </a:p>
        </p:txBody>
      </p:sp>
    </p:spTree>
    <p:extLst>
      <p:ext uri="{BB962C8B-B14F-4D97-AF65-F5344CB8AC3E}">
        <p14:creationId xmlns:p14="http://schemas.microsoft.com/office/powerpoint/2010/main" val="2103040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EF298E06-0262-8FC1-5F7C-87C0F0FA92D7}"/>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16A63CC3-F214-6342-81CD-BF28CB727BFB}"/>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4D2DB0F0-685A-A889-99E8-A548A8571F86}"/>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6A6D3F95-34E6-9EA6-17A9-F1E8A0FC4614}"/>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CATÁLOGO DE ELEMENTOS</a:t>
            </a:r>
          </a:p>
        </p:txBody>
      </p:sp>
    </p:spTree>
    <p:extLst>
      <p:ext uri="{BB962C8B-B14F-4D97-AF65-F5344CB8AC3E}">
        <p14:creationId xmlns:p14="http://schemas.microsoft.com/office/powerpoint/2010/main" val="317224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8CACD055-8455-1DFB-7537-5EAE0E8EBCC5}"/>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5ED64525-569A-6928-969A-018ECB457DD4}"/>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9C4266BC-89F6-FD4B-B753-38334C3E23D7}"/>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9A9C979B-7F91-BCA3-F395-3DFAC4966F5A}"/>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RELACIONES</a:t>
            </a:r>
          </a:p>
        </p:txBody>
      </p:sp>
    </p:spTree>
    <p:extLst>
      <p:ext uri="{BB962C8B-B14F-4D97-AF65-F5344CB8AC3E}">
        <p14:creationId xmlns:p14="http://schemas.microsoft.com/office/powerpoint/2010/main" val="270138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68866032-2557-C79D-FBBE-6D83966A983C}"/>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02016E7A-6FFF-5041-74AA-579B6794C7AF}"/>
              </a:ext>
            </a:extLst>
          </p:cNvPr>
          <p:cNvSpPr/>
          <p:nvPr/>
        </p:nvSpPr>
        <p:spPr>
          <a:xfrm rot="20698248">
            <a:off x="-4527352" y="6941118"/>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5F8794AA-21CB-6107-F153-3EFC930B7B8B}"/>
              </a:ext>
            </a:extLst>
          </p:cNvPr>
          <p:cNvSpPr/>
          <p:nvPr/>
        </p:nvSpPr>
        <p:spPr>
          <a:xfrm rot="15679536">
            <a:off x="-3031991" y="-3285973"/>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F30BE5F4-2DD3-CE78-6535-EE54195F4872}"/>
              </a:ext>
            </a:extLst>
          </p:cNvPr>
          <p:cNvSpPr txBox="1"/>
          <p:nvPr/>
        </p:nvSpPr>
        <p:spPr>
          <a:xfrm>
            <a:off x="3035377" y="631380"/>
            <a:ext cx="110490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DE COMPONENTES</a:t>
            </a:r>
          </a:p>
        </p:txBody>
      </p:sp>
      <p:sp>
        <p:nvSpPr>
          <p:cNvPr id="8" name="TextBox 3">
            <a:extLst>
              <a:ext uri="{FF2B5EF4-FFF2-40B4-BE49-F238E27FC236}">
                <a16:creationId xmlns:a16="http://schemas.microsoft.com/office/drawing/2014/main" id="{6F303AA2-2ACE-51D8-A162-0115D708A00D}"/>
              </a:ext>
            </a:extLst>
          </p:cNvPr>
          <p:cNvSpPr txBox="1"/>
          <p:nvPr/>
        </p:nvSpPr>
        <p:spPr>
          <a:xfrm>
            <a:off x="457200" y="2305534"/>
            <a:ext cx="7772399" cy="6293518"/>
          </a:xfrm>
          <a:prstGeom prst="rect">
            <a:avLst/>
          </a:prstGeom>
        </p:spPr>
        <p:txBody>
          <a:bodyPr wrap="square" lIns="0" tIns="0" rIns="0" bIns="0" rtlCol="0" anchor="t">
            <a:spAutoFit/>
          </a:bodyPr>
          <a:lstStyle/>
          <a:p>
            <a:pPr algn="just">
              <a:lnSpc>
                <a:spcPts val="3772"/>
              </a:lnSpc>
            </a:pPr>
            <a:r>
              <a:rPr lang="es-MX" sz="2400" dirty="0"/>
              <a:t>La vista de componentes desglosa los módulos clave que conforman la arquitectura general del sistema. Está dividido en dos grandes contenedores: </a:t>
            </a:r>
            <a:r>
              <a:rPr lang="es-MX" sz="2400" dirty="0" err="1"/>
              <a:t>Frontend</a:t>
            </a:r>
            <a:r>
              <a:rPr lang="es-MX" sz="2400" dirty="0"/>
              <a:t> (</a:t>
            </a:r>
            <a:r>
              <a:rPr lang="es-MX" sz="2400" dirty="0" err="1"/>
              <a:t>React</a:t>
            </a:r>
            <a:r>
              <a:rPr lang="es-MX" sz="2400" dirty="0"/>
              <a:t>) y </a:t>
            </a:r>
            <a:r>
              <a:rPr lang="es-MX" sz="2400" dirty="0" err="1"/>
              <a:t>Backend</a:t>
            </a:r>
            <a:r>
              <a:rPr lang="es-MX" sz="2400" dirty="0"/>
              <a:t> (</a:t>
            </a:r>
            <a:r>
              <a:rPr lang="es-MX" sz="2400" dirty="0" err="1"/>
              <a:t>FastAPI</a:t>
            </a:r>
            <a:r>
              <a:rPr lang="es-MX" sz="2400" dirty="0"/>
              <a:t>), cada uno compuesto por distintos subcomponentes que interactúan entre sí mediante interfaces bien definidas. En el </a:t>
            </a:r>
            <a:r>
              <a:rPr lang="es-MX" sz="2400" dirty="0" err="1"/>
              <a:t>frontend</a:t>
            </a:r>
            <a:r>
              <a:rPr lang="es-MX" sz="2400" dirty="0"/>
              <a:t>, los componentes de interfaz de usuario se comunican con el sistema de gestión de estados y el cliente de autenticación. Este último interactúa con el middleware de autenticación del </a:t>
            </a:r>
            <a:r>
              <a:rPr lang="es-MX" sz="2400" dirty="0" err="1"/>
              <a:t>backend</a:t>
            </a:r>
            <a:r>
              <a:rPr lang="es-MX" sz="2400" dirty="0"/>
              <a:t> para validar tokens JWT. Una vez autenticado, el Controlador de API conecta con la Lógica de Negocio (BL), que a su vez se comunica con el modelo de IA nutricional para generar planes alimenticios personalizados, y finalmente guarda los resultados en MongoDB. </a:t>
            </a:r>
            <a:endParaRPr lang="es-CO" sz="2400" u="none" strike="noStrike" spc="59" noProof="0" dirty="0">
              <a:solidFill>
                <a:srgbClr val="152540"/>
              </a:solidFill>
              <a:latin typeface="Glacial Indifference"/>
              <a:ea typeface="Glacial Indifference"/>
              <a:cs typeface="Glacial Indifference"/>
              <a:sym typeface="Glacial Indifference"/>
            </a:endParaRPr>
          </a:p>
        </p:txBody>
      </p:sp>
      <p:pic>
        <p:nvPicPr>
          <p:cNvPr id="3" name="Imagen 2" descr="Diagrama&#10;&#10;El contenido generado por IA puede ser incorrecto.">
            <a:extLst>
              <a:ext uri="{FF2B5EF4-FFF2-40B4-BE49-F238E27FC236}">
                <a16:creationId xmlns:a16="http://schemas.microsoft.com/office/drawing/2014/main" id="{F45BE582-3185-BFF1-8E55-33EAE0B7AC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15375" y="2343634"/>
            <a:ext cx="9115425" cy="6219825"/>
          </a:xfrm>
          <a:prstGeom prst="rect">
            <a:avLst/>
          </a:prstGeom>
        </p:spPr>
      </p:pic>
    </p:spTree>
    <p:extLst>
      <p:ext uri="{BB962C8B-B14F-4D97-AF65-F5344CB8AC3E}">
        <p14:creationId xmlns:p14="http://schemas.microsoft.com/office/powerpoint/2010/main" val="392834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A51ABC34-C146-AAE1-B95C-CF15B041755D}"/>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3A1CFA93-AD4C-CAF2-5115-F906123B9B7D}"/>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431685B2-5BF1-2CC6-7328-851E68672DFE}"/>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3D463CA7-3080-AFDF-D20C-A56FAF186B12}"/>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CATÁLOGO DE ELEMENTOS</a:t>
            </a:r>
          </a:p>
        </p:txBody>
      </p:sp>
      <p:graphicFrame>
        <p:nvGraphicFramePr>
          <p:cNvPr id="3" name="Tabla 2">
            <a:extLst>
              <a:ext uri="{FF2B5EF4-FFF2-40B4-BE49-F238E27FC236}">
                <a16:creationId xmlns:a16="http://schemas.microsoft.com/office/drawing/2014/main" id="{694B900F-0A3E-4E9C-4CFD-9E3C552B7BEC}"/>
              </a:ext>
            </a:extLst>
          </p:cNvPr>
          <p:cNvGraphicFramePr>
            <a:graphicFrameLocks noGrp="1"/>
          </p:cNvGraphicFramePr>
          <p:nvPr>
            <p:extLst>
              <p:ext uri="{D42A27DB-BD31-4B8C-83A1-F6EECF244321}">
                <p14:modId xmlns:p14="http://schemas.microsoft.com/office/powerpoint/2010/main" val="3521825523"/>
              </p:ext>
            </p:extLst>
          </p:nvPr>
        </p:nvGraphicFramePr>
        <p:xfrm>
          <a:off x="1984188" y="2367773"/>
          <a:ext cx="14319624" cy="6095996"/>
        </p:xfrm>
        <a:graphic>
          <a:graphicData uri="http://schemas.openxmlformats.org/drawingml/2006/table">
            <a:tbl>
              <a:tblPr>
                <a:tableStyleId>{5C22544A-7EE6-4342-B048-85BDC9FD1C3A}</a:tableStyleId>
              </a:tblPr>
              <a:tblGrid>
                <a:gridCol w="2245278">
                  <a:extLst>
                    <a:ext uri="{9D8B030D-6E8A-4147-A177-3AD203B41FA5}">
                      <a16:colId xmlns:a16="http://schemas.microsoft.com/office/drawing/2014/main" val="1219608324"/>
                    </a:ext>
                  </a:extLst>
                </a:gridCol>
                <a:gridCol w="4854818">
                  <a:extLst>
                    <a:ext uri="{9D8B030D-6E8A-4147-A177-3AD203B41FA5}">
                      <a16:colId xmlns:a16="http://schemas.microsoft.com/office/drawing/2014/main" val="1471309822"/>
                    </a:ext>
                  </a:extLst>
                </a:gridCol>
                <a:gridCol w="7219528">
                  <a:extLst>
                    <a:ext uri="{9D8B030D-6E8A-4147-A177-3AD203B41FA5}">
                      <a16:colId xmlns:a16="http://schemas.microsoft.com/office/drawing/2014/main" val="3676591562"/>
                    </a:ext>
                  </a:extLst>
                </a:gridCol>
              </a:tblGrid>
              <a:tr h="358588">
                <a:tc>
                  <a:txBody>
                    <a:bodyPr/>
                    <a:lstStyle/>
                    <a:p>
                      <a:pPr algn="ctr" fontAlgn="ctr"/>
                      <a:r>
                        <a:rPr lang="es-CO" sz="2100" b="1" u="none" strike="noStrike" dirty="0">
                          <a:effectLst/>
                        </a:rPr>
                        <a:t>Elemento</a:t>
                      </a:r>
                      <a:endParaRPr lang="es-CO" sz="2100" b="1" i="0" u="none" strike="noStrike" dirty="0">
                        <a:solidFill>
                          <a:srgbClr val="000000"/>
                        </a:solidFill>
                        <a:effectLst/>
                        <a:latin typeface="Aptos Narrow" panose="020B0004020202020204" pitchFamily="34" charset="0"/>
                      </a:endParaRPr>
                    </a:p>
                  </a:txBody>
                  <a:tcPr marL="17929" marR="17929" marT="17929" marB="0" anchor="ctr"/>
                </a:tc>
                <a:tc>
                  <a:txBody>
                    <a:bodyPr/>
                    <a:lstStyle/>
                    <a:p>
                      <a:pPr algn="ctr" fontAlgn="ctr"/>
                      <a:r>
                        <a:rPr lang="es-CO" sz="2100" b="1" u="none" strike="noStrike" dirty="0">
                          <a:effectLst/>
                        </a:rPr>
                        <a:t>Tipo</a:t>
                      </a:r>
                      <a:endParaRPr lang="es-CO" sz="2100" b="1" i="0" u="none" strike="noStrike" dirty="0">
                        <a:solidFill>
                          <a:srgbClr val="000000"/>
                        </a:solidFill>
                        <a:effectLst/>
                        <a:latin typeface="Aptos Narrow" panose="020B0004020202020204" pitchFamily="34" charset="0"/>
                      </a:endParaRPr>
                    </a:p>
                  </a:txBody>
                  <a:tcPr marL="17929" marR="17929" marT="17929" marB="0" anchor="ctr"/>
                </a:tc>
                <a:tc>
                  <a:txBody>
                    <a:bodyPr/>
                    <a:lstStyle/>
                    <a:p>
                      <a:pPr algn="ctr" fontAlgn="ctr"/>
                      <a:r>
                        <a:rPr lang="es-CO" sz="2100" b="1" u="none" strike="noStrike" dirty="0">
                          <a:effectLst/>
                        </a:rPr>
                        <a:t>Descripción</a:t>
                      </a:r>
                      <a:endParaRPr lang="es-CO" sz="2100" b="1" i="0" u="none" strike="noStrike" dirty="0">
                        <a:solidFill>
                          <a:srgbClr val="000000"/>
                        </a:solidFill>
                        <a:effectLst/>
                        <a:latin typeface="Aptos Narrow" panose="020B0004020202020204" pitchFamily="34" charset="0"/>
                      </a:endParaRPr>
                    </a:p>
                  </a:txBody>
                  <a:tcPr marL="17929" marR="17929" marT="17929" marB="0" anchor="ctr"/>
                </a:tc>
                <a:extLst>
                  <a:ext uri="{0D108BD9-81ED-4DB2-BD59-A6C34878D82A}">
                    <a16:rowId xmlns:a16="http://schemas.microsoft.com/office/drawing/2014/main" val="2308975805"/>
                  </a:ext>
                </a:extLst>
              </a:tr>
              <a:tr h="717176">
                <a:tc>
                  <a:txBody>
                    <a:bodyPr/>
                    <a:lstStyle/>
                    <a:p>
                      <a:pPr algn="l" fontAlgn="ctr"/>
                      <a:r>
                        <a:rPr lang="es-CO" sz="2100" u="none" strike="noStrike">
                          <a:effectLst/>
                        </a:rPr>
                        <a:t>Componentes UI</a:t>
                      </a:r>
                      <a:endParaRPr lang="es-CO" sz="2100" b="1"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CO" sz="2100" u="none" strike="noStrike">
                          <a:effectLst/>
                        </a:rPr>
                        <a:t>Componente (React)</a:t>
                      </a:r>
                      <a:endParaRPr lang="es-CO" sz="2100" b="0"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MX" sz="2100" u="none" strike="noStrike" dirty="0">
                          <a:effectLst/>
                        </a:rPr>
                        <a:t>Gestiona la representación visual de la aplicación, incluyendo pantallas y componentes interactivos.</a:t>
                      </a:r>
                      <a:endParaRPr lang="es-MX" sz="2100" b="0" i="0" u="none" strike="noStrike" dirty="0">
                        <a:solidFill>
                          <a:srgbClr val="000000"/>
                        </a:solidFill>
                        <a:effectLst/>
                        <a:latin typeface="Aptos Narrow" panose="020B0004020202020204" pitchFamily="34" charset="0"/>
                      </a:endParaRPr>
                    </a:p>
                  </a:txBody>
                  <a:tcPr marL="17929" marR="17929" marT="17929" marB="0" anchor="ctr"/>
                </a:tc>
                <a:extLst>
                  <a:ext uri="{0D108BD9-81ED-4DB2-BD59-A6C34878D82A}">
                    <a16:rowId xmlns:a16="http://schemas.microsoft.com/office/drawing/2014/main" val="3869584532"/>
                  </a:ext>
                </a:extLst>
              </a:tr>
              <a:tr h="717176">
                <a:tc>
                  <a:txBody>
                    <a:bodyPr/>
                    <a:lstStyle/>
                    <a:p>
                      <a:pPr algn="l" fontAlgn="ctr"/>
                      <a:r>
                        <a:rPr lang="es-CO" sz="2100" u="none" strike="noStrike">
                          <a:effectLst/>
                        </a:rPr>
                        <a:t>Gestión de Estados</a:t>
                      </a:r>
                      <a:endParaRPr lang="es-CO" sz="2100" b="1"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CO" sz="2100" u="none" strike="noStrike">
                          <a:effectLst/>
                        </a:rPr>
                        <a:t>Componente (React)</a:t>
                      </a:r>
                      <a:endParaRPr lang="es-CO" sz="2100" b="0"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MX" sz="2100" u="none" strike="noStrike">
                          <a:effectLst/>
                        </a:rPr>
                        <a:t>Maneja el estado global de la aplicación (por ejemplo, usando Redux o Context API).</a:t>
                      </a:r>
                      <a:endParaRPr lang="es-MX" sz="2100" b="0" i="0" u="none" strike="noStrike">
                        <a:solidFill>
                          <a:srgbClr val="000000"/>
                        </a:solidFill>
                        <a:effectLst/>
                        <a:latin typeface="Aptos Narrow" panose="020B0004020202020204" pitchFamily="34" charset="0"/>
                      </a:endParaRPr>
                    </a:p>
                  </a:txBody>
                  <a:tcPr marL="17929" marR="17929" marT="17929" marB="0" anchor="ctr"/>
                </a:tc>
                <a:extLst>
                  <a:ext uri="{0D108BD9-81ED-4DB2-BD59-A6C34878D82A}">
                    <a16:rowId xmlns:a16="http://schemas.microsoft.com/office/drawing/2014/main" val="2820516574"/>
                  </a:ext>
                </a:extLst>
              </a:tr>
              <a:tr h="717176">
                <a:tc>
                  <a:txBody>
                    <a:bodyPr/>
                    <a:lstStyle/>
                    <a:p>
                      <a:pPr algn="l" fontAlgn="ctr"/>
                      <a:r>
                        <a:rPr lang="es-CO" sz="2100" u="none" strike="noStrike">
                          <a:effectLst/>
                        </a:rPr>
                        <a:t>Auth Cliente</a:t>
                      </a:r>
                      <a:endParaRPr lang="es-CO" sz="2100" b="1"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CO" sz="2100" u="none" strike="noStrike">
                          <a:effectLst/>
                        </a:rPr>
                        <a:t>Componente (React)</a:t>
                      </a:r>
                      <a:endParaRPr lang="es-CO" sz="2100" b="0"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MX" sz="2100" u="none" strike="noStrike">
                          <a:effectLst/>
                        </a:rPr>
                        <a:t>Se encarga de la autenticación de usuarios en el cliente, incluyendo tokens y sesiones.</a:t>
                      </a:r>
                      <a:endParaRPr lang="es-MX" sz="2100" b="0" i="0" u="none" strike="noStrike">
                        <a:solidFill>
                          <a:srgbClr val="000000"/>
                        </a:solidFill>
                        <a:effectLst/>
                        <a:latin typeface="Aptos Narrow" panose="020B0004020202020204" pitchFamily="34" charset="0"/>
                      </a:endParaRPr>
                    </a:p>
                  </a:txBody>
                  <a:tcPr marL="17929" marR="17929" marT="17929" marB="0" anchor="ctr"/>
                </a:tc>
                <a:extLst>
                  <a:ext uri="{0D108BD9-81ED-4DB2-BD59-A6C34878D82A}">
                    <a16:rowId xmlns:a16="http://schemas.microsoft.com/office/drawing/2014/main" val="253549628"/>
                  </a:ext>
                </a:extLst>
              </a:tr>
              <a:tr h="717176">
                <a:tc>
                  <a:txBody>
                    <a:bodyPr/>
                    <a:lstStyle/>
                    <a:p>
                      <a:pPr algn="l" fontAlgn="ctr"/>
                      <a:r>
                        <a:rPr lang="es-CO" sz="2100" u="none" strike="noStrike">
                          <a:effectLst/>
                        </a:rPr>
                        <a:t>Controlador API</a:t>
                      </a:r>
                      <a:endParaRPr lang="es-CO" sz="2100" b="1"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CO" sz="2100" u="none" strike="noStrike">
                          <a:effectLst/>
                        </a:rPr>
                        <a:t>Componente (FastAPI)</a:t>
                      </a:r>
                      <a:endParaRPr lang="es-CO" sz="2100" b="0"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MX" sz="2100" u="none" strike="noStrike">
                          <a:effectLst/>
                        </a:rPr>
                        <a:t>Expone las rutas públicas y privadas de la API, conectando solicitudes externas con la lógica del negocio.</a:t>
                      </a:r>
                      <a:endParaRPr lang="es-MX" sz="2100" b="0" i="0" u="none" strike="noStrike">
                        <a:solidFill>
                          <a:srgbClr val="000000"/>
                        </a:solidFill>
                        <a:effectLst/>
                        <a:latin typeface="Aptos Narrow" panose="020B0004020202020204" pitchFamily="34" charset="0"/>
                      </a:endParaRPr>
                    </a:p>
                  </a:txBody>
                  <a:tcPr marL="17929" marR="17929" marT="17929" marB="0" anchor="ctr"/>
                </a:tc>
                <a:extLst>
                  <a:ext uri="{0D108BD9-81ED-4DB2-BD59-A6C34878D82A}">
                    <a16:rowId xmlns:a16="http://schemas.microsoft.com/office/drawing/2014/main" val="1980767529"/>
                  </a:ext>
                </a:extLst>
              </a:tr>
              <a:tr h="717176">
                <a:tc>
                  <a:txBody>
                    <a:bodyPr/>
                    <a:lstStyle/>
                    <a:p>
                      <a:pPr algn="l" fontAlgn="ctr"/>
                      <a:r>
                        <a:rPr lang="es-CO" sz="2100" u="none" strike="noStrike">
                          <a:effectLst/>
                        </a:rPr>
                        <a:t>Auth Middleware</a:t>
                      </a:r>
                      <a:endParaRPr lang="es-CO" sz="2100" b="1"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CO" sz="2100" u="none" strike="noStrike">
                          <a:effectLst/>
                        </a:rPr>
                        <a:t>Middleware (FastAPI)</a:t>
                      </a:r>
                      <a:endParaRPr lang="es-CO" sz="2100" b="0"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MX" sz="2100" u="none" strike="noStrike">
                          <a:effectLst/>
                        </a:rPr>
                        <a:t>Intercepta las peticiones para validar autenticación y autorización antes de pasar a la lógica del negocio.</a:t>
                      </a:r>
                      <a:endParaRPr lang="es-MX" sz="2100" b="0" i="0" u="none" strike="noStrike">
                        <a:solidFill>
                          <a:srgbClr val="000000"/>
                        </a:solidFill>
                        <a:effectLst/>
                        <a:latin typeface="Aptos Narrow" panose="020B0004020202020204" pitchFamily="34" charset="0"/>
                      </a:endParaRPr>
                    </a:p>
                  </a:txBody>
                  <a:tcPr marL="17929" marR="17929" marT="17929" marB="0" anchor="ctr"/>
                </a:tc>
                <a:extLst>
                  <a:ext uri="{0D108BD9-81ED-4DB2-BD59-A6C34878D82A}">
                    <a16:rowId xmlns:a16="http://schemas.microsoft.com/office/drawing/2014/main" val="935667181"/>
                  </a:ext>
                </a:extLst>
              </a:tr>
              <a:tr h="717176">
                <a:tc>
                  <a:txBody>
                    <a:bodyPr/>
                    <a:lstStyle/>
                    <a:p>
                      <a:pPr algn="l" fontAlgn="ctr"/>
                      <a:r>
                        <a:rPr lang="es-CO" sz="2100" u="none" strike="noStrike">
                          <a:effectLst/>
                        </a:rPr>
                        <a:t>BL (Business Logic)</a:t>
                      </a:r>
                      <a:endParaRPr lang="es-CO" sz="2100" b="1"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CO" sz="2100" u="none" strike="noStrike">
                          <a:effectLst/>
                        </a:rPr>
                        <a:t>Componente (FastAPI)</a:t>
                      </a:r>
                      <a:endParaRPr lang="es-CO" sz="2100" b="0"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MX" sz="2100" u="none" strike="noStrike">
                          <a:effectLst/>
                        </a:rPr>
                        <a:t>Implementa las reglas de negocio y coordina las operaciones entre la base de datos, IA y las APIs.</a:t>
                      </a:r>
                      <a:endParaRPr lang="es-MX" sz="2100" b="0" i="0" u="none" strike="noStrike">
                        <a:solidFill>
                          <a:srgbClr val="000000"/>
                        </a:solidFill>
                        <a:effectLst/>
                        <a:latin typeface="Aptos Narrow" panose="020B0004020202020204" pitchFamily="34" charset="0"/>
                      </a:endParaRPr>
                    </a:p>
                  </a:txBody>
                  <a:tcPr marL="17929" marR="17929" marT="17929" marB="0" anchor="ctr"/>
                </a:tc>
                <a:extLst>
                  <a:ext uri="{0D108BD9-81ED-4DB2-BD59-A6C34878D82A}">
                    <a16:rowId xmlns:a16="http://schemas.microsoft.com/office/drawing/2014/main" val="871592431"/>
                  </a:ext>
                </a:extLst>
              </a:tr>
              <a:tr h="717176">
                <a:tc>
                  <a:txBody>
                    <a:bodyPr/>
                    <a:lstStyle/>
                    <a:p>
                      <a:pPr algn="l" fontAlgn="ctr"/>
                      <a:r>
                        <a:rPr lang="es-CO" sz="2100" u="none" strike="noStrike">
                          <a:effectLst/>
                        </a:rPr>
                        <a:t>Modelo IA Nutricional</a:t>
                      </a:r>
                      <a:endParaRPr lang="es-CO" sz="2100" b="1"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CO" sz="2100" u="none" strike="noStrike">
                          <a:effectLst/>
                        </a:rPr>
                        <a:t>Componente de IA</a:t>
                      </a:r>
                      <a:endParaRPr lang="es-CO" sz="2100" b="0"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MX" sz="2100" u="none" strike="noStrike">
                          <a:effectLst/>
                        </a:rPr>
                        <a:t>Sistema de recomendación que usa inteligencia artificial para personalizar dietas o sugerencias nutricionales.</a:t>
                      </a:r>
                      <a:endParaRPr lang="es-MX" sz="2100" b="0" i="0" u="none" strike="noStrike">
                        <a:solidFill>
                          <a:srgbClr val="000000"/>
                        </a:solidFill>
                        <a:effectLst/>
                        <a:latin typeface="Aptos Narrow" panose="020B0004020202020204" pitchFamily="34" charset="0"/>
                      </a:endParaRPr>
                    </a:p>
                  </a:txBody>
                  <a:tcPr marL="17929" marR="17929" marT="17929" marB="0" anchor="ctr"/>
                </a:tc>
                <a:extLst>
                  <a:ext uri="{0D108BD9-81ED-4DB2-BD59-A6C34878D82A}">
                    <a16:rowId xmlns:a16="http://schemas.microsoft.com/office/drawing/2014/main" val="3474772629"/>
                  </a:ext>
                </a:extLst>
              </a:tr>
              <a:tr h="717176">
                <a:tc>
                  <a:txBody>
                    <a:bodyPr/>
                    <a:lstStyle/>
                    <a:p>
                      <a:pPr algn="l" fontAlgn="ctr"/>
                      <a:r>
                        <a:rPr lang="es-CO" sz="2100" u="none" strike="noStrike">
                          <a:effectLst/>
                        </a:rPr>
                        <a:t>MongoDB</a:t>
                      </a:r>
                      <a:endParaRPr lang="es-CO" sz="2100" b="1"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CO" sz="2100" u="none" strike="noStrike">
                          <a:effectLst/>
                        </a:rPr>
                        <a:t>Base de datos</a:t>
                      </a:r>
                      <a:endParaRPr lang="es-CO" sz="2100" b="0"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MX" sz="2100" u="none" strike="noStrike" dirty="0">
                          <a:effectLst/>
                        </a:rPr>
                        <a:t>Sistema de almacenamiento de documentos, donde se persiste toda la información de usuarios, platos, reportes, etc.</a:t>
                      </a:r>
                      <a:endParaRPr lang="es-MX" sz="2100" b="0" i="0" u="none" strike="noStrike" dirty="0">
                        <a:solidFill>
                          <a:srgbClr val="000000"/>
                        </a:solidFill>
                        <a:effectLst/>
                        <a:latin typeface="Aptos Narrow" panose="020B0004020202020204" pitchFamily="34" charset="0"/>
                      </a:endParaRPr>
                    </a:p>
                  </a:txBody>
                  <a:tcPr marL="17929" marR="17929" marT="17929" marB="0" anchor="ctr"/>
                </a:tc>
                <a:extLst>
                  <a:ext uri="{0D108BD9-81ED-4DB2-BD59-A6C34878D82A}">
                    <a16:rowId xmlns:a16="http://schemas.microsoft.com/office/drawing/2014/main" val="1384124350"/>
                  </a:ext>
                </a:extLst>
              </a:tr>
            </a:tbl>
          </a:graphicData>
        </a:graphic>
      </p:graphicFrame>
    </p:spTree>
    <p:extLst>
      <p:ext uri="{BB962C8B-B14F-4D97-AF65-F5344CB8AC3E}">
        <p14:creationId xmlns:p14="http://schemas.microsoft.com/office/powerpoint/2010/main" val="2382073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D0A642DC-2010-BB89-F2B2-DF6637AA744A}"/>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33E924AA-6024-CB2A-05DC-D9A588F1C0AD}"/>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568EA9ED-536C-D01E-7DAC-5C3D8AC5A816}"/>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94A29326-AD57-988B-9D51-23CD54FAD9DF}"/>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RELACIONES</a:t>
            </a:r>
          </a:p>
        </p:txBody>
      </p:sp>
      <p:graphicFrame>
        <p:nvGraphicFramePr>
          <p:cNvPr id="3" name="Tabla 2">
            <a:extLst>
              <a:ext uri="{FF2B5EF4-FFF2-40B4-BE49-F238E27FC236}">
                <a16:creationId xmlns:a16="http://schemas.microsoft.com/office/drawing/2014/main" id="{3C328FA8-8924-C3BC-7244-389FD0ADDAC3}"/>
              </a:ext>
            </a:extLst>
          </p:cNvPr>
          <p:cNvGraphicFramePr>
            <a:graphicFrameLocks noGrp="1"/>
          </p:cNvGraphicFramePr>
          <p:nvPr>
            <p:extLst>
              <p:ext uri="{D42A27DB-BD31-4B8C-83A1-F6EECF244321}">
                <p14:modId xmlns:p14="http://schemas.microsoft.com/office/powerpoint/2010/main" val="2817057447"/>
              </p:ext>
            </p:extLst>
          </p:nvPr>
        </p:nvGraphicFramePr>
        <p:xfrm>
          <a:off x="1626197" y="2050350"/>
          <a:ext cx="15035605" cy="6400798"/>
        </p:xfrm>
        <a:graphic>
          <a:graphicData uri="http://schemas.openxmlformats.org/drawingml/2006/table">
            <a:tbl>
              <a:tblPr>
                <a:tableStyleId>{5C22544A-7EE6-4342-B048-85BDC9FD1C3A}</a:tableStyleId>
              </a:tblPr>
              <a:tblGrid>
                <a:gridCol w="2357542">
                  <a:extLst>
                    <a:ext uri="{9D8B030D-6E8A-4147-A177-3AD203B41FA5}">
                      <a16:colId xmlns:a16="http://schemas.microsoft.com/office/drawing/2014/main" val="2954686534"/>
                    </a:ext>
                  </a:extLst>
                </a:gridCol>
                <a:gridCol w="5097559">
                  <a:extLst>
                    <a:ext uri="{9D8B030D-6E8A-4147-A177-3AD203B41FA5}">
                      <a16:colId xmlns:a16="http://schemas.microsoft.com/office/drawing/2014/main" val="893658588"/>
                    </a:ext>
                  </a:extLst>
                </a:gridCol>
                <a:gridCol w="7580504">
                  <a:extLst>
                    <a:ext uri="{9D8B030D-6E8A-4147-A177-3AD203B41FA5}">
                      <a16:colId xmlns:a16="http://schemas.microsoft.com/office/drawing/2014/main" val="3382970139"/>
                    </a:ext>
                  </a:extLst>
                </a:gridCol>
              </a:tblGrid>
              <a:tr h="376518">
                <a:tc>
                  <a:txBody>
                    <a:bodyPr/>
                    <a:lstStyle/>
                    <a:p>
                      <a:pPr algn="ctr" fontAlgn="ctr"/>
                      <a:r>
                        <a:rPr lang="es-CO" sz="2200" b="1" u="none" strike="noStrike" dirty="0">
                          <a:effectLst/>
                        </a:rPr>
                        <a:t>Origen</a:t>
                      </a:r>
                      <a:endParaRPr lang="es-CO" sz="2200" b="1" i="0" u="none" strike="noStrike" dirty="0">
                        <a:solidFill>
                          <a:srgbClr val="000000"/>
                        </a:solidFill>
                        <a:effectLst/>
                        <a:latin typeface="Aptos Narrow" panose="020B0004020202020204" pitchFamily="34" charset="0"/>
                      </a:endParaRPr>
                    </a:p>
                  </a:txBody>
                  <a:tcPr marL="18826" marR="18826" marT="18826" marB="0" anchor="ctr"/>
                </a:tc>
                <a:tc>
                  <a:txBody>
                    <a:bodyPr/>
                    <a:lstStyle/>
                    <a:p>
                      <a:pPr algn="ctr" fontAlgn="ctr"/>
                      <a:r>
                        <a:rPr lang="es-CO" sz="2200" b="1" u="none" strike="noStrike" dirty="0">
                          <a:effectLst/>
                        </a:rPr>
                        <a:t>Destino</a:t>
                      </a:r>
                      <a:endParaRPr lang="es-CO" sz="2200" b="1" i="0" u="none" strike="noStrike" dirty="0">
                        <a:solidFill>
                          <a:srgbClr val="000000"/>
                        </a:solidFill>
                        <a:effectLst/>
                        <a:latin typeface="Aptos Narrow" panose="020B0004020202020204" pitchFamily="34" charset="0"/>
                      </a:endParaRPr>
                    </a:p>
                  </a:txBody>
                  <a:tcPr marL="18826" marR="18826" marT="18826" marB="0" anchor="ctr"/>
                </a:tc>
                <a:tc>
                  <a:txBody>
                    <a:bodyPr/>
                    <a:lstStyle/>
                    <a:p>
                      <a:pPr algn="ctr" fontAlgn="ctr"/>
                      <a:r>
                        <a:rPr lang="es-CO" sz="2200" b="1" u="none" strike="noStrike" dirty="0">
                          <a:effectLst/>
                        </a:rPr>
                        <a:t>Descripción de la relación</a:t>
                      </a:r>
                      <a:endParaRPr lang="es-CO" sz="2200" b="1" i="0" u="none" strike="noStrike" dirty="0">
                        <a:solidFill>
                          <a:srgbClr val="000000"/>
                        </a:solidFill>
                        <a:effectLst/>
                        <a:latin typeface="Aptos Narrow" panose="020B0004020202020204" pitchFamily="34" charset="0"/>
                      </a:endParaRPr>
                    </a:p>
                  </a:txBody>
                  <a:tcPr marL="18826" marR="18826" marT="18826" marB="0" anchor="ctr"/>
                </a:tc>
                <a:extLst>
                  <a:ext uri="{0D108BD9-81ED-4DB2-BD59-A6C34878D82A}">
                    <a16:rowId xmlns:a16="http://schemas.microsoft.com/office/drawing/2014/main" val="2813399505"/>
                  </a:ext>
                </a:extLst>
              </a:tr>
              <a:tr h="753035">
                <a:tc>
                  <a:txBody>
                    <a:bodyPr/>
                    <a:lstStyle/>
                    <a:p>
                      <a:pPr algn="l" fontAlgn="ctr"/>
                      <a:r>
                        <a:rPr lang="es-CO" sz="2200" u="none" strike="noStrike">
                          <a:effectLst/>
                        </a:rPr>
                        <a:t>Componentes UI</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CO" sz="2200" u="none" strike="noStrike" dirty="0">
                          <a:effectLst/>
                        </a:rPr>
                        <a:t>Controlador API</a:t>
                      </a:r>
                      <a:endParaRPr lang="es-CO" sz="2200" b="1" i="0" u="none" strike="noStrike" dirty="0">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MX" sz="2200" u="none" strike="noStrike" dirty="0">
                          <a:effectLst/>
                        </a:rPr>
                        <a:t>El </a:t>
                      </a:r>
                      <a:r>
                        <a:rPr lang="es-MX" sz="2200" u="none" strike="noStrike" dirty="0" err="1">
                          <a:effectLst/>
                        </a:rPr>
                        <a:t>frontend</a:t>
                      </a:r>
                      <a:r>
                        <a:rPr lang="es-MX" sz="2200" u="none" strike="noStrike" dirty="0">
                          <a:effectLst/>
                        </a:rPr>
                        <a:t> consume los servicios del </a:t>
                      </a:r>
                      <a:r>
                        <a:rPr lang="es-MX" sz="2200" u="none" strike="noStrike" dirty="0" err="1">
                          <a:effectLst/>
                        </a:rPr>
                        <a:t>backend</a:t>
                      </a:r>
                      <a:r>
                        <a:rPr lang="es-MX" sz="2200" u="none" strike="noStrike" dirty="0">
                          <a:effectLst/>
                        </a:rPr>
                        <a:t> para obtener o enviar información.</a:t>
                      </a:r>
                      <a:endParaRPr lang="es-MX" sz="2200" b="0" i="0" u="none" strike="noStrike" dirty="0">
                        <a:solidFill>
                          <a:srgbClr val="000000"/>
                        </a:solidFill>
                        <a:effectLst/>
                        <a:latin typeface="Aptos Narrow" panose="020B0004020202020204" pitchFamily="34" charset="0"/>
                      </a:endParaRPr>
                    </a:p>
                  </a:txBody>
                  <a:tcPr marL="18826" marR="18826" marT="18826" marB="0" anchor="ctr"/>
                </a:tc>
                <a:extLst>
                  <a:ext uri="{0D108BD9-81ED-4DB2-BD59-A6C34878D82A}">
                    <a16:rowId xmlns:a16="http://schemas.microsoft.com/office/drawing/2014/main" val="1354561337"/>
                  </a:ext>
                </a:extLst>
              </a:tr>
              <a:tr h="753035">
                <a:tc>
                  <a:txBody>
                    <a:bodyPr/>
                    <a:lstStyle/>
                    <a:p>
                      <a:pPr algn="l" fontAlgn="ctr"/>
                      <a:r>
                        <a:rPr lang="es-CO" sz="2200" u="none" strike="noStrike">
                          <a:effectLst/>
                        </a:rPr>
                        <a:t>Gestión de Estados</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CO" sz="2200" u="none" strike="noStrike">
                          <a:effectLst/>
                        </a:rPr>
                        <a:t>Componentes UI</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MX" sz="2200" u="none" strike="noStrike">
                          <a:effectLst/>
                        </a:rPr>
                        <a:t>Los cambios en el estado global actualizan la UI de manera reactiva.</a:t>
                      </a:r>
                      <a:endParaRPr lang="es-MX" sz="2200" b="0" i="0" u="none" strike="noStrike">
                        <a:solidFill>
                          <a:srgbClr val="000000"/>
                        </a:solidFill>
                        <a:effectLst/>
                        <a:latin typeface="Aptos Narrow" panose="020B0004020202020204" pitchFamily="34" charset="0"/>
                      </a:endParaRPr>
                    </a:p>
                  </a:txBody>
                  <a:tcPr marL="18826" marR="18826" marT="18826" marB="0" anchor="ctr"/>
                </a:tc>
                <a:extLst>
                  <a:ext uri="{0D108BD9-81ED-4DB2-BD59-A6C34878D82A}">
                    <a16:rowId xmlns:a16="http://schemas.microsoft.com/office/drawing/2014/main" val="1628545802"/>
                  </a:ext>
                </a:extLst>
              </a:tr>
              <a:tr h="753035">
                <a:tc>
                  <a:txBody>
                    <a:bodyPr/>
                    <a:lstStyle/>
                    <a:p>
                      <a:pPr algn="l" fontAlgn="ctr"/>
                      <a:r>
                        <a:rPr lang="es-CO" sz="2200" u="none" strike="noStrike">
                          <a:effectLst/>
                        </a:rPr>
                        <a:t>Auth Cliente</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CO" sz="2200" u="none" strike="noStrike">
                          <a:effectLst/>
                        </a:rPr>
                        <a:t>Auth Middleware</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MX" sz="2200" u="none" strike="noStrike">
                          <a:effectLst/>
                        </a:rPr>
                        <a:t>El cliente envía credenciales o tokens que son validados por el middleware del backend.</a:t>
                      </a:r>
                      <a:endParaRPr lang="es-MX" sz="2200" b="0" i="0" u="none" strike="noStrike">
                        <a:solidFill>
                          <a:srgbClr val="000000"/>
                        </a:solidFill>
                        <a:effectLst/>
                        <a:latin typeface="Aptos Narrow" panose="020B0004020202020204" pitchFamily="34" charset="0"/>
                      </a:endParaRPr>
                    </a:p>
                  </a:txBody>
                  <a:tcPr marL="18826" marR="18826" marT="18826" marB="0" anchor="ctr"/>
                </a:tc>
                <a:extLst>
                  <a:ext uri="{0D108BD9-81ED-4DB2-BD59-A6C34878D82A}">
                    <a16:rowId xmlns:a16="http://schemas.microsoft.com/office/drawing/2014/main" val="1983890275"/>
                  </a:ext>
                </a:extLst>
              </a:tr>
              <a:tr h="753035">
                <a:tc>
                  <a:txBody>
                    <a:bodyPr/>
                    <a:lstStyle/>
                    <a:p>
                      <a:pPr algn="l" fontAlgn="ctr"/>
                      <a:r>
                        <a:rPr lang="es-CO" sz="2200" u="none" strike="noStrike">
                          <a:effectLst/>
                        </a:rPr>
                        <a:t>Controlador API</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CO" sz="2200" u="none" strike="noStrike">
                          <a:effectLst/>
                        </a:rPr>
                        <a:t>BL (Business Logic)</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MX" sz="2200" u="none" strike="noStrike" dirty="0">
                          <a:effectLst/>
                        </a:rPr>
                        <a:t>Los </a:t>
                      </a:r>
                      <a:r>
                        <a:rPr lang="es-MX" sz="2200" u="none" strike="noStrike" dirty="0" err="1">
                          <a:effectLst/>
                        </a:rPr>
                        <a:t>endpoints</a:t>
                      </a:r>
                      <a:r>
                        <a:rPr lang="es-MX" sz="2200" u="none" strike="noStrike" dirty="0">
                          <a:effectLst/>
                        </a:rPr>
                        <a:t> de la API llaman a la lógica de negocio para ejecutar operaciones.</a:t>
                      </a:r>
                      <a:endParaRPr lang="es-MX" sz="2200" b="0" i="0" u="none" strike="noStrike" dirty="0">
                        <a:solidFill>
                          <a:srgbClr val="000000"/>
                        </a:solidFill>
                        <a:effectLst/>
                        <a:latin typeface="Aptos Narrow" panose="020B0004020202020204" pitchFamily="34" charset="0"/>
                      </a:endParaRPr>
                    </a:p>
                  </a:txBody>
                  <a:tcPr marL="18826" marR="18826" marT="18826" marB="0" anchor="ctr"/>
                </a:tc>
                <a:extLst>
                  <a:ext uri="{0D108BD9-81ED-4DB2-BD59-A6C34878D82A}">
                    <a16:rowId xmlns:a16="http://schemas.microsoft.com/office/drawing/2014/main" val="2563711273"/>
                  </a:ext>
                </a:extLst>
              </a:tr>
              <a:tr h="753035">
                <a:tc>
                  <a:txBody>
                    <a:bodyPr/>
                    <a:lstStyle/>
                    <a:p>
                      <a:pPr algn="l" fontAlgn="ctr"/>
                      <a:r>
                        <a:rPr lang="es-CO" sz="2200" u="none" strike="noStrike">
                          <a:effectLst/>
                        </a:rPr>
                        <a:t>Auth Middleware</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CO" sz="2200" u="none" strike="noStrike">
                          <a:effectLst/>
                        </a:rPr>
                        <a:t>BL (Business Logic)</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MX" sz="2200" u="none" strike="noStrike">
                          <a:effectLst/>
                        </a:rPr>
                        <a:t>Solo después de autenticar el acceso, se permite que el flujo llegue a la lógica de negocio.</a:t>
                      </a:r>
                      <a:endParaRPr lang="es-MX" sz="2200" b="0" i="0" u="none" strike="noStrike">
                        <a:solidFill>
                          <a:srgbClr val="000000"/>
                        </a:solidFill>
                        <a:effectLst/>
                        <a:latin typeface="Aptos Narrow" panose="020B0004020202020204" pitchFamily="34" charset="0"/>
                      </a:endParaRPr>
                    </a:p>
                  </a:txBody>
                  <a:tcPr marL="18826" marR="18826" marT="18826" marB="0" anchor="ctr"/>
                </a:tc>
                <a:extLst>
                  <a:ext uri="{0D108BD9-81ED-4DB2-BD59-A6C34878D82A}">
                    <a16:rowId xmlns:a16="http://schemas.microsoft.com/office/drawing/2014/main" val="1799431664"/>
                  </a:ext>
                </a:extLst>
              </a:tr>
              <a:tr h="753035">
                <a:tc>
                  <a:txBody>
                    <a:bodyPr/>
                    <a:lstStyle/>
                    <a:p>
                      <a:pPr algn="l" fontAlgn="ctr"/>
                      <a:r>
                        <a:rPr lang="es-CO" sz="2200" u="none" strike="noStrike">
                          <a:effectLst/>
                        </a:rPr>
                        <a:t>BL (Business Logic)</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CO" sz="2200" u="none" strike="noStrike">
                          <a:effectLst/>
                        </a:rPr>
                        <a:t>Modelo IA Nutricional</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CO" sz="2200" u="none" strike="noStrike">
                          <a:effectLst/>
                        </a:rPr>
                        <a:t>La lógica de negocio invoca al modelo de IA para procesar recomendaciones personalizadas.</a:t>
                      </a:r>
                      <a:endParaRPr lang="es-CO" sz="2200" b="0" i="0" u="none" strike="noStrike">
                        <a:solidFill>
                          <a:srgbClr val="000000"/>
                        </a:solidFill>
                        <a:effectLst/>
                        <a:latin typeface="Aptos Narrow" panose="020B0004020202020204" pitchFamily="34" charset="0"/>
                      </a:endParaRPr>
                    </a:p>
                  </a:txBody>
                  <a:tcPr marL="18826" marR="18826" marT="18826" marB="0" anchor="ctr"/>
                </a:tc>
                <a:extLst>
                  <a:ext uri="{0D108BD9-81ED-4DB2-BD59-A6C34878D82A}">
                    <a16:rowId xmlns:a16="http://schemas.microsoft.com/office/drawing/2014/main" val="3260309937"/>
                  </a:ext>
                </a:extLst>
              </a:tr>
              <a:tr h="753035">
                <a:tc>
                  <a:txBody>
                    <a:bodyPr/>
                    <a:lstStyle/>
                    <a:p>
                      <a:pPr algn="l" fontAlgn="ctr"/>
                      <a:r>
                        <a:rPr lang="es-CO" sz="2200" u="none" strike="noStrike">
                          <a:effectLst/>
                        </a:rPr>
                        <a:t>Modelo IA Nutricional</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CO" sz="2200" u="none" strike="noStrike">
                          <a:effectLst/>
                        </a:rPr>
                        <a:t>MongoDB</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MX" sz="2200" u="none" strike="noStrike">
                          <a:effectLst/>
                        </a:rPr>
                        <a:t>El modelo IA accede y guarda información nutricional y resultados personalizados en la base de datos.</a:t>
                      </a:r>
                      <a:endParaRPr lang="es-MX" sz="2200" b="0" i="0" u="none" strike="noStrike">
                        <a:solidFill>
                          <a:srgbClr val="000000"/>
                        </a:solidFill>
                        <a:effectLst/>
                        <a:latin typeface="Aptos Narrow" panose="020B0004020202020204" pitchFamily="34" charset="0"/>
                      </a:endParaRPr>
                    </a:p>
                  </a:txBody>
                  <a:tcPr marL="18826" marR="18826" marT="18826" marB="0" anchor="ctr"/>
                </a:tc>
                <a:extLst>
                  <a:ext uri="{0D108BD9-81ED-4DB2-BD59-A6C34878D82A}">
                    <a16:rowId xmlns:a16="http://schemas.microsoft.com/office/drawing/2014/main" val="3825803151"/>
                  </a:ext>
                </a:extLst>
              </a:tr>
              <a:tr h="753035">
                <a:tc>
                  <a:txBody>
                    <a:bodyPr/>
                    <a:lstStyle/>
                    <a:p>
                      <a:pPr algn="l" fontAlgn="ctr"/>
                      <a:r>
                        <a:rPr lang="es-CO" sz="2200" u="none" strike="noStrike">
                          <a:effectLst/>
                        </a:rPr>
                        <a:t>BL (Business Logic)</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CO" sz="2200" u="none" strike="noStrike">
                          <a:effectLst/>
                        </a:rPr>
                        <a:t>MongoDB</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MX" sz="2200" u="none" strike="noStrike" dirty="0">
                          <a:effectLst/>
                        </a:rPr>
                        <a:t>Para consultas y actualizaciones de datos tradicionales que no requieren IA.</a:t>
                      </a:r>
                      <a:endParaRPr lang="es-MX" sz="2200" b="0" i="0" u="none" strike="noStrike" dirty="0">
                        <a:solidFill>
                          <a:srgbClr val="000000"/>
                        </a:solidFill>
                        <a:effectLst/>
                        <a:latin typeface="Aptos Narrow" panose="020B0004020202020204" pitchFamily="34" charset="0"/>
                      </a:endParaRPr>
                    </a:p>
                  </a:txBody>
                  <a:tcPr marL="18826" marR="18826" marT="18826" marB="0" anchor="ctr"/>
                </a:tc>
                <a:extLst>
                  <a:ext uri="{0D108BD9-81ED-4DB2-BD59-A6C34878D82A}">
                    <a16:rowId xmlns:a16="http://schemas.microsoft.com/office/drawing/2014/main" val="4272977688"/>
                  </a:ext>
                </a:extLst>
              </a:tr>
            </a:tbl>
          </a:graphicData>
        </a:graphic>
      </p:graphicFrame>
    </p:spTree>
    <p:extLst>
      <p:ext uri="{BB962C8B-B14F-4D97-AF65-F5344CB8AC3E}">
        <p14:creationId xmlns:p14="http://schemas.microsoft.com/office/powerpoint/2010/main" val="2615850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32E9E079-68C4-9AEA-E95F-814ABA0F7C52}"/>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29AF2EA7-6F9A-7D73-FAB3-4C9960F72640}"/>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7BB74439-E7EF-9912-CADF-4B0BE8A6962C}"/>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CDA32B68-BC53-20A4-0E57-847C1915F3D1}"/>
              </a:ext>
            </a:extLst>
          </p:cNvPr>
          <p:cNvSpPr txBox="1"/>
          <p:nvPr/>
        </p:nvSpPr>
        <p:spPr>
          <a:xfrm>
            <a:off x="1453702" y="582206"/>
            <a:ext cx="6302737" cy="1661993"/>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DE PROCESOS</a:t>
            </a:r>
          </a:p>
        </p:txBody>
      </p:sp>
      <p:pic>
        <p:nvPicPr>
          <p:cNvPr id="3" name="Imagen 2" descr="Diagrama&#10;&#10;El contenido generado por IA puede ser incorrecto.">
            <a:extLst>
              <a:ext uri="{FF2B5EF4-FFF2-40B4-BE49-F238E27FC236}">
                <a16:creationId xmlns:a16="http://schemas.microsoft.com/office/drawing/2014/main" id="{6C00D9D0-0527-1E2B-ED0B-96C4B1A603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94134" y="1"/>
            <a:ext cx="9793866" cy="10287000"/>
          </a:xfrm>
          <a:prstGeom prst="rect">
            <a:avLst/>
          </a:prstGeom>
        </p:spPr>
      </p:pic>
      <p:sp>
        <p:nvSpPr>
          <p:cNvPr id="8" name="TextBox 3">
            <a:extLst>
              <a:ext uri="{FF2B5EF4-FFF2-40B4-BE49-F238E27FC236}">
                <a16:creationId xmlns:a16="http://schemas.microsoft.com/office/drawing/2014/main" id="{C1DFC270-07E6-2AD3-B0E1-228290553BF5}"/>
              </a:ext>
            </a:extLst>
          </p:cNvPr>
          <p:cNvSpPr txBox="1"/>
          <p:nvPr/>
        </p:nvSpPr>
        <p:spPr>
          <a:xfrm>
            <a:off x="1202093" y="2436650"/>
            <a:ext cx="6805955" cy="7268144"/>
          </a:xfrm>
          <a:prstGeom prst="rect">
            <a:avLst/>
          </a:prstGeom>
        </p:spPr>
        <p:txBody>
          <a:bodyPr wrap="square" lIns="0" tIns="0" rIns="0" bIns="0" rtlCol="0" anchor="t">
            <a:spAutoFit/>
          </a:bodyPr>
          <a:lstStyle/>
          <a:p>
            <a:pPr algn="just">
              <a:lnSpc>
                <a:spcPts val="3772"/>
              </a:lnSpc>
            </a:pPr>
            <a:r>
              <a:rPr lang="es-MX" sz="2400" dirty="0"/>
              <a:t>La vista de procesos muestra la secuencia de interacción entre los componentes principales del sistema durante la generación de una dieta semanal personalizada. En este escenario, el usuario inicia sesión desde el frontend, se autentica a través de </a:t>
            </a:r>
            <a:r>
              <a:rPr lang="es-MX" sz="2400" dirty="0" err="1"/>
              <a:t>Firebase</a:t>
            </a:r>
            <a:r>
              <a:rPr lang="es-MX" sz="2400" dirty="0"/>
              <a:t> </a:t>
            </a:r>
            <a:r>
              <a:rPr lang="es-MX" sz="2400" dirty="0" err="1"/>
              <a:t>Auth</a:t>
            </a:r>
            <a:r>
              <a:rPr lang="es-MX" sz="2400" dirty="0"/>
              <a:t>, y posteriormente realiza una solicitud para generar una nueva dieta. El </a:t>
            </a:r>
            <a:r>
              <a:rPr lang="es-MX" sz="2400" dirty="0" err="1"/>
              <a:t>backend</a:t>
            </a:r>
            <a:r>
              <a:rPr lang="es-MX" sz="2400" dirty="0"/>
              <a:t>, desarrollado en </a:t>
            </a:r>
            <a:r>
              <a:rPr lang="es-MX" sz="2400" dirty="0" err="1"/>
              <a:t>FastAPI</a:t>
            </a:r>
            <a:r>
              <a:rPr lang="es-MX" sz="2400" dirty="0"/>
              <a:t>, verifica el token JWT recibido, consulta el perfil nutricional del usuario desde la base de datos, y solicita al modelo de IA una recomendación de menú acorde a sus metas y restricciones. Una vez generada la dieta, esta se guarda en MongoDB y se envía la respuesta al frontend. También se contempla un flujo alternativo de error cuando las credenciales son inválidas, retornando un mensaje de error al usuario.</a:t>
            </a:r>
            <a:endParaRPr lang="es-CO" sz="2400" u="none" strike="noStrike" spc="59" noProof="0" dirty="0">
              <a:solidFill>
                <a:srgbClr val="152540"/>
              </a:solidFill>
              <a:latin typeface="Glacial Indifference"/>
              <a:ea typeface="Glacial Indifference"/>
              <a:cs typeface="Glacial Indifference"/>
              <a:sym typeface="Glacial Indifference"/>
            </a:endParaRPr>
          </a:p>
        </p:txBody>
      </p:sp>
    </p:spTree>
    <p:extLst>
      <p:ext uri="{BB962C8B-B14F-4D97-AF65-F5344CB8AC3E}">
        <p14:creationId xmlns:p14="http://schemas.microsoft.com/office/powerpoint/2010/main" val="189802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619</TotalTime>
  <Words>1906</Words>
  <Application>Microsoft Office PowerPoint</Application>
  <PresentationFormat>Personalizado</PresentationFormat>
  <Paragraphs>221</Paragraphs>
  <Slides>20</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20</vt:i4>
      </vt:variant>
    </vt:vector>
  </HeadingPairs>
  <TitlesOfParts>
    <vt:vector size="28" baseType="lpstr">
      <vt:lpstr>Glacial Indifference Bold</vt:lpstr>
      <vt:lpstr>Calibri</vt:lpstr>
      <vt:lpstr>Aptos</vt:lpstr>
      <vt:lpstr>League Spartan</vt:lpstr>
      <vt:lpstr>Aptos Narrow</vt:lpstr>
      <vt:lpstr>Glacial Indifference</vt:lpstr>
      <vt:lpstr>Arial</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proyecto de negocio formas orgánicas profesional azul y beis</dc:title>
  <cp:lastModifiedBy>Angel 724</cp:lastModifiedBy>
  <cp:revision>57</cp:revision>
  <dcterms:created xsi:type="dcterms:W3CDTF">2006-08-16T00:00:00Z</dcterms:created>
  <dcterms:modified xsi:type="dcterms:W3CDTF">2025-04-28T18:04:45Z</dcterms:modified>
  <dc:identifier>DAGjiftvDWc</dc:identifier>
</cp:coreProperties>
</file>