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3" r:id="rId5"/>
    <p:sldId id="264" r:id="rId6"/>
    <p:sldId id="258" r:id="rId7"/>
    <p:sldId id="257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36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B764-3DE5-47C1-92DB-C7FF04CAFC27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41F4-B305-49BD-872A-02524C5162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420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B764-3DE5-47C1-92DB-C7FF04CAFC27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41F4-B305-49BD-872A-02524C5162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663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B764-3DE5-47C1-92DB-C7FF04CAFC27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41F4-B305-49BD-872A-02524C516271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3666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B764-3DE5-47C1-92DB-C7FF04CAFC27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41F4-B305-49BD-872A-02524C5162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5873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B764-3DE5-47C1-92DB-C7FF04CAFC27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41F4-B305-49BD-872A-02524C516271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2678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B764-3DE5-47C1-92DB-C7FF04CAFC27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41F4-B305-49BD-872A-02524C5162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420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B764-3DE5-47C1-92DB-C7FF04CAFC27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41F4-B305-49BD-872A-02524C5162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4044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B764-3DE5-47C1-92DB-C7FF04CAFC27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41F4-B305-49BD-872A-02524C5162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908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B764-3DE5-47C1-92DB-C7FF04CAFC27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41F4-B305-49BD-872A-02524C5162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772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B764-3DE5-47C1-92DB-C7FF04CAFC27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41F4-B305-49BD-872A-02524C5162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501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B764-3DE5-47C1-92DB-C7FF04CAFC27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41F4-B305-49BD-872A-02524C5162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31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B764-3DE5-47C1-92DB-C7FF04CAFC27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41F4-B305-49BD-872A-02524C5162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352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B764-3DE5-47C1-92DB-C7FF04CAFC27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41F4-B305-49BD-872A-02524C5162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865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B764-3DE5-47C1-92DB-C7FF04CAFC27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41F4-B305-49BD-872A-02524C5162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997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B764-3DE5-47C1-92DB-C7FF04CAFC27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41F4-B305-49BD-872A-02524C5162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529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2B764-3DE5-47C1-92DB-C7FF04CAFC27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F41F4-B305-49BD-872A-02524C5162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697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2B764-3DE5-47C1-92DB-C7FF04CAFC27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ECF41F4-B305-49BD-872A-02524C5162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830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22A09-E872-B3B5-9011-6D3CF9128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EduFhysics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DC71B5-B2C6-718F-4581-F10A8D1392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Daniel Torres Valencia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04017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4BA01-17F6-1BC7-01C7-999B6E6B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Vista lógica 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7DFB994-745A-E231-B55D-DAF98CA6E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381" y="1634103"/>
            <a:ext cx="11075671" cy="4204721"/>
          </a:xfrm>
        </p:spPr>
      </p:pic>
    </p:spTree>
    <p:extLst>
      <p:ext uri="{BB962C8B-B14F-4D97-AF65-F5344CB8AC3E}">
        <p14:creationId xmlns:p14="http://schemas.microsoft.com/office/powerpoint/2010/main" val="344926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7BDD219-974C-5929-40A6-55C47FB69A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259199"/>
              </p:ext>
            </p:extLst>
          </p:nvPr>
        </p:nvGraphicFramePr>
        <p:xfrm>
          <a:off x="619125" y="137682"/>
          <a:ext cx="9518351" cy="6334126"/>
        </p:xfrm>
        <a:graphic>
          <a:graphicData uri="http://schemas.openxmlformats.org/drawingml/2006/table">
            <a:tbl>
              <a:tblPr/>
              <a:tblGrid>
                <a:gridCol w="839461">
                  <a:extLst>
                    <a:ext uri="{9D8B030D-6E8A-4147-A177-3AD203B41FA5}">
                      <a16:colId xmlns:a16="http://schemas.microsoft.com/office/drawing/2014/main" val="3867449084"/>
                    </a:ext>
                  </a:extLst>
                </a:gridCol>
                <a:gridCol w="3182481">
                  <a:extLst>
                    <a:ext uri="{9D8B030D-6E8A-4147-A177-3AD203B41FA5}">
                      <a16:colId xmlns:a16="http://schemas.microsoft.com/office/drawing/2014/main" val="1101682349"/>
                    </a:ext>
                  </a:extLst>
                </a:gridCol>
                <a:gridCol w="1229209">
                  <a:extLst>
                    <a:ext uri="{9D8B030D-6E8A-4147-A177-3AD203B41FA5}">
                      <a16:colId xmlns:a16="http://schemas.microsoft.com/office/drawing/2014/main" val="340490785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604715089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022642903"/>
                    </a:ext>
                  </a:extLst>
                </a:gridCol>
              </a:tblGrid>
              <a:tr h="193791">
                <a:tc>
                  <a:txBody>
                    <a:bodyPr/>
                    <a:lstStyle/>
                    <a:p>
                      <a:pPr algn="l"/>
                      <a:r>
                        <a:rPr lang="es-CO" sz="1100" dirty="0"/>
                        <a:t>Diagrama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100"/>
                        <a:t>Participante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100"/>
                        <a:t>Elemento UML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100"/>
                        <a:t>Relaciones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100"/>
                        <a:t>Notas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604714"/>
                  </a:ext>
                </a:extLst>
              </a:tr>
              <a:tr h="536995">
                <a:tc>
                  <a:txBody>
                    <a:bodyPr/>
                    <a:lstStyle/>
                    <a:p>
                      <a:pPr algn="l"/>
                      <a:r>
                        <a:rPr lang="es-CO" sz="1100" dirty="0"/>
                        <a:t>Vista Lógica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100" dirty="0"/>
                        <a:t>Aplicación Móvil (iOS/Android)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100"/>
                        <a:t>Componente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100"/>
                        <a:t>Datos offline, HTTPS (REST/WebSockets), Sirve assets 3D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100"/>
                        <a:t>Interfaz de usuario principal.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616393"/>
                  </a:ext>
                </a:extLst>
              </a:tr>
              <a:tr h="536995">
                <a:tc>
                  <a:txBody>
                    <a:bodyPr/>
                    <a:lstStyle/>
                    <a:p>
                      <a:pPr algn="l"/>
                      <a:r>
                        <a:rPr lang="es-CO" sz="1100" dirty="0"/>
                        <a:t>Vista Lógica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100" dirty="0"/>
                        <a:t>Caché Local (SQLite)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100"/>
                        <a:t>Artifact/Database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100"/>
                        <a:t>Datos offline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100"/>
                        <a:t>Almacenamiento local para mejorar rendimiento y funcionalidad offline.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113912"/>
                  </a:ext>
                </a:extLst>
              </a:tr>
              <a:tr h="584415">
                <a:tc>
                  <a:txBody>
                    <a:bodyPr/>
                    <a:lstStyle/>
                    <a:p>
                      <a:pPr algn="l"/>
                      <a:r>
                        <a:rPr lang="es-CO" sz="1100" dirty="0"/>
                        <a:t>Vista Lógica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100" dirty="0"/>
                        <a:t>API Gateway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100"/>
                        <a:t>Boundary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100"/>
                        <a:t>Valida credenciales, CRUD usuarios/experimentos, Solicita simulaciones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100"/>
                        <a:t>Punto de entrada y gestión de solicitudes del backend.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560924"/>
                  </a:ext>
                </a:extLst>
              </a:tr>
              <a:tr h="536995">
                <a:tc>
                  <a:txBody>
                    <a:bodyPr/>
                    <a:lstStyle/>
                    <a:p>
                      <a:pPr algn="l"/>
                      <a:r>
                        <a:rPr lang="es-CO" sz="1100"/>
                        <a:t>Vista Lógica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100" dirty="0"/>
                        <a:t>Servicio de Autenticación (</a:t>
                      </a:r>
                      <a:r>
                        <a:rPr lang="es-MX" sz="1100" dirty="0" err="1"/>
                        <a:t>Firebase</a:t>
                      </a:r>
                      <a:r>
                        <a:rPr lang="es-MX" sz="1100" dirty="0"/>
                        <a:t>/JWT)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100" dirty="0"/>
                        <a:t>Componente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100"/>
                        <a:t>Valida credenciales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100" dirty="0"/>
                        <a:t>Responsable de la autenticación y autorización de usuarios.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752717"/>
                  </a:ext>
                </a:extLst>
              </a:tr>
              <a:tr h="536995">
                <a:tc>
                  <a:txBody>
                    <a:bodyPr/>
                    <a:lstStyle/>
                    <a:p>
                      <a:pPr algn="l"/>
                      <a:r>
                        <a:rPr lang="es-CO" sz="1100"/>
                        <a:t>Vista Lógica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100" dirty="0"/>
                        <a:t>Servicio de Usuarios y Experimentos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100"/>
                        <a:t>Componente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100"/>
                        <a:t>CRUD usuarios/experimentos, Lee/Escribe datos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100"/>
                        <a:t>Lógica para la gestión de usuarios y la administración de experimentos.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492117"/>
                  </a:ext>
                </a:extLst>
              </a:tr>
              <a:tr h="768968">
                <a:tc>
                  <a:txBody>
                    <a:bodyPr/>
                    <a:lstStyle/>
                    <a:p>
                      <a:pPr algn="l"/>
                      <a:r>
                        <a:rPr lang="es-CO" sz="1100"/>
                        <a:t>Vista Lógica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100" dirty="0"/>
                        <a:t>Servicio de Simulación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100" dirty="0"/>
                        <a:t>Componente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100"/>
                        <a:t>Solicita simulaciones, Ejecuta simulación, Guarda resultados, Solicita assets 3D, Escala bajo demanda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100"/>
                        <a:t>Orquestador de la lógica de simulación.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54019"/>
                  </a:ext>
                </a:extLst>
              </a:tr>
              <a:tr h="399863">
                <a:tc>
                  <a:txBody>
                    <a:bodyPr/>
                    <a:lstStyle/>
                    <a:p>
                      <a:pPr algn="l"/>
                      <a:r>
                        <a:rPr lang="es-CO" sz="1100"/>
                        <a:t>Vista Lógica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100"/>
                        <a:t>Motor de Física (Unity/Python+Numba)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100" dirty="0"/>
                        <a:t>Componente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100" dirty="0"/>
                        <a:t>Ejecuta simulación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100"/>
                        <a:t>Realiza los cálculos físicos para las simulaciones.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229165"/>
                  </a:ext>
                </a:extLst>
              </a:tr>
              <a:tr h="536995">
                <a:tc>
                  <a:txBody>
                    <a:bodyPr/>
                    <a:lstStyle/>
                    <a:p>
                      <a:pPr algn="l"/>
                      <a:r>
                        <a:rPr lang="es-CO" sz="1100"/>
                        <a:t>Vista Lógica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100"/>
                        <a:t>Base de Datos (PostgreSQL/MongoDB)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100" dirty="0" err="1"/>
                        <a:t>Database</a:t>
                      </a:r>
                      <a:endParaRPr lang="es-CO" sz="1100" dirty="0"/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100" dirty="0"/>
                        <a:t>Guarda resultados, Lee/Escribe datos, Replica diaria, </a:t>
                      </a:r>
                      <a:r>
                        <a:rPr lang="es-CO" sz="1100" dirty="0" err="1"/>
                        <a:t>Backup</a:t>
                      </a:r>
                      <a:r>
                        <a:rPr lang="es-CO" sz="1100" dirty="0"/>
                        <a:t> automático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100"/>
                        <a:t>Almacenamiento persistente de los datos de la aplicación.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3472385"/>
                  </a:ext>
                </a:extLst>
              </a:tr>
              <a:tr h="399863">
                <a:tc>
                  <a:txBody>
                    <a:bodyPr/>
                    <a:lstStyle/>
                    <a:p>
                      <a:pPr algn="l"/>
                      <a:r>
                        <a:rPr lang="es-CO" sz="1100"/>
                        <a:t>Vista Lógica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100"/>
                        <a:t>CDN (AWS CloudFront)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100"/>
                        <a:t>Node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100" dirty="0"/>
                        <a:t>Solicita </a:t>
                      </a:r>
                      <a:r>
                        <a:rPr lang="pt-BR" sz="1100" dirty="0" err="1"/>
                        <a:t>assets</a:t>
                      </a:r>
                      <a:r>
                        <a:rPr lang="pt-BR" sz="1100" dirty="0"/>
                        <a:t> 3D, </a:t>
                      </a:r>
                      <a:r>
                        <a:rPr lang="pt-BR" sz="1100" dirty="0" err="1"/>
                        <a:t>Sirve</a:t>
                      </a:r>
                      <a:r>
                        <a:rPr lang="pt-BR" sz="1100" dirty="0"/>
                        <a:t> </a:t>
                      </a:r>
                      <a:r>
                        <a:rPr lang="pt-BR" sz="1100" dirty="0" err="1"/>
                        <a:t>assets</a:t>
                      </a:r>
                      <a:r>
                        <a:rPr lang="pt-BR" sz="1100" dirty="0"/>
                        <a:t> 3D, </a:t>
                      </a:r>
                      <a:r>
                        <a:rPr lang="pt-BR" sz="1100" dirty="0" err="1"/>
                        <a:t>Almacena</a:t>
                      </a:r>
                      <a:r>
                        <a:rPr lang="pt-BR" sz="1100" dirty="0"/>
                        <a:t> Modelos 3D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100" dirty="0"/>
                        <a:t>Distribución eficiente de contenido estático.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088910"/>
                  </a:ext>
                </a:extLst>
              </a:tr>
              <a:tr h="365393">
                <a:tc>
                  <a:txBody>
                    <a:bodyPr/>
                    <a:lstStyle/>
                    <a:p>
                      <a:pPr algn="l"/>
                      <a:r>
                        <a:rPr lang="es-CO" sz="1100"/>
                        <a:t>Vista Lógica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100"/>
                        <a:t>Almacenamiento Estático (Modelos 3D - S3 Bucket)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100"/>
                        <a:t>Artifact/Database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100" dirty="0"/>
                        <a:t>Almacena Modelos 3D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100" dirty="0"/>
                        <a:t>Almacenamiento de los archivos de modelos 3D.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446674"/>
                  </a:ext>
                </a:extLst>
              </a:tr>
              <a:tr h="536995">
                <a:tc>
                  <a:txBody>
                    <a:bodyPr/>
                    <a:lstStyle/>
                    <a:p>
                      <a:pPr algn="l"/>
                      <a:r>
                        <a:rPr lang="es-CO" sz="1100"/>
                        <a:t>Vista Lógica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100"/>
                        <a:t>Servicios Gestionados (RDS PostgreSQL, Backup)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100"/>
                        <a:t>Node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100" dirty="0" err="1"/>
                        <a:t>Backup</a:t>
                      </a:r>
                      <a:r>
                        <a:rPr lang="es-CO" sz="1100" dirty="0"/>
                        <a:t> automático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100" dirty="0"/>
                        <a:t>Servicios de infraestructura gestionada para la base de datos y su </a:t>
                      </a:r>
                      <a:r>
                        <a:rPr lang="es-MX" sz="1100" dirty="0" err="1"/>
                        <a:t>backup</a:t>
                      </a:r>
                      <a:r>
                        <a:rPr lang="es-MX" sz="1100" dirty="0"/>
                        <a:t>.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403510"/>
                  </a:ext>
                </a:extLst>
              </a:tr>
              <a:tr h="399863">
                <a:tc>
                  <a:txBody>
                    <a:bodyPr/>
                    <a:lstStyle/>
                    <a:p>
                      <a:pPr algn="l"/>
                      <a:r>
                        <a:rPr lang="es-CO" sz="1100"/>
                        <a:t>Vista Lógica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/>
                        <a:t>Serverless (AWS Lambda/Azure Functions)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100"/>
                        <a:t>Node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100"/>
                        <a:t>Escala bajo demanda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100" dirty="0"/>
                        <a:t>Ejecución de lógica de negocio escalable y bajo demanda.</a:t>
                      </a:r>
                    </a:p>
                  </a:txBody>
                  <a:tcPr marL="23649" marR="23649" marT="11824" marB="118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890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579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D8265-5172-DD38-111B-6E9C97AB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Vista de procesos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1E17139-9DB7-DB32-7158-EAA792782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790" y="1930400"/>
            <a:ext cx="10810876" cy="3603625"/>
          </a:xfrm>
        </p:spPr>
      </p:pic>
    </p:spTree>
    <p:extLst>
      <p:ext uri="{BB962C8B-B14F-4D97-AF65-F5344CB8AC3E}">
        <p14:creationId xmlns:p14="http://schemas.microsoft.com/office/powerpoint/2010/main" val="365470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3DB5FA3A-0D08-DDC6-17D7-6B61929DB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177461"/>
              </p:ext>
            </p:extLst>
          </p:nvPr>
        </p:nvGraphicFramePr>
        <p:xfrm>
          <a:off x="642324" y="1099807"/>
          <a:ext cx="9077325" cy="4404256"/>
        </p:xfrm>
        <a:graphic>
          <a:graphicData uri="http://schemas.openxmlformats.org/drawingml/2006/table">
            <a:tbl>
              <a:tblPr/>
              <a:tblGrid>
                <a:gridCol w="1754505">
                  <a:extLst>
                    <a:ext uri="{9D8B030D-6E8A-4147-A177-3AD203B41FA5}">
                      <a16:colId xmlns:a16="http://schemas.microsoft.com/office/drawing/2014/main" val="2026685094"/>
                    </a:ext>
                  </a:extLst>
                </a:gridCol>
                <a:gridCol w="1830705">
                  <a:extLst>
                    <a:ext uri="{9D8B030D-6E8A-4147-A177-3AD203B41FA5}">
                      <a16:colId xmlns:a16="http://schemas.microsoft.com/office/drawing/2014/main" val="710773502"/>
                    </a:ext>
                  </a:extLst>
                </a:gridCol>
                <a:gridCol w="1830705">
                  <a:extLst>
                    <a:ext uri="{9D8B030D-6E8A-4147-A177-3AD203B41FA5}">
                      <a16:colId xmlns:a16="http://schemas.microsoft.com/office/drawing/2014/main" val="3954562248"/>
                    </a:ext>
                  </a:extLst>
                </a:gridCol>
                <a:gridCol w="1830705">
                  <a:extLst>
                    <a:ext uri="{9D8B030D-6E8A-4147-A177-3AD203B41FA5}">
                      <a16:colId xmlns:a16="http://schemas.microsoft.com/office/drawing/2014/main" val="1435875021"/>
                    </a:ext>
                  </a:extLst>
                </a:gridCol>
                <a:gridCol w="1830705">
                  <a:extLst>
                    <a:ext uri="{9D8B030D-6E8A-4147-A177-3AD203B41FA5}">
                      <a16:colId xmlns:a16="http://schemas.microsoft.com/office/drawing/2014/main" val="718225984"/>
                    </a:ext>
                  </a:extLst>
                </a:gridCol>
              </a:tblGrid>
              <a:tr h="167319">
                <a:tc>
                  <a:txBody>
                    <a:bodyPr/>
                    <a:lstStyle/>
                    <a:p>
                      <a:pPr algn="l"/>
                      <a:r>
                        <a:rPr lang="es-CO" sz="1200" dirty="0"/>
                        <a:t>Diagrama</a:t>
                      </a:r>
                    </a:p>
                  </a:txBody>
                  <a:tcPr marL="37684" marR="37684" marT="18842" marB="18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/>
                        <a:t>Participante</a:t>
                      </a:r>
                    </a:p>
                  </a:txBody>
                  <a:tcPr marL="37684" marR="37684" marT="18842" marB="18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/>
                        <a:t>Elemento UML</a:t>
                      </a:r>
                    </a:p>
                  </a:txBody>
                  <a:tcPr marL="37684" marR="37684" marT="18842" marB="18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/>
                        <a:t>Relaciones</a:t>
                      </a:r>
                    </a:p>
                  </a:txBody>
                  <a:tcPr marL="37684" marR="37684" marT="18842" marB="18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/>
                        <a:t>Notas</a:t>
                      </a:r>
                    </a:p>
                  </a:txBody>
                  <a:tcPr marL="37684" marR="37684" marT="18842" marB="18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295987"/>
                  </a:ext>
                </a:extLst>
              </a:tr>
              <a:tr h="543788">
                <a:tc>
                  <a:txBody>
                    <a:bodyPr/>
                    <a:lstStyle/>
                    <a:p>
                      <a:pPr algn="l"/>
                      <a:r>
                        <a:rPr lang="es-CO" sz="1200" dirty="0"/>
                        <a:t>Vista de Procesos</a:t>
                      </a:r>
                    </a:p>
                  </a:txBody>
                  <a:tcPr marL="37684" marR="37684" marT="18842" marB="18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/>
                        <a:t>Usuario</a:t>
                      </a:r>
                    </a:p>
                  </a:txBody>
                  <a:tcPr marL="37684" marR="37684" marT="18842" marB="18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/>
                        <a:t>Actor</a:t>
                      </a:r>
                    </a:p>
                  </a:txBody>
                  <a:tcPr marL="37684" marR="37684" marT="18842" marB="18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/>
                        <a:t>Selecciona parámetros de simulación</a:t>
                      </a:r>
                    </a:p>
                  </a:txBody>
                  <a:tcPr marL="37684" marR="37684" marT="18842" marB="18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/>
                        <a:t>Entidad externa que inicia el proceso.</a:t>
                      </a:r>
                    </a:p>
                  </a:txBody>
                  <a:tcPr marL="37684" marR="37684" marT="18842" marB="18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037597"/>
                  </a:ext>
                </a:extLst>
              </a:tr>
              <a:tr h="669278">
                <a:tc>
                  <a:txBody>
                    <a:bodyPr/>
                    <a:lstStyle/>
                    <a:p>
                      <a:pPr algn="l"/>
                      <a:r>
                        <a:rPr lang="es-CO" sz="1200" dirty="0"/>
                        <a:t>Vista de Procesos</a:t>
                      </a:r>
                    </a:p>
                  </a:txBody>
                  <a:tcPr marL="37684" marR="37684" marT="18842" marB="18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dirty="0"/>
                        <a:t>Aplicación Móvil</a:t>
                      </a:r>
                    </a:p>
                  </a:txBody>
                  <a:tcPr marL="37684" marR="37684" marT="18842" marB="18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/>
                        <a:t>Participant</a:t>
                      </a:r>
                    </a:p>
                  </a:txBody>
                  <a:tcPr marL="37684" marR="37684" marT="18842" marB="18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/>
                        <a:t>Envía solicitud de simulación, Muestra estado</a:t>
                      </a:r>
                    </a:p>
                  </a:txBody>
                  <a:tcPr marL="37684" marR="37684" marT="18842" marB="18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/>
                        <a:t>Interfaz del usuario para interactuar con el sistema.</a:t>
                      </a:r>
                    </a:p>
                  </a:txBody>
                  <a:tcPr marL="37684" marR="37684" marT="18842" marB="18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8613473"/>
                  </a:ext>
                </a:extLst>
              </a:tr>
              <a:tr h="543788">
                <a:tc>
                  <a:txBody>
                    <a:bodyPr/>
                    <a:lstStyle/>
                    <a:p>
                      <a:pPr algn="l"/>
                      <a:r>
                        <a:rPr lang="es-CO" sz="1200" dirty="0"/>
                        <a:t>Vista de Procesos</a:t>
                      </a:r>
                    </a:p>
                  </a:txBody>
                  <a:tcPr marL="37684" marR="37684" marT="18842" marB="18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dirty="0"/>
                        <a:t>API Gateway</a:t>
                      </a:r>
                    </a:p>
                  </a:txBody>
                  <a:tcPr marL="37684" marR="37684" marT="18842" marB="18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/>
                        <a:t>Boundary</a:t>
                      </a:r>
                    </a:p>
                  </a:txBody>
                  <a:tcPr marL="37684" marR="37684" marT="18842" marB="18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/>
                        <a:t>Envía solicitud de simulación, Notifica estado</a:t>
                      </a:r>
                    </a:p>
                  </a:txBody>
                  <a:tcPr marL="37684" marR="37684" marT="18842" marB="18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/>
                        <a:t>Punto de entrada para las solicitudes del backend.</a:t>
                      </a:r>
                    </a:p>
                  </a:txBody>
                  <a:tcPr marL="37684" marR="37684" marT="18842" marB="18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656458"/>
                  </a:ext>
                </a:extLst>
              </a:tr>
              <a:tr h="1296725">
                <a:tc>
                  <a:txBody>
                    <a:bodyPr/>
                    <a:lstStyle/>
                    <a:p>
                      <a:pPr algn="l"/>
                      <a:r>
                        <a:rPr lang="es-CO" sz="1200"/>
                        <a:t>Vista de Procesos</a:t>
                      </a:r>
                    </a:p>
                  </a:txBody>
                  <a:tcPr marL="37684" marR="37684" marT="18842" marB="18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dirty="0"/>
                        <a:t>Servicio de Simulación</a:t>
                      </a:r>
                    </a:p>
                  </a:txBody>
                  <a:tcPr marL="37684" marR="37684" marT="18842" marB="18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dirty="0" err="1"/>
                        <a:t>Participant</a:t>
                      </a:r>
                      <a:endParaRPr lang="es-CO" sz="1200" dirty="0"/>
                    </a:p>
                  </a:txBody>
                  <a:tcPr marL="37684" marR="37684" marT="18842" marB="18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/>
                        <a:t>Solicita iniciar simulación, Ejecuta simulación, Devuelve resultados, Guarda resultados, Notifica estado</a:t>
                      </a:r>
                    </a:p>
                  </a:txBody>
                  <a:tcPr marL="37684" marR="37684" marT="18842" marB="18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/>
                        <a:t>Orquestador de la lógica de simulación.</a:t>
                      </a:r>
                    </a:p>
                  </a:txBody>
                  <a:tcPr marL="37684" marR="37684" marT="18842" marB="18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0263622"/>
                  </a:ext>
                </a:extLst>
              </a:tr>
              <a:tr h="669278">
                <a:tc>
                  <a:txBody>
                    <a:bodyPr/>
                    <a:lstStyle/>
                    <a:p>
                      <a:pPr algn="l"/>
                      <a:r>
                        <a:rPr lang="es-CO" sz="1200"/>
                        <a:t>Vista de Procesos</a:t>
                      </a:r>
                    </a:p>
                  </a:txBody>
                  <a:tcPr marL="37684" marR="37684" marT="18842" marB="18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/>
                        <a:t>Motor de Física</a:t>
                      </a:r>
                    </a:p>
                  </a:txBody>
                  <a:tcPr marL="37684" marR="37684" marT="18842" marB="18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dirty="0" err="1"/>
                        <a:t>Participant</a:t>
                      </a:r>
                      <a:endParaRPr lang="es-CO" sz="1200" dirty="0"/>
                    </a:p>
                  </a:txBody>
                  <a:tcPr marL="37684" marR="37684" marT="18842" marB="18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 dirty="0"/>
                        <a:t>Ejecuta simulación, Devuelve resultados</a:t>
                      </a:r>
                    </a:p>
                  </a:txBody>
                  <a:tcPr marL="37684" marR="37684" marT="18842" marB="18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/>
                        <a:t>Componente encargado de realizar los cálculos de la simulación.</a:t>
                      </a:r>
                    </a:p>
                  </a:txBody>
                  <a:tcPr marL="37684" marR="37684" marT="18842" marB="18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6768"/>
                  </a:ext>
                </a:extLst>
              </a:tr>
              <a:tr h="418299">
                <a:tc>
                  <a:txBody>
                    <a:bodyPr/>
                    <a:lstStyle/>
                    <a:p>
                      <a:pPr algn="l"/>
                      <a:r>
                        <a:rPr lang="es-CO" sz="1200"/>
                        <a:t>Vista de Procesos</a:t>
                      </a:r>
                    </a:p>
                  </a:txBody>
                  <a:tcPr marL="37684" marR="37684" marT="18842" marB="18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/>
                        <a:t>Base de Datos</a:t>
                      </a:r>
                    </a:p>
                  </a:txBody>
                  <a:tcPr marL="37684" marR="37684" marT="18842" marB="18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/>
                        <a:t>Database</a:t>
                      </a:r>
                    </a:p>
                  </a:txBody>
                  <a:tcPr marL="37684" marR="37684" marT="18842" marB="18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1200"/>
                        <a:t>Guarda resultados</a:t>
                      </a:r>
                    </a:p>
                  </a:txBody>
                  <a:tcPr marL="37684" marR="37684" marT="18842" marB="18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/>
                        <a:t>Almacena los resultados de la simulación.</a:t>
                      </a:r>
                    </a:p>
                  </a:txBody>
                  <a:tcPr marL="37684" marR="37684" marT="18842" marB="188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518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30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B9D7B-6627-618F-7940-E8BCDE5C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despliegue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1B090F-90C9-FFB6-78BB-69CF43EC3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/>
              <a:t>Este diagrama UML muestra la arquitectura de despliegue de una aplicación móvil de laboratorios virtuales de física mecánica, diseñada para manejar simulaciones 3D en tiempo real (</a:t>
            </a:r>
            <a:r>
              <a:rPr lang="es-MX" sz="2000" dirty="0" err="1"/>
              <a:t>ej</a:t>
            </a:r>
            <a:r>
              <a:rPr lang="es-MX" sz="2000" dirty="0"/>
              <a:t>: movimiento parabólico, péndulos), cálculos numéricos y almacenamiento seguro de datos. La infraestructura se basa en AWS/Azure para escalabilidad y usa servicios como </a:t>
            </a:r>
            <a:r>
              <a:rPr lang="es-MX" sz="2000" dirty="0" err="1"/>
              <a:t>serverless</a:t>
            </a:r>
            <a:r>
              <a:rPr lang="es-MX" sz="2000" dirty="0"/>
              <a:t> (Lambda) para picos de demanda, </a:t>
            </a:r>
            <a:r>
              <a:rPr lang="es-MX" sz="2000" dirty="0" err="1"/>
              <a:t>WebSockets</a:t>
            </a:r>
            <a:r>
              <a:rPr lang="es-MX" sz="2000" dirty="0"/>
              <a:t> para comunicación en tiempo real y CDN para entrega eficiente de </a:t>
            </a:r>
            <a:r>
              <a:rPr lang="es-MX" sz="2000" dirty="0" err="1"/>
              <a:t>assets</a:t>
            </a:r>
            <a:r>
              <a:rPr lang="es-MX" sz="2000" dirty="0"/>
              <a:t> 3D.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227330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E5E758-3F6C-4469-F032-F423EB0C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de despliegue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45B85A2-9509-8DD1-FE98-6DF25EE2E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312" y="2160588"/>
            <a:ext cx="8375413" cy="3881437"/>
          </a:xfrm>
        </p:spPr>
      </p:pic>
    </p:spTree>
    <p:extLst>
      <p:ext uri="{BB962C8B-B14F-4D97-AF65-F5344CB8AC3E}">
        <p14:creationId xmlns:p14="http://schemas.microsoft.com/office/powerpoint/2010/main" val="752451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9F671-334E-DBB5-9452-3993EF8F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Escenarios 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BB74C6B-EC6D-7434-F6FA-E0C254711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4503" y="1213638"/>
            <a:ext cx="3900247" cy="5266538"/>
          </a:xfrm>
        </p:spPr>
      </p:pic>
    </p:spTree>
    <p:extLst>
      <p:ext uri="{BB962C8B-B14F-4D97-AF65-F5344CB8AC3E}">
        <p14:creationId xmlns:p14="http://schemas.microsoft.com/office/powerpoint/2010/main" val="977322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8D250BA-B8CA-48E3-285A-D3B89684B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91164"/>
              </p:ext>
            </p:extLst>
          </p:nvPr>
        </p:nvGraphicFramePr>
        <p:xfrm>
          <a:off x="708660" y="533400"/>
          <a:ext cx="9347239" cy="4801052"/>
        </p:xfrm>
        <a:graphic>
          <a:graphicData uri="http://schemas.openxmlformats.org/drawingml/2006/table">
            <a:tbl>
              <a:tblPr/>
              <a:tblGrid>
                <a:gridCol w="1394460">
                  <a:extLst>
                    <a:ext uri="{9D8B030D-6E8A-4147-A177-3AD203B41FA5}">
                      <a16:colId xmlns:a16="http://schemas.microsoft.com/office/drawing/2014/main" val="4231777728"/>
                    </a:ext>
                  </a:extLst>
                </a:gridCol>
                <a:gridCol w="1677494">
                  <a:extLst>
                    <a:ext uri="{9D8B030D-6E8A-4147-A177-3AD203B41FA5}">
                      <a16:colId xmlns:a16="http://schemas.microsoft.com/office/drawing/2014/main" val="960750642"/>
                    </a:ext>
                  </a:extLst>
                </a:gridCol>
                <a:gridCol w="880569">
                  <a:extLst>
                    <a:ext uri="{9D8B030D-6E8A-4147-A177-3AD203B41FA5}">
                      <a16:colId xmlns:a16="http://schemas.microsoft.com/office/drawing/2014/main" val="3792101144"/>
                    </a:ext>
                  </a:extLst>
                </a:gridCol>
                <a:gridCol w="2139457">
                  <a:extLst>
                    <a:ext uri="{9D8B030D-6E8A-4147-A177-3AD203B41FA5}">
                      <a16:colId xmlns:a16="http://schemas.microsoft.com/office/drawing/2014/main" val="1650418323"/>
                    </a:ext>
                  </a:extLst>
                </a:gridCol>
                <a:gridCol w="3255259">
                  <a:extLst>
                    <a:ext uri="{9D8B030D-6E8A-4147-A177-3AD203B41FA5}">
                      <a16:colId xmlns:a16="http://schemas.microsoft.com/office/drawing/2014/main" val="1041159125"/>
                    </a:ext>
                  </a:extLst>
                </a:gridCol>
              </a:tblGrid>
              <a:tr h="137667">
                <a:tc>
                  <a:txBody>
                    <a:bodyPr/>
                    <a:lstStyle/>
                    <a:p>
                      <a:pPr algn="l"/>
                      <a:r>
                        <a:rPr lang="es-CO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Diagrama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Participante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Elemento UML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Relaciones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Notas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273728"/>
                  </a:ext>
                </a:extLst>
              </a:tr>
              <a:tr h="237375">
                <a:tc>
                  <a:txBody>
                    <a:bodyPr/>
                    <a:lstStyle/>
                    <a:p>
                      <a:pPr algn="l"/>
                      <a:r>
                        <a:rPr lang="es-CO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Vista de Casos de Uso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Usuario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Actor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Asocia con todos los casos de uso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Representa al usuario final del sistema.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6037048"/>
                  </a:ext>
                </a:extLst>
              </a:tr>
              <a:tr h="137667">
                <a:tc>
                  <a:txBody>
                    <a:bodyPr/>
                    <a:lstStyle/>
                    <a:p>
                      <a:pPr algn="l"/>
                      <a:r>
                        <a:rPr lang="es-CO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Vista de Casos de Uso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Sistema de Simulación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Rectangle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Contiene todos los casos de uso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Define el límite del sistema.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097223"/>
                  </a:ext>
                </a:extLst>
              </a:tr>
              <a:tr h="237375">
                <a:tc>
                  <a:txBody>
                    <a:bodyPr/>
                    <a:lstStyle/>
                    <a:p>
                      <a:pPr algn="l"/>
                      <a:r>
                        <a:rPr lang="es-CO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Vista de Casos de Uso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Crear Cuenta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Case Use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Asocia con Usuario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Permite a un nuevo usuario registrarse en el sistema.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39218"/>
                  </a:ext>
                </a:extLst>
              </a:tr>
              <a:tr h="237375">
                <a:tc>
                  <a:txBody>
                    <a:bodyPr/>
                    <a:lstStyle/>
                    <a:p>
                      <a:pPr algn="l"/>
                      <a:r>
                        <a:rPr lang="es-CO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Vista de Casos de Uso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Iniciar Sesión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Case Use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Asocia con Usuario, Include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Permite a un usuario acceder al sistema.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036710"/>
                  </a:ext>
                </a:extLst>
              </a:tr>
              <a:tr h="237375">
                <a:tc>
                  <a:txBody>
                    <a:bodyPr/>
                    <a:lstStyle/>
                    <a:p>
                      <a:pPr algn="l"/>
                      <a:r>
                        <a:rPr lang="es-CO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Vista de Casos de Uso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 Perfil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Case Use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Asocia con Usuario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Permite al usuario ver su información personal.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794427"/>
                  </a:ext>
                </a:extLst>
              </a:tr>
              <a:tr h="237375">
                <a:tc>
                  <a:txBody>
                    <a:bodyPr/>
                    <a:lstStyle/>
                    <a:p>
                      <a:pPr algn="l"/>
                      <a:r>
                        <a:rPr lang="es-CO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Vista de Casos de Uso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Configurar Experimento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Case Use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Asocia con Usuario, </a:t>
                      </a:r>
                      <a:r>
                        <a:rPr lang="es-CO" sz="9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Include</a:t>
                      </a:r>
                      <a:endParaRPr lang="es-CO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Permite al usuario definir los parámetros de una simulación.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924948"/>
                  </a:ext>
                </a:extLst>
              </a:tr>
              <a:tr h="237375">
                <a:tc>
                  <a:txBody>
                    <a:bodyPr/>
                    <a:lstStyle/>
                    <a:p>
                      <a:pPr algn="l"/>
                      <a:r>
                        <a:rPr lang="es-CO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Vista de Casos de Uso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Iniciar Simulación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Case Use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Asocia con Usuario, </a:t>
                      </a:r>
                      <a:r>
                        <a:rPr lang="es-MX" sz="9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Include</a:t>
                      </a:r>
                      <a:r>
                        <a:rPr lang="es-MX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s-MX" sz="9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Extend</a:t>
                      </a:r>
                      <a:endParaRPr lang="es-MX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Permite al usuario iniciar la ejecución de una simulación.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629279"/>
                  </a:ext>
                </a:extLst>
              </a:tr>
              <a:tr h="237375"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Vista de Casos de Uso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 Estado Simulación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Case Use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Asocia con Usuario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Permite al usuario monitorear el progreso de una simulación.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934048"/>
                  </a:ext>
                </a:extLst>
              </a:tr>
              <a:tr h="237375"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Vista de Casos de Uso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 Resultados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Case Use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Asocia con Usuario, </a:t>
                      </a:r>
                      <a:r>
                        <a:rPr lang="es-MX" sz="9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Include</a:t>
                      </a:r>
                      <a:r>
                        <a:rPr lang="es-MX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s-MX" sz="9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Extend</a:t>
                      </a:r>
                      <a:endParaRPr lang="es-MX" sz="9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Permite al usuario visualizar los resultados de una simulación.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080817"/>
                  </a:ext>
                </a:extLst>
              </a:tr>
              <a:tr h="237375"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Vista de Casos de Uso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Descargar Resultados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Case Use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Asocia con Usuario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Permite al usuario exportar los datos de los resultados.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419895"/>
                  </a:ext>
                </a:extLst>
              </a:tr>
              <a:tr h="237375"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Vista de Casos de Uso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Guardar Configuración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Case Use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Asocia con Usuario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Permite al usuario guardar configuraciones de parámetros.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340254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Vista de Casos de Uso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Cargar Configuración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Case Use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Asocia con Usuario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Permite al usuario cargar configuraciones de parámetros guardadas.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833561"/>
                  </a:ext>
                </a:extLst>
              </a:tr>
              <a:tr h="237375"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Vista de Casos de Uso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Validar Credenciales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Case Use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Incluido por Iniciar Sesión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Verifica la identidad del usuario durante el inicio de sesión.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38805"/>
                  </a:ext>
                </a:extLst>
              </a:tr>
              <a:tr h="237375"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Vista de Casos de Uso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Seleccionar Parámetros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Case Use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Incluido por Configurar Experimento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Permite al usuario elegir los valores para los parámetros.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481463"/>
                  </a:ext>
                </a:extLst>
              </a:tr>
              <a:tr h="237375"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Vista de Casos de Uso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Validar Parámetros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Case Use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Incluido por Iniciar Simulación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Comprueba que los parámetros de la simulación sean válidos.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387398"/>
                  </a:ext>
                </a:extLst>
              </a:tr>
              <a:tr h="351118"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Vista de Casos de Uso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Mostrar Error de Parámetros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Case Use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Extiende Iniciar Simulación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Muestra un mensaje si los parámetros de la simulación son inválidos.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218323"/>
                  </a:ext>
                </a:extLst>
              </a:tr>
              <a:tr h="237375"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Vista de Casos de Uso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Seleccionar Simulación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Case Use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Incluido por Ver Resultados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Permite al usuario elegir qué simulación ver.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698588"/>
                  </a:ext>
                </a:extLst>
              </a:tr>
              <a:tr h="237375"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Vista de Casos de Uso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Mostrar Gráficos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Case Use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Extiende Ver Resultados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Muestra representaciones gráficas de los resultados.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435872"/>
                  </a:ext>
                </a:extLst>
              </a:tr>
              <a:tr h="237375"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Vista de Casos de Uso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Mostrar Datos Tabulares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Case Use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CO" sz="9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Extiende Ver Resultados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Muestra los resultados en formato de tabla.</a:t>
                      </a:r>
                    </a:p>
                  </a:txBody>
                  <a:tcPr marL="13247" marR="13247" marT="6624" marB="6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451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4853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1190</TotalTime>
  <Words>976</Words>
  <Application>Microsoft Office PowerPoint</Application>
  <PresentationFormat>Panorámica</PresentationFormat>
  <Paragraphs>208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Faceta</vt:lpstr>
      <vt:lpstr>EduFhysics</vt:lpstr>
      <vt:lpstr>Vista lógica </vt:lpstr>
      <vt:lpstr>Presentación de PowerPoint</vt:lpstr>
      <vt:lpstr>Vista de procesos</vt:lpstr>
      <vt:lpstr>Presentación de PowerPoint</vt:lpstr>
      <vt:lpstr>Diagrama de despliegue</vt:lpstr>
      <vt:lpstr>Diagrama de despliegue</vt:lpstr>
      <vt:lpstr>Escenarios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TORRES VALENCIA</dc:creator>
  <cp:lastModifiedBy>DANIEL TORRES VALENCIA</cp:lastModifiedBy>
  <cp:revision>6</cp:revision>
  <dcterms:created xsi:type="dcterms:W3CDTF">2025-04-23T22:33:37Z</dcterms:created>
  <dcterms:modified xsi:type="dcterms:W3CDTF">2025-05-01T02:11:03Z</dcterms:modified>
</cp:coreProperties>
</file>