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ns" charset="1" panose="020B0606030504020204"/>
      <p:regular r:id="rId15"/>
    </p:embeddedFont>
    <p:embeddedFont>
      <p:font typeface="Archivo Black" charset="1" panose="020B0A03020202020B04"/>
      <p:regular r:id="rId16"/>
    </p:embeddedFont>
    <p:embeddedFont>
      <p:font typeface="Open Sauce" charset="1" panose="00000500000000000000"/>
      <p:regular r:id="rId17"/>
    </p:embeddedFont>
    <p:embeddedFont>
      <p:font typeface="Open Sans Bold" charset="1" panose="020B08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952271">
            <a:off x="12486490" y="387713"/>
            <a:ext cx="5701817" cy="4603554"/>
          </a:xfrm>
          <a:custGeom>
            <a:avLst/>
            <a:gdLst/>
            <a:ahLst/>
            <a:cxnLst/>
            <a:rect r="r" b="b" t="t" l="l"/>
            <a:pathLst>
              <a:path h="4603554" w="5701817">
                <a:moveTo>
                  <a:pt x="0" y="0"/>
                </a:moveTo>
                <a:lnTo>
                  <a:pt x="5701817" y="0"/>
                </a:lnTo>
                <a:lnTo>
                  <a:pt x="5701817" y="4603553"/>
                </a:lnTo>
                <a:lnTo>
                  <a:pt x="0" y="46035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177560">
            <a:off x="258360" y="-48259"/>
            <a:ext cx="3711745" cy="5207805"/>
          </a:xfrm>
          <a:custGeom>
            <a:avLst/>
            <a:gdLst/>
            <a:ahLst/>
            <a:cxnLst/>
            <a:rect r="r" b="b" t="t" l="l"/>
            <a:pathLst>
              <a:path h="5207805" w="3711745">
                <a:moveTo>
                  <a:pt x="0" y="0"/>
                </a:moveTo>
                <a:lnTo>
                  <a:pt x="3711745" y="0"/>
                </a:lnTo>
                <a:lnTo>
                  <a:pt x="3711745" y="5207805"/>
                </a:lnTo>
                <a:lnTo>
                  <a:pt x="0" y="5207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64253">
            <a:off x="148771" y="4692475"/>
            <a:ext cx="2713434" cy="3613532"/>
          </a:xfrm>
          <a:custGeom>
            <a:avLst/>
            <a:gdLst/>
            <a:ahLst/>
            <a:cxnLst/>
            <a:rect r="r" b="b" t="t" l="l"/>
            <a:pathLst>
              <a:path h="3613532" w="2713434">
                <a:moveTo>
                  <a:pt x="0" y="0"/>
                </a:moveTo>
                <a:lnTo>
                  <a:pt x="2713434" y="0"/>
                </a:lnTo>
                <a:lnTo>
                  <a:pt x="2713434" y="3613532"/>
                </a:lnTo>
                <a:lnTo>
                  <a:pt x="0" y="36135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823292">
            <a:off x="15030352" y="5167987"/>
            <a:ext cx="3411712" cy="2386368"/>
          </a:xfrm>
          <a:custGeom>
            <a:avLst/>
            <a:gdLst/>
            <a:ahLst/>
            <a:cxnLst/>
            <a:rect r="r" b="b" t="t" l="l"/>
            <a:pathLst>
              <a:path h="2386368" w="3411712">
                <a:moveTo>
                  <a:pt x="0" y="0"/>
                </a:moveTo>
                <a:lnTo>
                  <a:pt x="3411713" y="0"/>
                </a:lnTo>
                <a:lnTo>
                  <a:pt x="3411713" y="2386367"/>
                </a:lnTo>
                <a:lnTo>
                  <a:pt x="0" y="2386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9" id="9"/>
          <p:cNvGrpSpPr/>
          <p:nvPr/>
        </p:nvGrpSpPr>
        <p:grpSpPr>
          <a:xfrm rot="0">
            <a:off x="11965690" y="8159558"/>
            <a:ext cx="5660641" cy="902831"/>
            <a:chOff x="0" y="0"/>
            <a:chExt cx="2336250" cy="372615"/>
          </a:xfrm>
        </p:grpSpPr>
        <p:sp>
          <p:nvSpPr>
            <p:cNvPr name="Freeform 10" id="10"/>
            <p:cNvSpPr/>
            <p:nvPr/>
          </p:nvSpPr>
          <p:spPr>
            <a:xfrm flipH="false" flipV="false" rot="0">
              <a:off x="0" y="0"/>
              <a:ext cx="2336250" cy="372615"/>
            </a:xfrm>
            <a:custGeom>
              <a:avLst/>
              <a:gdLst/>
              <a:ahLst/>
              <a:cxnLst/>
              <a:rect r="r" b="b" t="t" l="l"/>
              <a:pathLst>
                <a:path h="372615" w="2336250">
                  <a:moveTo>
                    <a:pt x="2133050" y="0"/>
                  </a:moveTo>
                  <a:cubicBezTo>
                    <a:pt x="2245275" y="0"/>
                    <a:pt x="2336250" y="83413"/>
                    <a:pt x="2336250" y="186308"/>
                  </a:cubicBezTo>
                  <a:cubicBezTo>
                    <a:pt x="2336250" y="289202"/>
                    <a:pt x="2245275" y="372615"/>
                    <a:pt x="2133050" y="372615"/>
                  </a:cubicBezTo>
                  <a:lnTo>
                    <a:pt x="203200" y="372615"/>
                  </a:lnTo>
                  <a:cubicBezTo>
                    <a:pt x="90976" y="372615"/>
                    <a:pt x="0" y="289202"/>
                    <a:pt x="0" y="186308"/>
                  </a:cubicBezTo>
                  <a:cubicBezTo>
                    <a:pt x="0" y="83413"/>
                    <a:pt x="90976" y="0"/>
                    <a:pt x="203200" y="0"/>
                  </a:cubicBezTo>
                  <a:close/>
                </a:path>
              </a:pathLst>
            </a:custGeom>
            <a:solidFill>
              <a:srgbClr val="A80B29"/>
            </a:solidFill>
          </p:spPr>
        </p:sp>
        <p:sp>
          <p:nvSpPr>
            <p:cNvPr name="TextBox 11" id="11"/>
            <p:cNvSpPr txBox="true"/>
            <p:nvPr/>
          </p:nvSpPr>
          <p:spPr>
            <a:xfrm>
              <a:off x="0" y="38100"/>
              <a:ext cx="2336250" cy="334515"/>
            </a:xfrm>
            <a:prstGeom prst="rect">
              <a:avLst/>
            </a:prstGeom>
          </p:spPr>
          <p:txBody>
            <a:bodyPr anchor="ctr" rtlCol="false" tIns="254000" lIns="254000" bIns="254000" rIns="254000"/>
            <a:lstStyle/>
            <a:p>
              <a:pPr algn="ctr" marL="0" indent="0" lvl="0">
                <a:lnSpc>
                  <a:spcPts val="2550"/>
                </a:lnSpc>
                <a:spcBef>
                  <a:spcPct val="0"/>
                </a:spcBef>
              </a:pPr>
              <a:r>
                <a:rPr lang="en-US" sz="2500" spc="440">
                  <a:solidFill>
                    <a:srgbClr val="FFCFCE"/>
                  </a:solidFill>
                  <a:latin typeface="Open Sans"/>
                  <a:ea typeface="Open Sans"/>
                  <a:cs typeface="Open Sans"/>
                  <a:sym typeface="Open Sans"/>
                </a:rPr>
                <a:t>Valeria Rudas Ruiz</a:t>
              </a:r>
            </a:p>
          </p:txBody>
        </p:sp>
      </p:grpSp>
      <p:sp>
        <p:nvSpPr>
          <p:cNvPr name="Freeform 12" id="12"/>
          <p:cNvSpPr/>
          <p:nvPr/>
        </p:nvSpPr>
        <p:spPr>
          <a:xfrm flipH="false" flipV="false" rot="2606312">
            <a:off x="2133521" y="7585742"/>
            <a:ext cx="4295342" cy="3537800"/>
          </a:xfrm>
          <a:custGeom>
            <a:avLst/>
            <a:gdLst/>
            <a:ahLst/>
            <a:cxnLst/>
            <a:rect r="r" b="b" t="t" l="l"/>
            <a:pathLst>
              <a:path h="3537800" w="4295342">
                <a:moveTo>
                  <a:pt x="0" y="0"/>
                </a:moveTo>
                <a:lnTo>
                  <a:pt x="4295343" y="0"/>
                </a:lnTo>
                <a:lnTo>
                  <a:pt x="4295343" y="3537800"/>
                </a:lnTo>
                <a:lnTo>
                  <a:pt x="0" y="3537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3" id="13"/>
          <p:cNvSpPr txBox="true"/>
          <p:nvPr/>
        </p:nvSpPr>
        <p:spPr>
          <a:xfrm rot="0">
            <a:off x="3926776" y="3582020"/>
            <a:ext cx="10434447" cy="1215385"/>
          </a:xfrm>
          <a:prstGeom prst="rect">
            <a:avLst/>
          </a:prstGeom>
        </p:spPr>
        <p:txBody>
          <a:bodyPr anchor="t" rtlCol="false" tIns="0" lIns="0" bIns="0" rIns="0">
            <a:spAutoFit/>
          </a:bodyPr>
          <a:lstStyle/>
          <a:p>
            <a:pPr algn="ctr" marL="0" indent="0" lvl="0">
              <a:lnSpc>
                <a:spcPts val="9179"/>
              </a:lnSpc>
              <a:spcBef>
                <a:spcPct val="0"/>
              </a:spcBef>
            </a:pPr>
            <a:r>
              <a:rPr lang="en-US" sz="8999">
                <a:solidFill>
                  <a:srgbClr val="A80B29"/>
                </a:solidFill>
                <a:latin typeface="Archivo Black"/>
                <a:ea typeface="Archivo Black"/>
                <a:cs typeface="Archivo Black"/>
                <a:sym typeface="Archivo Black"/>
              </a:rPr>
              <a:t>V</a:t>
            </a:r>
            <a:r>
              <a:rPr lang="en-US" sz="8999" strike="noStrike" u="none">
                <a:solidFill>
                  <a:srgbClr val="A80B29"/>
                </a:solidFill>
                <a:latin typeface="Archivo Black"/>
                <a:ea typeface="Archivo Black"/>
                <a:cs typeface="Archivo Black"/>
                <a:sym typeface="Archivo Black"/>
              </a:rPr>
              <a:t>arime</a:t>
            </a:r>
          </a:p>
        </p:txBody>
      </p:sp>
      <p:sp>
        <p:nvSpPr>
          <p:cNvPr name="TextBox 14" id="14"/>
          <p:cNvSpPr txBox="true"/>
          <p:nvPr/>
        </p:nvSpPr>
        <p:spPr>
          <a:xfrm rot="0">
            <a:off x="3926776" y="6396364"/>
            <a:ext cx="10434447" cy="461016"/>
          </a:xfrm>
          <a:prstGeom prst="rect">
            <a:avLst/>
          </a:prstGeom>
        </p:spPr>
        <p:txBody>
          <a:bodyPr anchor="t" rtlCol="false" tIns="0" lIns="0" bIns="0" rIns="0">
            <a:spAutoFit/>
          </a:bodyPr>
          <a:lstStyle/>
          <a:p>
            <a:pPr algn="ctr" marL="0" indent="0" lvl="0">
              <a:lnSpc>
                <a:spcPts val="3570"/>
              </a:lnSpc>
              <a:spcBef>
                <a:spcPct val="0"/>
              </a:spcBef>
            </a:pPr>
            <a:r>
              <a:rPr lang="en-US" sz="3500" spc="616">
                <a:solidFill>
                  <a:srgbClr val="A80B29"/>
                </a:solidFill>
                <a:latin typeface="Open Sans"/>
                <a:ea typeface="Open Sans"/>
                <a:cs typeface="Open Sans"/>
                <a:sym typeface="Open Sans"/>
              </a:rPr>
              <a:t>Proyecto Arquitectura de Software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4511724" y="4956020"/>
          <a:ext cx="4821880" cy="3363560"/>
        </p:xfrm>
        <a:graphic>
          <a:graphicData uri="http://schemas.openxmlformats.org/drawingml/2006/table">
            <a:tbl>
              <a:tblPr/>
              <a:tblGrid>
                <a:gridCol w="698805"/>
                <a:gridCol w="281280"/>
                <a:gridCol w="3841794"/>
              </a:tblGrid>
              <a:tr h="738885">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1.</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5"/>
                        </a:lnSpc>
                        <a:spcBef>
                          <a:spcPct val="0"/>
                        </a:spcBef>
                        <a:defRPr/>
                      </a:pPr>
                      <a:r>
                        <a:rPr lang="en-US" sz="3500">
                          <a:solidFill>
                            <a:srgbClr val="A80B29"/>
                          </a:solidFill>
                          <a:latin typeface="Open Sauce"/>
                          <a:ea typeface="Open Sauce"/>
                          <a:cs typeface="Open Sauce"/>
                          <a:sym typeface="Open Sauce"/>
                        </a:rPr>
                        <a:t>Contexto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2.</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Requisitos Funcionales</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3.</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Requisitos No Funcionales</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10378953" y="4956020"/>
          <a:ext cx="4801379" cy="2815507"/>
        </p:xfrm>
        <a:graphic>
          <a:graphicData uri="http://schemas.openxmlformats.org/drawingml/2006/table">
            <a:tbl>
              <a:tblPr/>
              <a:tblGrid>
                <a:gridCol w="698805"/>
                <a:gridCol w="281280"/>
                <a:gridCol w="3821293"/>
              </a:tblGrid>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4.</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Atributos de Calidad</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751585">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5.</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Ponderación</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751585">
                <a:tc>
                  <a:txBody>
                    <a:bodyPr anchor="t" rtlCol="false"/>
                    <a:lstStyle/>
                    <a:p>
                      <a:pPr algn="ctr">
                        <a:lnSpc>
                          <a:spcPts val="555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4200"/>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7" id="7"/>
          <p:cNvSpPr/>
          <p:nvPr/>
        </p:nvSpPr>
        <p:spPr>
          <a:xfrm flipH="false" flipV="false" rot="-1458743">
            <a:off x="254247" y="961512"/>
            <a:ext cx="4271872" cy="3751480"/>
          </a:xfrm>
          <a:custGeom>
            <a:avLst/>
            <a:gdLst/>
            <a:ahLst/>
            <a:cxnLst/>
            <a:rect r="r" b="b" t="t" l="l"/>
            <a:pathLst>
              <a:path h="3751480" w="4271872">
                <a:moveTo>
                  <a:pt x="0" y="0"/>
                </a:moveTo>
                <a:lnTo>
                  <a:pt x="4271872" y="0"/>
                </a:lnTo>
                <a:lnTo>
                  <a:pt x="4271872" y="3751481"/>
                </a:lnTo>
                <a:lnTo>
                  <a:pt x="0" y="37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false" rot="1337999">
            <a:off x="13361424" y="7278533"/>
            <a:ext cx="4505968" cy="3105021"/>
          </a:xfrm>
          <a:custGeom>
            <a:avLst/>
            <a:gdLst/>
            <a:ahLst/>
            <a:cxnLst/>
            <a:rect r="r" b="b" t="t" l="l"/>
            <a:pathLst>
              <a:path h="3105021" w="4505968">
                <a:moveTo>
                  <a:pt x="0" y="0"/>
                </a:moveTo>
                <a:lnTo>
                  <a:pt x="4505968" y="0"/>
                </a:lnTo>
                <a:lnTo>
                  <a:pt x="4505968" y="3105021"/>
                </a:lnTo>
                <a:lnTo>
                  <a:pt x="0" y="3105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4846515" y="2970602"/>
            <a:ext cx="8594970" cy="1156334"/>
          </a:xfrm>
          <a:prstGeom prst="rect">
            <a:avLst/>
          </a:prstGeom>
        </p:spPr>
        <p:txBody>
          <a:bodyPr anchor="t" rtlCol="false" tIns="0" lIns="0" bIns="0" rIns="0">
            <a:spAutoFit/>
          </a:bodyPr>
          <a:lstStyle/>
          <a:p>
            <a:pPr algn="ctr" marL="0" indent="0" lvl="0">
              <a:lnSpc>
                <a:spcPts val="8669"/>
              </a:lnSpc>
              <a:spcBef>
                <a:spcPct val="0"/>
              </a:spcBef>
            </a:pPr>
            <a:r>
              <a:rPr lang="en-US" sz="8499" strike="noStrike" u="none">
                <a:solidFill>
                  <a:srgbClr val="A80B29"/>
                </a:solidFill>
                <a:latin typeface="Archivo Black"/>
                <a:ea typeface="Archivo Black"/>
                <a:cs typeface="Archivo Black"/>
                <a:sym typeface="Archivo Black"/>
              </a:rPr>
              <a:t>Contenido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593435" y="6335453"/>
            <a:ext cx="2846647" cy="2846647"/>
          </a:xfrm>
          <a:custGeom>
            <a:avLst/>
            <a:gdLst/>
            <a:ahLst/>
            <a:cxnLst/>
            <a:rect r="r" b="b" t="t" l="l"/>
            <a:pathLst>
              <a:path h="2846647" w="2846647">
                <a:moveTo>
                  <a:pt x="0" y="0"/>
                </a:moveTo>
                <a:lnTo>
                  <a:pt x="2846646" y="0"/>
                </a:lnTo>
                <a:lnTo>
                  <a:pt x="2846646" y="2846647"/>
                </a:lnTo>
                <a:lnTo>
                  <a:pt x="0" y="2846647"/>
                </a:lnTo>
                <a:lnTo>
                  <a:pt x="0" y="0"/>
                </a:lnTo>
                <a:close/>
              </a:path>
            </a:pathLst>
          </a:custGeom>
          <a:blipFill>
            <a:blip r:embed="rId2"/>
            <a:stretch>
              <a:fillRect l="0" t="0" r="0" b="0"/>
            </a:stretch>
          </a:blipFill>
        </p:spPr>
      </p:sp>
      <p:sp>
        <p:nvSpPr>
          <p:cNvPr name="AutoShape 6" id="6"/>
          <p:cNvSpPr/>
          <p:nvPr/>
        </p:nvSpPr>
        <p:spPr>
          <a:xfrm>
            <a:off x="5260784" y="7758777"/>
            <a:ext cx="1916733" cy="0"/>
          </a:xfrm>
          <a:prstGeom prst="line">
            <a:avLst/>
          </a:prstGeom>
          <a:ln cap="flat" w="152400">
            <a:solidFill>
              <a:srgbClr val="000000"/>
            </a:solidFill>
            <a:prstDash val="sysDash"/>
            <a:headEnd type="none" len="sm" w="sm"/>
            <a:tailEnd type="arrow" len="sm" w="med"/>
          </a:ln>
        </p:spPr>
      </p:sp>
      <p:sp>
        <p:nvSpPr>
          <p:cNvPr name="AutoShape 7" id="7"/>
          <p:cNvSpPr/>
          <p:nvPr/>
        </p:nvSpPr>
        <p:spPr>
          <a:xfrm>
            <a:off x="11368716" y="7758777"/>
            <a:ext cx="1916733" cy="0"/>
          </a:xfrm>
          <a:prstGeom prst="line">
            <a:avLst/>
          </a:prstGeom>
          <a:ln cap="flat" w="152400">
            <a:solidFill>
              <a:srgbClr val="000000"/>
            </a:solidFill>
            <a:prstDash val="sysDash"/>
            <a:headEnd type="none" len="sm" w="sm"/>
            <a:tailEnd type="arrow" len="sm" w="med"/>
          </a:ln>
        </p:spPr>
      </p:sp>
      <p:grpSp>
        <p:nvGrpSpPr>
          <p:cNvPr name="Group 8" id="8"/>
          <p:cNvGrpSpPr/>
          <p:nvPr/>
        </p:nvGrpSpPr>
        <p:grpSpPr>
          <a:xfrm rot="0">
            <a:off x="7177517" y="7063452"/>
            <a:ext cx="4191199" cy="1543050"/>
            <a:chOff x="0" y="0"/>
            <a:chExt cx="1103855" cy="406400"/>
          </a:xfrm>
        </p:grpSpPr>
        <p:sp>
          <p:nvSpPr>
            <p:cNvPr name="Freeform 9" id="9"/>
            <p:cNvSpPr/>
            <p:nvPr/>
          </p:nvSpPr>
          <p:spPr>
            <a:xfrm flipH="false" flipV="false" rot="0">
              <a:off x="0" y="0"/>
              <a:ext cx="1103855" cy="406400"/>
            </a:xfrm>
            <a:custGeom>
              <a:avLst/>
              <a:gdLst/>
              <a:ahLst/>
              <a:cxnLst/>
              <a:rect r="r" b="b" t="t" l="l"/>
              <a:pathLst>
                <a:path h="406400" w="1103855">
                  <a:moveTo>
                    <a:pt x="94206" y="0"/>
                  </a:moveTo>
                  <a:lnTo>
                    <a:pt x="1009648" y="0"/>
                  </a:lnTo>
                  <a:cubicBezTo>
                    <a:pt x="1061677" y="0"/>
                    <a:pt x="1103855" y="42178"/>
                    <a:pt x="1103855" y="94206"/>
                  </a:cubicBezTo>
                  <a:lnTo>
                    <a:pt x="1103855" y="312194"/>
                  </a:lnTo>
                  <a:cubicBezTo>
                    <a:pt x="1103855" y="337179"/>
                    <a:pt x="1093930" y="361140"/>
                    <a:pt x="1076263" y="378808"/>
                  </a:cubicBezTo>
                  <a:cubicBezTo>
                    <a:pt x="1058595" y="396475"/>
                    <a:pt x="1034634" y="406400"/>
                    <a:pt x="1009648" y="406400"/>
                  </a:cubicBezTo>
                  <a:lnTo>
                    <a:pt x="94206" y="406400"/>
                  </a:lnTo>
                  <a:cubicBezTo>
                    <a:pt x="42178" y="406400"/>
                    <a:pt x="0" y="364222"/>
                    <a:pt x="0" y="312194"/>
                  </a:cubicBezTo>
                  <a:lnTo>
                    <a:pt x="0" y="94206"/>
                  </a:lnTo>
                  <a:cubicBezTo>
                    <a:pt x="0" y="42178"/>
                    <a:pt x="42178" y="0"/>
                    <a:pt x="94206" y="0"/>
                  </a:cubicBezTo>
                  <a:close/>
                </a:path>
              </a:pathLst>
            </a:custGeom>
            <a:solidFill>
              <a:srgbClr val="ED647E"/>
            </a:solidFill>
          </p:spPr>
        </p:sp>
        <p:sp>
          <p:nvSpPr>
            <p:cNvPr name="TextBox 10" id="10"/>
            <p:cNvSpPr txBox="true"/>
            <p:nvPr/>
          </p:nvSpPr>
          <p:spPr>
            <a:xfrm>
              <a:off x="0" y="-104775"/>
              <a:ext cx="1103855" cy="511175"/>
            </a:xfrm>
            <a:prstGeom prst="rect">
              <a:avLst/>
            </a:prstGeom>
          </p:spPr>
          <p:txBody>
            <a:bodyPr anchor="ctr" rtlCol="false" tIns="50800" lIns="50800" bIns="50800" rIns="50800"/>
            <a:lstStyle/>
            <a:p>
              <a:pPr algn="ctr">
                <a:lnSpc>
                  <a:spcPts val="6999"/>
                </a:lnSpc>
              </a:pPr>
              <a:r>
                <a:rPr lang="en-US" sz="4999">
                  <a:solidFill>
                    <a:srgbClr val="FFFFFF"/>
                  </a:solidFill>
                  <a:latin typeface="Archivo Black"/>
                  <a:ea typeface="Archivo Black"/>
                  <a:cs typeface="Archivo Black"/>
                  <a:sym typeface="Archivo Black"/>
                </a:rPr>
                <a:t>Varime</a:t>
              </a:r>
            </a:p>
          </p:txBody>
        </p:sp>
      </p:grpSp>
      <p:sp>
        <p:nvSpPr>
          <p:cNvPr name="Freeform 11" id="11"/>
          <p:cNvSpPr/>
          <p:nvPr/>
        </p:nvSpPr>
        <p:spPr>
          <a:xfrm flipH="false" flipV="false" rot="0">
            <a:off x="2569554" y="6781887"/>
            <a:ext cx="2691230" cy="2106180"/>
          </a:xfrm>
          <a:custGeom>
            <a:avLst/>
            <a:gdLst/>
            <a:ahLst/>
            <a:cxnLst/>
            <a:rect r="r" b="b" t="t" l="l"/>
            <a:pathLst>
              <a:path h="2106180" w="2691230">
                <a:moveTo>
                  <a:pt x="0" y="0"/>
                </a:moveTo>
                <a:lnTo>
                  <a:pt x="2691230" y="0"/>
                </a:lnTo>
                <a:lnTo>
                  <a:pt x="2691230" y="2106180"/>
                </a:lnTo>
                <a:lnTo>
                  <a:pt x="0" y="2106180"/>
                </a:lnTo>
                <a:lnTo>
                  <a:pt x="0" y="0"/>
                </a:lnTo>
                <a:close/>
              </a:path>
            </a:pathLst>
          </a:custGeom>
          <a:blipFill>
            <a:blip r:embed="rId3"/>
            <a:stretch>
              <a:fillRect l="0" t="0" r="0" b="0"/>
            </a:stretch>
          </a:blipFill>
        </p:spPr>
      </p:sp>
      <p:sp>
        <p:nvSpPr>
          <p:cNvPr name="TextBox 12" id="12"/>
          <p:cNvSpPr txBox="true"/>
          <p:nvPr/>
        </p:nvSpPr>
        <p:spPr>
          <a:xfrm rot="0">
            <a:off x="1028700" y="2627659"/>
            <a:ext cx="16230600" cy="3427095"/>
          </a:xfrm>
          <a:prstGeom prst="rect">
            <a:avLst/>
          </a:prstGeom>
        </p:spPr>
        <p:txBody>
          <a:bodyPr anchor="t" rtlCol="false" tIns="0" lIns="0" bIns="0" rIns="0">
            <a:spAutoFit/>
          </a:bodyPr>
          <a:lstStyle/>
          <a:p>
            <a:pPr algn="just">
              <a:lnSpc>
                <a:spcPts val="3390"/>
              </a:lnSpc>
            </a:pPr>
            <a:r>
              <a:rPr lang="en-US" sz="3000">
                <a:solidFill>
                  <a:srgbClr val="A80B29"/>
                </a:solidFill>
                <a:latin typeface="Open Sans"/>
                <a:ea typeface="Open Sans"/>
                <a:cs typeface="Open Sans"/>
                <a:sym typeface="Open Sans"/>
              </a:rPr>
              <a:t>El proyecto consiste en el desarrollo de una herramienta de inteligencia artificial basada en aprendizaje profundo para la detección temprana del cáncer de cuello uterino. Su enfoque integra el análisis de imágenes médicas, como ecografías, con datos clínicos relevantes, permitiendo la identificación de patrones complejos que podrían no ser detectados por métodos convencionales. El sistema permitirá a los usuarios autenticarse, cargar imágenes médicas y recibir un diagnóstico automatizado con predicción del estadio, nivel de riesgo y análisis de heterogeneidad tumoral. Esta solución busca apoyar el diagnóstico oportuno y preciso, especialmente en regiones con recursos limitados como el Valle del Cauca.</a:t>
            </a:r>
          </a:p>
        </p:txBody>
      </p:sp>
      <p:sp>
        <p:nvSpPr>
          <p:cNvPr name="TextBox 13" id="13"/>
          <p:cNvSpPr txBox="true"/>
          <p:nvPr/>
        </p:nvSpPr>
        <p:spPr>
          <a:xfrm rot="0">
            <a:off x="1443573" y="116205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A80B29"/>
                </a:solidFill>
                <a:latin typeface="Archivo Black"/>
                <a:ea typeface="Archivo Black"/>
                <a:cs typeface="Archivo Black"/>
                <a:sym typeface="Archivo Black"/>
              </a:rPr>
              <a:t>Contexto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443573" y="116205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FFCFCE"/>
                </a:solidFill>
                <a:latin typeface="Archivo Black"/>
                <a:ea typeface="Archivo Black"/>
                <a:cs typeface="Archivo Black"/>
                <a:sym typeface="Archivo Black"/>
              </a:rPr>
              <a:t>Contexto</a:t>
            </a:r>
          </a:p>
        </p:txBody>
      </p:sp>
      <p:sp>
        <p:nvSpPr>
          <p:cNvPr name="TextBox 6" id="6"/>
          <p:cNvSpPr txBox="true"/>
          <p:nvPr/>
        </p:nvSpPr>
        <p:spPr>
          <a:xfrm rot="0">
            <a:off x="1443573" y="3761624"/>
            <a:ext cx="6616244" cy="5450840"/>
          </a:xfrm>
          <a:prstGeom prst="rect">
            <a:avLst/>
          </a:prstGeom>
        </p:spPr>
        <p:txBody>
          <a:bodyPr anchor="t" rtlCol="false" tIns="0" lIns="0" bIns="0" rIns="0">
            <a:spAutoFit/>
          </a:bodyPr>
          <a:lstStyle/>
          <a:p>
            <a:pPr algn="just">
              <a:lnSpc>
                <a:spcPts val="3955"/>
              </a:lnSpc>
            </a:pPr>
            <a:r>
              <a:rPr lang="en-US" sz="3500" b="true">
                <a:solidFill>
                  <a:srgbClr val="A80B29"/>
                </a:solidFill>
                <a:latin typeface="Open Sans Bold"/>
                <a:ea typeface="Open Sans Bold"/>
                <a:cs typeface="Open Sans Bold"/>
                <a:sym typeface="Open Sans Bold"/>
              </a:rPr>
              <a:t>¿Para qué sirve?</a:t>
            </a:r>
          </a:p>
          <a:p>
            <a:pPr algn="just">
              <a:lnSpc>
                <a:spcPts val="3955"/>
              </a:lnSpc>
            </a:pP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Detección temprana</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Evaluación de riesgo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Soporte al diagnóstico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Optimización del tratamiento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Reducción de costos y mortalidad</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Accesibilidad en regiones con recursos limitados</a:t>
            </a:r>
          </a:p>
        </p:txBody>
      </p:sp>
      <p:sp>
        <p:nvSpPr>
          <p:cNvPr name="Freeform 7" id="7"/>
          <p:cNvSpPr/>
          <p:nvPr/>
        </p:nvSpPr>
        <p:spPr>
          <a:xfrm flipH="false" flipV="false" rot="903514">
            <a:off x="14058907" y="793630"/>
            <a:ext cx="3596249" cy="2515444"/>
          </a:xfrm>
          <a:custGeom>
            <a:avLst/>
            <a:gdLst/>
            <a:ahLst/>
            <a:cxnLst/>
            <a:rect r="r" b="b" t="t" l="l"/>
            <a:pathLst>
              <a:path h="2515444" w="3596249">
                <a:moveTo>
                  <a:pt x="0" y="0"/>
                </a:moveTo>
                <a:lnTo>
                  <a:pt x="3596249" y="0"/>
                </a:lnTo>
                <a:lnTo>
                  <a:pt x="3596249" y="2515444"/>
                </a:lnTo>
                <a:lnTo>
                  <a:pt x="0" y="2515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8" id="8"/>
          <p:cNvSpPr txBox="true"/>
          <p:nvPr/>
        </p:nvSpPr>
        <p:spPr>
          <a:xfrm rot="0">
            <a:off x="9327411" y="3761624"/>
            <a:ext cx="7931889" cy="3964940"/>
          </a:xfrm>
          <a:prstGeom prst="rect">
            <a:avLst/>
          </a:prstGeom>
        </p:spPr>
        <p:txBody>
          <a:bodyPr anchor="t" rtlCol="false" tIns="0" lIns="0" bIns="0" rIns="0">
            <a:spAutoFit/>
          </a:bodyPr>
          <a:lstStyle/>
          <a:p>
            <a:pPr algn="just">
              <a:lnSpc>
                <a:spcPts val="3955"/>
              </a:lnSpc>
            </a:pPr>
            <a:r>
              <a:rPr lang="en-US" sz="3500" b="true">
                <a:solidFill>
                  <a:srgbClr val="A80B29"/>
                </a:solidFill>
                <a:latin typeface="Open Sans Bold"/>
                <a:ea typeface="Open Sans Bold"/>
                <a:cs typeface="Open Sans Bold"/>
                <a:sym typeface="Open Sans Bold"/>
              </a:rPr>
              <a:t>¿A quién interesa?</a:t>
            </a:r>
          </a:p>
          <a:p>
            <a:pPr algn="just">
              <a:lnSpc>
                <a:spcPts val="3955"/>
              </a:lnSpc>
            </a:pP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Médicos y sus especialidades</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Pacientes</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Sist</a:t>
            </a:r>
            <a:r>
              <a:rPr lang="en-US" sz="3500">
                <a:solidFill>
                  <a:srgbClr val="A80B29"/>
                </a:solidFill>
                <a:latin typeface="Open Sans"/>
                <a:ea typeface="Open Sans"/>
                <a:cs typeface="Open Sans"/>
                <a:sym typeface="Open Sans"/>
              </a:rPr>
              <a:t>emas de salud pública</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Centros de investigación</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Desarrolladores de tecnología en salud</a:t>
            </a:r>
          </a:p>
        </p:txBody>
      </p:sp>
      <p:sp>
        <p:nvSpPr>
          <p:cNvPr name="TextBox 9" id="9"/>
          <p:cNvSpPr txBox="true"/>
          <p:nvPr/>
        </p:nvSpPr>
        <p:spPr>
          <a:xfrm rot="0">
            <a:off x="1443573" y="153986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A80B29"/>
                </a:solidFill>
                <a:latin typeface="Archivo Black"/>
                <a:ea typeface="Archivo Black"/>
                <a:cs typeface="Archivo Black"/>
                <a:sym typeface="Archivo Black"/>
              </a:rPr>
              <a:t>Contexto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337818" y="2240281"/>
            <a:ext cx="11612363" cy="7199665"/>
          </a:xfrm>
          <a:custGeom>
            <a:avLst/>
            <a:gdLst/>
            <a:ahLst/>
            <a:cxnLst/>
            <a:rect r="r" b="b" t="t" l="l"/>
            <a:pathLst>
              <a:path h="7199665" w="11612363">
                <a:moveTo>
                  <a:pt x="0" y="0"/>
                </a:moveTo>
                <a:lnTo>
                  <a:pt x="11612364" y="0"/>
                </a:lnTo>
                <a:lnTo>
                  <a:pt x="11612364" y="7199665"/>
                </a:lnTo>
                <a:lnTo>
                  <a:pt x="0" y="7199665"/>
                </a:lnTo>
                <a:lnTo>
                  <a:pt x="0" y="0"/>
                </a:lnTo>
                <a:close/>
              </a:path>
            </a:pathLst>
          </a:custGeom>
          <a:blipFill>
            <a:blip r:embed="rId2"/>
            <a:stretch>
              <a:fillRect l="0" t="0" r="0" b="0"/>
            </a:stretch>
          </a:blipFill>
        </p:spPr>
      </p:sp>
      <p:sp>
        <p:nvSpPr>
          <p:cNvPr name="TextBox 6" id="6"/>
          <p:cNvSpPr txBox="true"/>
          <p:nvPr/>
        </p:nvSpPr>
        <p:spPr>
          <a:xfrm rot="0">
            <a:off x="1236136" y="1152525"/>
            <a:ext cx="15815727" cy="1087756"/>
          </a:xfrm>
          <a:prstGeom prst="rect">
            <a:avLst/>
          </a:prstGeom>
        </p:spPr>
        <p:txBody>
          <a:bodyPr anchor="t" rtlCol="false" tIns="0" lIns="0" bIns="0" rIns="0">
            <a:spAutoFit/>
          </a:bodyPr>
          <a:lstStyle/>
          <a:p>
            <a:pPr algn="l" marL="0" indent="0" lvl="0">
              <a:lnSpc>
                <a:spcPts val="8160"/>
              </a:lnSpc>
              <a:spcBef>
                <a:spcPct val="0"/>
              </a:spcBef>
            </a:pPr>
            <a:r>
              <a:rPr lang="en-US" sz="8000">
                <a:solidFill>
                  <a:srgbClr val="A80B29"/>
                </a:solidFill>
                <a:latin typeface="Archivo Black"/>
                <a:ea typeface="Archivo Black"/>
                <a:cs typeface="Archivo Black"/>
                <a:sym typeface="Archivo Black"/>
              </a:rPr>
              <a:t>Requerimientos Funcionales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015747" y="2378775"/>
            <a:ext cx="10256505" cy="7363645"/>
          </a:xfrm>
          <a:custGeom>
            <a:avLst/>
            <a:gdLst/>
            <a:ahLst/>
            <a:cxnLst/>
            <a:rect r="r" b="b" t="t" l="l"/>
            <a:pathLst>
              <a:path h="7363645" w="10256505">
                <a:moveTo>
                  <a:pt x="0" y="0"/>
                </a:moveTo>
                <a:lnTo>
                  <a:pt x="10256506" y="0"/>
                </a:lnTo>
                <a:lnTo>
                  <a:pt x="10256506" y="7363645"/>
                </a:lnTo>
                <a:lnTo>
                  <a:pt x="0" y="7363645"/>
                </a:lnTo>
                <a:lnTo>
                  <a:pt x="0" y="0"/>
                </a:lnTo>
                <a:close/>
              </a:path>
            </a:pathLst>
          </a:custGeom>
          <a:blipFill>
            <a:blip r:embed="rId2"/>
            <a:stretch>
              <a:fillRect l="0" t="0" r="0" b="0"/>
            </a:stretch>
          </a:blipFill>
        </p:spPr>
      </p:sp>
      <p:sp>
        <p:nvSpPr>
          <p:cNvPr name="TextBox 6" id="6"/>
          <p:cNvSpPr txBox="true"/>
          <p:nvPr/>
        </p:nvSpPr>
        <p:spPr>
          <a:xfrm rot="0">
            <a:off x="522001" y="1152525"/>
            <a:ext cx="17243997" cy="1064133"/>
          </a:xfrm>
          <a:prstGeom prst="rect">
            <a:avLst/>
          </a:prstGeom>
        </p:spPr>
        <p:txBody>
          <a:bodyPr anchor="t" rtlCol="false" tIns="0" lIns="0" bIns="0" rIns="0">
            <a:spAutoFit/>
          </a:bodyPr>
          <a:lstStyle/>
          <a:p>
            <a:pPr algn="l" marL="0" indent="0" lvl="0">
              <a:lnSpc>
                <a:spcPts val="7956"/>
              </a:lnSpc>
              <a:spcBef>
                <a:spcPct val="0"/>
              </a:spcBef>
            </a:pPr>
            <a:r>
              <a:rPr lang="en-US" sz="7800">
                <a:solidFill>
                  <a:srgbClr val="A80B29"/>
                </a:solidFill>
                <a:latin typeface="Archivo Black"/>
                <a:ea typeface="Archivo Black"/>
                <a:cs typeface="Archivo Black"/>
                <a:sym typeface="Archivo Black"/>
              </a:rPr>
              <a:t>Requerimientos No Funcionales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43527" y="2575269"/>
            <a:ext cx="15600947" cy="6493894"/>
          </a:xfrm>
          <a:custGeom>
            <a:avLst/>
            <a:gdLst/>
            <a:ahLst/>
            <a:cxnLst/>
            <a:rect r="r" b="b" t="t" l="l"/>
            <a:pathLst>
              <a:path h="6493894" w="15600947">
                <a:moveTo>
                  <a:pt x="0" y="0"/>
                </a:moveTo>
                <a:lnTo>
                  <a:pt x="15600946" y="0"/>
                </a:lnTo>
                <a:lnTo>
                  <a:pt x="15600946" y="6493894"/>
                </a:lnTo>
                <a:lnTo>
                  <a:pt x="0" y="6493894"/>
                </a:lnTo>
                <a:lnTo>
                  <a:pt x="0" y="0"/>
                </a:lnTo>
                <a:close/>
              </a:path>
            </a:pathLst>
          </a:custGeom>
          <a:blipFill>
            <a:blip r:embed="rId2"/>
            <a:stretch>
              <a:fillRect l="0" t="0" r="0" b="0"/>
            </a:stretch>
          </a:blipFill>
        </p:spPr>
      </p:sp>
      <p:sp>
        <p:nvSpPr>
          <p:cNvPr name="TextBox 6" id="6"/>
          <p:cNvSpPr txBox="true"/>
          <p:nvPr/>
        </p:nvSpPr>
        <p:spPr>
          <a:xfrm rot="0">
            <a:off x="3575208" y="1152525"/>
            <a:ext cx="11137583" cy="1064133"/>
          </a:xfrm>
          <a:prstGeom prst="rect">
            <a:avLst/>
          </a:prstGeom>
        </p:spPr>
        <p:txBody>
          <a:bodyPr anchor="t" rtlCol="false" tIns="0" lIns="0" bIns="0" rIns="0">
            <a:spAutoFit/>
          </a:bodyPr>
          <a:lstStyle/>
          <a:p>
            <a:pPr algn="l" marL="0" indent="0" lvl="0">
              <a:lnSpc>
                <a:spcPts val="7956"/>
              </a:lnSpc>
              <a:spcBef>
                <a:spcPct val="0"/>
              </a:spcBef>
            </a:pPr>
            <a:r>
              <a:rPr lang="en-US" sz="7800">
                <a:solidFill>
                  <a:srgbClr val="A80B29"/>
                </a:solidFill>
                <a:latin typeface="Archivo Black"/>
                <a:ea typeface="Archivo Black"/>
                <a:cs typeface="Archivo Black"/>
                <a:sym typeface="Archivo Black"/>
              </a:rPr>
              <a:t>Atributos de Calidad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98263" y="2907813"/>
            <a:ext cx="16891474" cy="5721987"/>
          </a:xfrm>
          <a:custGeom>
            <a:avLst/>
            <a:gdLst/>
            <a:ahLst/>
            <a:cxnLst/>
            <a:rect r="r" b="b" t="t" l="l"/>
            <a:pathLst>
              <a:path h="5721987" w="16891474">
                <a:moveTo>
                  <a:pt x="0" y="0"/>
                </a:moveTo>
                <a:lnTo>
                  <a:pt x="16891474" y="0"/>
                </a:lnTo>
                <a:lnTo>
                  <a:pt x="16891474" y="5721987"/>
                </a:lnTo>
                <a:lnTo>
                  <a:pt x="0" y="5721987"/>
                </a:lnTo>
                <a:lnTo>
                  <a:pt x="0" y="0"/>
                </a:lnTo>
                <a:close/>
              </a:path>
            </a:pathLst>
          </a:custGeom>
          <a:blipFill>
            <a:blip r:embed="rId2"/>
            <a:stretch>
              <a:fillRect l="0" t="0" r="0" b="0"/>
            </a:stretch>
          </a:blipFill>
        </p:spPr>
      </p:sp>
      <p:sp>
        <p:nvSpPr>
          <p:cNvPr name="TextBox 6" id="6"/>
          <p:cNvSpPr txBox="true"/>
          <p:nvPr/>
        </p:nvSpPr>
        <p:spPr>
          <a:xfrm rot="0">
            <a:off x="3575208" y="1152525"/>
            <a:ext cx="11137583" cy="1064133"/>
          </a:xfrm>
          <a:prstGeom prst="rect">
            <a:avLst/>
          </a:prstGeom>
        </p:spPr>
        <p:txBody>
          <a:bodyPr anchor="t" rtlCol="false" tIns="0" lIns="0" bIns="0" rIns="0">
            <a:spAutoFit/>
          </a:bodyPr>
          <a:lstStyle/>
          <a:p>
            <a:pPr algn="ctr" marL="0" indent="0" lvl="0">
              <a:lnSpc>
                <a:spcPts val="7956"/>
              </a:lnSpc>
              <a:spcBef>
                <a:spcPct val="0"/>
              </a:spcBef>
            </a:pPr>
            <a:r>
              <a:rPr lang="en-US" sz="7800">
                <a:solidFill>
                  <a:srgbClr val="A80B29"/>
                </a:solidFill>
                <a:latin typeface="Archivo Black"/>
                <a:ea typeface="Archivo Black"/>
                <a:cs typeface="Archivo Black"/>
                <a:sym typeface="Archivo Black"/>
              </a:rPr>
              <a:t>Ponderación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557582">
            <a:off x="14258713" y="5118180"/>
            <a:ext cx="3711745" cy="5207805"/>
          </a:xfrm>
          <a:custGeom>
            <a:avLst/>
            <a:gdLst/>
            <a:ahLst/>
            <a:cxnLst/>
            <a:rect r="r" b="b" t="t" l="l"/>
            <a:pathLst>
              <a:path h="5207805" w="3711745">
                <a:moveTo>
                  <a:pt x="0" y="0"/>
                </a:moveTo>
                <a:lnTo>
                  <a:pt x="3711745" y="0"/>
                </a:lnTo>
                <a:lnTo>
                  <a:pt x="3711745" y="5207805"/>
                </a:lnTo>
                <a:lnTo>
                  <a:pt x="0" y="5207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27778">
            <a:off x="3057558" y="6255123"/>
            <a:ext cx="2692723" cy="3585951"/>
          </a:xfrm>
          <a:custGeom>
            <a:avLst/>
            <a:gdLst/>
            <a:ahLst/>
            <a:cxnLst/>
            <a:rect r="r" b="b" t="t" l="l"/>
            <a:pathLst>
              <a:path h="3585951" w="2692723">
                <a:moveTo>
                  <a:pt x="0" y="0"/>
                </a:moveTo>
                <a:lnTo>
                  <a:pt x="2692723" y="0"/>
                </a:lnTo>
                <a:lnTo>
                  <a:pt x="2692723" y="3585951"/>
                </a:lnTo>
                <a:lnTo>
                  <a:pt x="0" y="35859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483533">
            <a:off x="15490649" y="2701133"/>
            <a:ext cx="3069804" cy="2147216"/>
          </a:xfrm>
          <a:custGeom>
            <a:avLst/>
            <a:gdLst/>
            <a:ahLst/>
            <a:cxnLst/>
            <a:rect r="r" b="b" t="t" l="l"/>
            <a:pathLst>
              <a:path h="2147216" w="3069804">
                <a:moveTo>
                  <a:pt x="0" y="0"/>
                </a:moveTo>
                <a:lnTo>
                  <a:pt x="3069804" y="0"/>
                </a:lnTo>
                <a:lnTo>
                  <a:pt x="3069804" y="2147216"/>
                </a:lnTo>
                <a:lnTo>
                  <a:pt x="0" y="2147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8" id="8"/>
          <p:cNvGrpSpPr/>
          <p:nvPr/>
        </p:nvGrpSpPr>
        <p:grpSpPr>
          <a:xfrm rot="0">
            <a:off x="11598659" y="1028700"/>
            <a:ext cx="5660641" cy="902831"/>
            <a:chOff x="0" y="0"/>
            <a:chExt cx="2336250" cy="372615"/>
          </a:xfrm>
        </p:grpSpPr>
        <p:sp>
          <p:nvSpPr>
            <p:cNvPr name="Freeform 9" id="9"/>
            <p:cNvSpPr/>
            <p:nvPr/>
          </p:nvSpPr>
          <p:spPr>
            <a:xfrm flipH="false" flipV="false" rot="0">
              <a:off x="0" y="0"/>
              <a:ext cx="2336250" cy="372615"/>
            </a:xfrm>
            <a:custGeom>
              <a:avLst/>
              <a:gdLst/>
              <a:ahLst/>
              <a:cxnLst/>
              <a:rect r="r" b="b" t="t" l="l"/>
              <a:pathLst>
                <a:path h="372615" w="2336250">
                  <a:moveTo>
                    <a:pt x="2133050" y="0"/>
                  </a:moveTo>
                  <a:cubicBezTo>
                    <a:pt x="2245275" y="0"/>
                    <a:pt x="2336250" y="83413"/>
                    <a:pt x="2336250" y="186308"/>
                  </a:cubicBezTo>
                  <a:cubicBezTo>
                    <a:pt x="2336250" y="289202"/>
                    <a:pt x="2245275" y="372615"/>
                    <a:pt x="2133050" y="372615"/>
                  </a:cubicBezTo>
                  <a:lnTo>
                    <a:pt x="203200" y="372615"/>
                  </a:lnTo>
                  <a:cubicBezTo>
                    <a:pt x="90976" y="372615"/>
                    <a:pt x="0" y="289202"/>
                    <a:pt x="0" y="186308"/>
                  </a:cubicBezTo>
                  <a:cubicBezTo>
                    <a:pt x="0" y="83413"/>
                    <a:pt x="90976" y="0"/>
                    <a:pt x="203200" y="0"/>
                  </a:cubicBezTo>
                  <a:close/>
                </a:path>
              </a:pathLst>
            </a:custGeom>
            <a:solidFill>
              <a:srgbClr val="A80B29"/>
            </a:solidFill>
          </p:spPr>
        </p:sp>
        <p:sp>
          <p:nvSpPr>
            <p:cNvPr name="TextBox 10" id="10"/>
            <p:cNvSpPr txBox="true"/>
            <p:nvPr/>
          </p:nvSpPr>
          <p:spPr>
            <a:xfrm>
              <a:off x="0" y="38100"/>
              <a:ext cx="2336250" cy="334515"/>
            </a:xfrm>
            <a:prstGeom prst="rect">
              <a:avLst/>
            </a:prstGeom>
          </p:spPr>
          <p:txBody>
            <a:bodyPr anchor="ctr" rtlCol="false" tIns="254000" lIns="254000" bIns="254000" rIns="254000"/>
            <a:lstStyle/>
            <a:p>
              <a:pPr algn="ctr" marL="0" indent="0" lvl="0">
                <a:lnSpc>
                  <a:spcPts val="2550"/>
                </a:lnSpc>
                <a:spcBef>
                  <a:spcPct val="0"/>
                </a:spcBef>
              </a:pPr>
              <a:r>
                <a:rPr lang="en-US" sz="2500" spc="440">
                  <a:solidFill>
                    <a:srgbClr val="FFCFCE"/>
                  </a:solidFill>
                  <a:latin typeface="Open Sans"/>
                  <a:ea typeface="Open Sans"/>
                  <a:cs typeface="Open Sans"/>
                  <a:sym typeface="Open Sans"/>
                </a:rPr>
                <a:t>Valeria Rudas Ruiz</a:t>
              </a:r>
            </a:p>
          </p:txBody>
        </p:sp>
      </p:grpSp>
      <p:sp>
        <p:nvSpPr>
          <p:cNvPr name="TextBox 11" id="11"/>
          <p:cNvSpPr txBox="true"/>
          <p:nvPr/>
        </p:nvSpPr>
        <p:spPr>
          <a:xfrm rot="0">
            <a:off x="3926776" y="3582020"/>
            <a:ext cx="10434447" cy="2377435"/>
          </a:xfrm>
          <a:prstGeom prst="rect">
            <a:avLst/>
          </a:prstGeom>
        </p:spPr>
        <p:txBody>
          <a:bodyPr anchor="t" rtlCol="false" tIns="0" lIns="0" bIns="0" rIns="0">
            <a:spAutoFit/>
          </a:bodyPr>
          <a:lstStyle/>
          <a:p>
            <a:pPr algn="ctr" marL="0" indent="0" lvl="0">
              <a:lnSpc>
                <a:spcPts val="9179"/>
              </a:lnSpc>
              <a:spcBef>
                <a:spcPct val="0"/>
              </a:spcBef>
            </a:pPr>
            <a:r>
              <a:rPr lang="en-US" sz="8999">
                <a:solidFill>
                  <a:srgbClr val="A80B29"/>
                </a:solidFill>
                <a:latin typeface="Archivo Black"/>
                <a:ea typeface="Archivo Black"/>
                <a:cs typeface="Archivo Black"/>
                <a:sym typeface="Archivo Black"/>
              </a:rPr>
              <a:t>¡Muchas gracias!</a:t>
            </a:r>
          </a:p>
        </p:txBody>
      </p:sp>
      <p:sp>
        <p:nvSpPr>
          <p:cNvPr name="TextBox 12" id="12"/>
          <p:cNvSpPr txBox="true"/>
          <p:nvPr/>
        </p:nvSpPr>
        <p:spPr>
          <a:xfrm rot="0">
            <a:off x="3926776" y="6396364"/>
            <a:ext cx="10434447" cy="461016"/>
          </a:xfrm>
          <a:prstGeom prst="rect">
            <a:avLst/>
          </a:prstGeom>
        </p:spPr>
        <p:txBody>
          <a:bodyPr anchor="t" rtlCol="false" tIns="0" lIns="0" bIns="0" rIns="0">
            <a:spAutoFit/>
          </a:bodyPr>
          <a:lstStyle/>
          <a:p>
            <a:pPr algn="ctr" marL="0" indent="0" lvl="0">
              <a:lnSpc>
                <a:spcPts val="3570"/>
              </a:lnSpc>
              <a:spcBef>
                <a:spcPct val="0"/>
              </a:spcBef>
            </a:pPr>
            <a:r>
              <a:rPr lang="en-US" sz="3500" spc="616">
                <a:solidFill>
                  <a:srgbClr val="A80B29"/>
                </a:solidFill>
                <a:latin typeface="Open Sans"/>
                <a:ea typeface="Open Sans"/>
                <a:cs typeface="Open Sans"/>
                <a:sym typeface="Open Sans"/>
              </a:rPr>
              <a:t>por su atención</a:t>
            </a:r>
          </a:p>
        </p:txBody>
      </p:sp>
      <p:sp>
        <p:nvSpPr>
          <p:cNvPr name="Freeform 13" id="13"/>
          <p:cNvSpPr/>
          <p:nvPr/>
        </p:nvSpPr>
        <p:spPr>
          <a:xfrm flipH="false" flipV="false" rot="-1458743">
            <a:off x="282759" y="169796"/>
            <a:ext cx="5137646" cy="4511787"/>
          </a:xfrm>
          <a:custGeom>
            <a:avLst/>
            <a:gdLst/>
            <a:ahLst/>
            <a:cxnLst/>
            <a:rect r="r" b="b" t="t" l="l"/>
            <a:pathLst>
              <a:path h="4511787" w="5137646">
                <a:moveTo>
                  <a:pt x="0" y="0"/>
                </a:moveTo>
                <a:lnTo>
                  <a:pt x="5137646" y="0"/>
                </a:lnTo>
                <a:lnTo>
                  <a:pt x="5137646" y="4511787"/>
                </a:lnTo>
                <a:lnTo>
                  <a:pt x="0" y="45117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4" id="14"/>
          <p:cNvSpPr/>
          <p:nvPr/>
        </p:nvSpPr>
        <p:spPr>
          <a:xfrm flipH="false" flipV="false" rot="-2527937">
            <a:off x="-33431" y="4876087"/>
            <a:ext cx="3774637" cy="2601068"/>
          </a:xfrm>
          <a:custGeom>
            <a:avLst/>
            <a:gdLst/>
            <a:ahLst/>
            <a:cxnLst/>
            <a:rect r="r" b="b" t="t" l="l"/>
            <a:pathLst>
              <a:path h="2601068" w="3774637">
                <a:moveTo>
                  <a:pt x="0" y="0"/>
                </a:moveTo>
                <a:lnTo>
                  <a:pt x="3774637" y="0"/>
                </a:lnTo>
                <a:lnTo>
                  <a:pt x="3774637" y="2601068"/>
                </a:lnTo>
                <a:lnTo>
                  <a:pt x="0" y="26010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DAGjiEnNOAA</dc:identifier>
  <dcterms:modified xsi:type="dcterms:W3CDTF">2011-08-01T06:04:30Z</dcterms:modified>
  <cp:revision>1</cp:revision>
  <dc:title>Varime.Context</dc:title>
</cp:coreProperties>
</file>