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sldIdLst>
    <p:sldId id="256" r:id="rId2"/>
    <p:sldId id="257" r:id="rId3"/>
    <p:sldId id="263" r:id="rId4"/>
    <p:sldId id="270" r:id="rId5"/>
    <p:sldId id="282" r:id="rId6"/>
    <p:sldId id="277" r:id="rId7"/>
    <p:sldId id="284" r:id="rId8"/>
    <p:sldId id="267" r:id="rId9"/>
    <p:sldId id="269" r:id="rId10"/>
    <p:sldId id="276" r:id="rId11"/>
    <p:sldId id="266" r:id="rId12"/>
    <p:sldId id="271" r:id="rId13"/>
    <p:sldId id="278" r:id="rId14"/>
    <p:sldId id="264" r:id="rId15"/>
    <p:sldId id="279" r:id="rId16"/>
    <p:sldId id="272" r:id="rId17"/>
    <p:sldId id="265" r:id="rId18"/>
    <p:sldId id="273" r:id="rId19"/>
    <p:sldId id="285" r:id="rId20"/>
    <p:sldId id="280" r:id="rId21"/>
    <p:sldId id="286" r:id="rId22"/>
    <p:sldId id="274" r:id="rId23"/>
    <p:sldId id="275" r:id="rId24"/>
    <p:sldId id="281" r:id="rId25"/>
    <p:sldId id="283" r:id="rId26"/>
  </p:sldIdLst>
  <p:sldSz cx="18288000" cy="10287000"/>
  <p:notesSz cx="6858000" cy="9144000"/>
  <p:embeddedFontLst>
    <p:embeddedFont>
      <p:font typeface="Aptos Narrow" panose="020B0004020202020204" pitchFamily="34" charset="0"/>
      <p:regular r:id="rId28"/>
      <p:bold r:id="rId29"/>
      <p:italic r:id="rId30"/>
      <p:boldItalic r:id="rId31"/>
    </p:embeddedFont>
    <p:embeddedFont>
      <p:font typeface="Glacial Indifference" panose="020B0604020202020204" charset="0"/>
      <p:regular r:id="rId32"/>
    </p:embeddedFont>
    <p:embeddedFont>
      <p:font typeface="Glacial Indifference Bold" panose="020B0604020202020204" charset="0"/>
      <p:regular r:id="rId33"/>
    </p:embeddedFont>
    <p:embeddedFont>
      <p:font typeface="League Spartan" panose="020B0604020202020204" charset="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Estilo claro 2 - Acento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Estilo claro 3 - Acento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1914" y="6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E7E1AF-86C7-4DED-ADE0-AED17989966B}" type="datetimeFigureOut">
              <a:rPr lang="es-CO" smtClean="0"/>
              <a:t>30/04/2025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00BED6-DE3C-4085-94EE-B5A126D1AF88}" type="slidenum">
              <a:rPr lang="es-CO" smtClean="0"/>
              <a:t>‹Nº›</a:t>
            </a:fld>
            <a:endParaRPr lang="es-CO"/>
          </a:p>
        </p:txBody>
      </p:sp>
    </p:spTree>
    <p:extLst>
      <p:ext uri="{BB962C8B-B14F-4D97-AF65-F5344CB8AC3E}">
        <p14:creationId xmlns:p14="http://schemas.microsoft.com/office/powerpoint/2010/main" val="1232342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jp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3.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2.jpg"/><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jpg"/><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jp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TextBox 2"/>
          <p:cNvSpPr txBox="1"/>
          <p:nvPr/>
        </p:nvSpPr>
        <p:spPr>
          <a:xfrm>
            <a:off x="10151953" y="6877759"/>
            <a:ext cx="5804852" cy="1208165"/>
          </a:xfrm>
          <a:prstGeom prst="rect">
            <a:avLst/>
          </a:prstGeom>
        </p:spPr>
        <p:txBody>
          <a:bodyPr lIns="0" tIns="0" rIns="0" bIns="0" rtlCol="0" anchor="t">
            <a:spAutoFit/>
          </a:bodyPr>
          <a:lstStyle/>
          <a:p>
            <a:pPr marL="0" lvl="0" indent="0" algn="ctr">
              <a:lnSpc>
                <a:spcPts val="4808"/>
              </a:lnSpc>
              <a:spcBef>
                <a:spcPct val="0"/>
              </a:spcBef>
            </a:pPr>
            <a:r>
              <a:rPr lang="es-CO" sz="3434" spc="75" noProof="0" dirty="0">
                <a:solidFill>
                  <a:srgbClr val="152540"/>
                </a:solidFill>
                <a:latin typeface="Glacial Indifference"/>
                <a:ea typeface="Glacial Indifference"/>
                <a:cs typeface="Glacial Indifference"/>
                <a:sym typeface="Glacial Indifference"/>
              </a:rPr>
              <a:t>Jhonatan Andrés Ortega Jhon Ángel Fuentes</a:t>
            </a:r>
          </a:p>
        </p:txBody>
      </p:sp>
      <p:sp>
        <p:nvSpPr>
          <p:cNvPr id="3" name="TextBox 3"/>
          <p:cNvSpPr txBox="1"/>
          <p:nvPr/>
        </p:nvSpPr>
        <p:spPr>
          <a:xfrm>
            <a:off x="8849459" y="2124876"/>
            <a:ext cx="8409841" cy="5447453"/>
          </a:xfrm>
          <a:prstGeom prst="rect">
            <a:avLst/>
          </a:prstGeom>
        </p:spPr>
        <p:txBody>
          <a:bodyPr lIns="0" tIns="0" rIns="0" bIns="0" rtlCol="0" anchor="t">
            <a:spAutoFit/>
          </a:bodyPr>
          <a:lstStyle/>
          <a:p>
            <a:pPr marL="0" lvl="0" indent="0" algn="ctr">
              <a:lnSpc>
                <a:spcPts val="6084"/>
              </a:lnSpc>
              <a:spcBef>
                <a:spcPct val="0"/>
              </a:spcBef>
            </a:pPr>
            <a:r>
              <a:rPr lang="es-MX" sz="4345" spc="408" noProof="0" dirty="0">
                <a:solidFill>
                  <a:srgbClr val="152540"/>
                </a:solidFill>
                <a:latin typeface="League Spartan"/>
                <a:ea typeface="League Spartan"/>
                <a:cs typeface="League Spartan"/>
                <a:sym typeface="League Spartan"/>
              </a:rPr>
              <a:t>PLANIFICACIÓN NUTRICIONAL ASISTIDA POR IA: DESARROLLO DE UN SISTEMA DE SUGERENCIA DE DIETAS SALUDABLES</a:t>
            </a:r>
          </a:p>
          <a:p>
            <a:pPr marL="0" lvl="0" indent="0" algn="ctr">
              <a:lnSpc>
                <a:spcPts val="6084"/>
              </a:lnSpc>
              <a:spcBef>
                <a:spcPct val="0"/>
              </a:spcBef>
            </a:pPr>
            <a:endParaRPr lang="es-CO" sz="4345" spc="408" noProof="0" dirty="0">
              <a:solidFill>
                <a:srgbClr val="152540"/>
              </a:solidFill>
              <a:latin typeface="League Spartan"/>
              <a:ea typeface="League Spartan"/>
              <a:cs typeface="League Spartan"/>
              <a:sym typeface="League Spartan"/>
            </a:endParaRPr>
          </a:p>
        </p:txBody>
      </p:sp>
      <p:pic>
        <p:nvPicPr>
          <p:cNvPr id="5" name="Imagen 4" descr="Icono&#10;&#10;El contenido generado por IA puede ser incorrecto.">
            <a:extLst>
              <a:ext uri="{FF2B5EF4-FFF2-40B4-BE49-F238E27FC236}">
                <a16:creationId xmlns:a16="http://schemas.microsoft.com/office/drawing/2014/main" id="{FC9FA08A-A29C-125C-5935-8B6C2741C9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700" y="1489934"/>
            <a:ext cx="7277100" cy="7277100"/>
          </a:xfrm>
          <a:prstGeom prst="rect">
            <a:avLst/>
          </a:prstGeom>
        </p:spPr>
      </p:pic>
      <p:sp>
        <p:nvSpPr>
          <p:cNvPr id="6" name="Freeform 4">
            <a:extLst>
              <a:ext uri="{FF2B5EF4-FFF2-40B4-BE49-F238E27FC236}">
                <a16:creationId xmlns:a16="http://schemas.microsoft.com/office/drawing/2014/main" id="{96C26CE5-6A50-5F58-4021-F9949389D01B}"/>
              </a:ext>
            </a:extLst>
          </p:cNvPr>
          <p:cNvSpPr/>
          <p:nvPr/>
        </p:nvSpPr>
        <p:spPr>
          <a:xfrm rot="20942623">
            <a:off x="-5790485" y="4286566"/>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s-CO" noProof="0" dirty="0"/>
          </a:p>
        </p:txBody>
      </p:sp>
      <p:sp>
        <p:nvSpPr>
          <p:cNvPr id="7" name="Freeform 2">
            <a:extLst>
              <a:ext uri="{FF2B5EF4-FFF2-40B4-BE49-F238E27FC236}">
                <a16:creationId xmlns:a16="http://schemas.microsoft.com/office/drawing/2014/main" id="{0EED306C-D965-A72A-BDC7-7DDCA2B79E60}"/>
              </a:ext>
            </a:extLst>
          </p:cNvPr>
          <p:cNvSpPr/>
          <p:nvPr/>
        </p:nvSpPr>
        <p:spPr>
          <a:xfrm rot="13929044">
            <a:off x="13735715" y="-8462735"/>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txBody>
          <a:bodyPr/>
          <a:lstStyle/>
          <a:p>
            <a:endParaRPr lang="es-CO" noProof="0" dirty="0"/>
          </a:p>
        </p:txBody>
      </p:sp>
      <p:sp>
        <p:nvSpPr>
          <p:cNvPr id="9" name="Freeform 3">
            <a:extLst>
              <a:ext uri="{FF2B5EF4-FFF2-40B4-BE49-F238E27FC236}">
                <a16:creationId xmlns:a16="http://schemas.microsoft.com/office/drawing/2014/main" id="{49E1BDEA-E279-BD50-D87B-89849D36C30F}"/>
              </a:ext>
            </a:extLst>
          </p:cNvPr>
          <p:cNvSpPr/>
          <p:nvPr/>
        </p:nvSpPr>
        <p:spPr>
          <a:xfrm rot="10235049">
            <a:off x="18001758" y="1513978"/>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7">
              <a:extLst>
                <a:ext uri="{96DAC541-7B7A-43D3-8B79-37D633B846F1}">
                  <asvg:svgBlip xmlns:asvg="http://schemas.microsoft.com/office/drawing/2016/SVG/main" r:embed="rId8"/>
                </a:ext>
              </a:extLst>
            </a:blip>
            <a:stretch>
              <a:fillRect/>
            </a:stretch>
          </a:blipFill>
          <a:ln cap="sq">
            <a:noFill/>
            <a:prstDash val="solid"/>
            <a:miter/>
          </a:ln>
        </p:spPr>
        <p:txBody>
          <a:bodyPr/>
          <a:lstStyle/>
          <a:p>
            <a:endParaRPr lang="es-CO" noProof="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D0A642DC-2010-BB89-F2B2-DF6637AA744A}"/>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3E924AA-6024-CB2A-05DC-D9A588F1C0A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68EA9ED-536C-D01E-7DAC-5C3D8AC5A81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94A29326-AD57-988B-9D51-23CD54FAD9DF}"/>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3C328FA8-8924-C3BC-7244-389FD0ADDAC3}"/>
              </a:ext>
            </a:extLst>
          </p:cNvPr>
          <p:cNvGraphicFramePr>
            <a:graphicFrameLocks noGrp="1"/>
          </p:cNvGraphicFramePr>
          <p:nvPr>
            <p:extLst>
              <p:ext uri="{D42A27DB-BD31-4B8C-83A1-F6EECF244321}">
                <p14:modId xmlns:p14="http://schemas.microsoft.com/office/powerpoint/2010/main" val="2817057447"/>
              </p:ext>
            </p:extLst>
          </p:nvPr>
        </p:nvGraphicFramePr>
        <p:xfrm>
          <a:off x="1626197" y="2050350"/>
          <a:ext cx="15035605" cy="6400798"/>
        </p:xfrm>
        <a:graphic>
          <a:graphicData uri="http://schemas.openxmlformats.org/drawingml/2006/table">
            <a:tbl>
              <a:tblPr>
                <a:tableStyleId>{5C22544A-7EE6-4342-B048-85BDC9FD1C3A}</a:tableStyleId>
              </a:tblPr>
              <a:tblGrid>
                <a:gridCol w="2357542">
                  <a:extLst>
                    <a:ext uri="{9D8B030D-6E8A-4147-A177-3AD203B41FA5}">
                      <a16:colId xmlns:a16="http://schemas.microsoft.com/office/drawing/2014/main" val="2954686534"/>
                    </a:ext>
                  </a:extLst>
                </a:gridCol>
                <a:gridCol w="5097559">
                  <a:extLst>
                    <a:ext uri="{9D8B030D-6E8A-4147-A177-3AD203B41FA5}">
                      <a16:colId xmlns:a16="http://schemas.microsoft.com/office/drawing/2014/main" val="893658588"/>
                    </a:ext>
                  </a:extLst>
                </a:gridCol>
                <a:gridCol w="7580504">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pPr algn="l" fontAlgn="ctr"/>
                      <a:r>
                        <a:rPr lang="es-CO" sz="2200" u="none" strike="noStrike" dirty="0">
                          <a:effectLst/>
                        </a:rPr>
                        <a:t>Componentes UI</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dirty="0">
                          <a:effectLst/>
                        </a:rPr>
                        <a:t>Controlador API</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El </a:t>
                      </a:r>
                      <a:r>
                        <a:rPr lang="es-MX" sz="2200" u="none" strike="noStrike" dirty="0" err="1">
                          <a:effectLst/>
                        </a:rPr>
                        <a:t>frontend</a:t>
                      </a:r>
                      <a:r>
                        <a:rPr lang="es-MX" sz="2200" u="none" strike="noStrike" dirty="0">
                          <a:effectLst/>
                        </a:rPr>
                        <a:t> consume los servicios del </a:t>
                      </a:r>
                      <a:r>
                        <a:rPr lang="es-MX" sz="2200" u="none" strike="noStrike" dirty="0" err="1">
                          <a:effectLst/>
                        </a:rPr>
                        <a:t>backend</a:t>
                      </a:r>
                      <a:r>
                        <a:rPr lang="es-MX" sz="2200" u="none" strike="noStrike" dirty="0">
                          <a:effectLst/>
                        </a:rPr>
                        <a:t> para obtener o enviar información.</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354561337"/>
                  </a:ext>
                </a:extLst>
              </a:tr>
              <a:tr h="753035">
                <a:tc>
                  <a:txBody>
                    <a:bodyPr/>
                    <a:lstStyle/>
                    <a:p>
                      <a:pPr algn="l" fontAlgn="ctr"/>
                      <a:r>
                        <a:rPr lang="es-CO" sz="2200" u="none" strike="noStrike">
                          <a:effectLst/>
                        </a:rPr>
                        <a:t>Gestión de Estados</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Componentes UI</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Los cambios en el estado global actualizan la UI de manera reactiva.</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628545802"/>
                  </a:ext>
                </a:extLst>
              </a:tr>
              <a:tr h="753035">
                <a:tc>
                  <a:txBody>
                    <a:bodyPr/>
                    <a:lstStyle/>
                    <a:p>
                      <a:pPr algn="l" fontAlgn="ctr"/>
                      <a:r>
                        <a:rPr lang="es-CO" sz="2200" u="none" strike="noStrike">
                          <a:effectLst/>
                        </a:rPr>
                        <a:t>Auth Cliente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Auth Middleware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El cliente envía credenciales o tokens que son validados por el middleware del backend.</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983890275"/>
                  </a:ext>
                </a:extLst>
              </a:tr>
              <a:tr h="753035">
                <a:tc>
                  <a:txBody>
                    <a:bodyPr/>
                    <a:lstStyle/>
                    <a:p>
                      <a:pPr algn="l" fontAlgn="ctr"/>
                      <a:r>
                        <a:rPr lang="es-CO" sz="2200" u="none" strike="noStrike" dirty="0">
                          <a:effectLst/>
                        </a:rPr>
                        <a:t>Controlador API</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Los </a:t>
                      </a:r>
                      <a:r>
                        <a:rPr lang="es-MX" sz="2200" u="none" strike="noStrike" dirty="0" err="1">
                          <a:effectLst/>
                        </a:rPr>
                        <a:t>endpoints</a:t>
                      </a:r>
                      <a:r>
                        <a:rPr lang="es-MX" sz="2200" u="none" strike="noStrike" dirty="0">
                          <a:effectLst/>
                        </a:rPr>
                        <a:t> de la API llaman a la lógica de negocio para ejecutar operaciones.</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563711273"/>
                  </a:ext>
                </a:extLst>
              </a:tr>
              <a:tr h="753035">
                <a:tc>
                  <a:txBody>
                    <a:bodyPr/>
                    <a:lstStyle/>
                    <a:p>
                      <a:pPr algn="l" fontAlgn="ctr"/>
                      <a:r>
                        <a:rPr lang="es-CO" sz="2200" u="none" strike="noStrike">
                          <a:effectLst/>
                        </a:rPr>
                        <a:t>Auth Middleware</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Solo después de autenticar el acceso, se permite que el flujo llegue a la lógica de negocio.</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1799431664"/>
                  </a:ext>
                </a:extLst>
              </a:tr>
              <a:tr h="753035">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Modelo IA Nutricional</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La lógica de negocio invoca al modelo de IA para procesar recomendaciones personalizadas.</a:t>
                      </a:r>
                      <a:endParaRPr lang="es-CO"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3260309937"/>
                  </a:ext>
                </a:extLst>
              </a:tr>
              <a:tr h="753035">
                <a:tc>
                  <a:txBody>
                    <a:bodyPr/>
                    <a:lstStyle/>
                    <a:p>
                      <a:pPr algn="l" fontAlgn="ctr"/>
                      <a:r>
                        <a:rPr lang="es-CO" sz="2200" u="none" strike="noStrike">
                          <a:effectLst/>
                        </a:rPr>
                        <a:t>Modelo IA Nutricional</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MongoDB</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a:effectLst/>
                        </a:rPr>
                        <a:t>El modelo IA accede y guarda información nutricional y resultados personalizados en la base de datos.</a:t>
                      </a:r>
                      <a:endParaRPr lang="es-MX" sz="2200" b="0" i="0" u="none" strike="noStrike">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3825803151"/>
                  </a:ext>
                </a:extLst>
              </a:tr>
              <a:tr h="753035">
                <a:tc>
                  <a:txBody>
                    <a:bodyPr/>
                    <a:lstStyle/>
                    <a:p>
                      <a:pPr algn="l" fontAlgn="ctr"/>
                      <a:r>
                        <a:rPr lang="es-CO" sz="2200" u="none" strike="noStrike">
                          <a:effectLst/>
                        </a:rPr>
                        <a:t>BL (Business Logic)</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CO" sz="2200" u="none" strike="noStrike">
                          <a:effectLst/>
                        </a:rPr>
                        <a:t>MongoDB</a:t>
                      </a:r>
                      <a:endParaRPr lang="es-CO" sz="2200" b="1" i="0" u="none" strike="noStrike">
                        <a:solidFill>
                          <a:srgbClr val="000000"/>
                        </a:solidFill>
                        <a:effectLst/>
                        <a:latin typeface="Aptos Narrow" panose="020B0004020202020204" pitchFamily="34" charset="0"/>
                      </a:endParaRPr>
                    </a:p>
                  </a:txBody>
                  <a:tcPr marL="18826" marR="18826" marT="18826" marB="0" anchor="ctr"/>
                </a:tc>
                <a:tc>
                  <a:txBody>
                    <a:bodyPr/>
                    <a:lstStyle/>
                    <a:p>
                      <a:pPr algn="l" fontAlgn="ctr"/>
                      <a:r>
                        <a:rPr lang="es-MX" sz="2200" u="none" strike="noStrike" dirty="0">
                          <a:effectLst/>
                        </a:rPr>
                        <a:t>Para consultas y actualizaciones de datos tradicionales que no requieren IA.</a:t>
                      </a:r>
                      <a:endParaRPr lang="es-MX" sz="2200" b="0"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4272977688"/>
                  </a:ext>
                </a:extLst>
              </a:tr>
            </a:tbl>
          </a:graphicData>
        </a:graphic>
      </p:graphicFrame>
    </p:spTree>
    <p:extLst>
      <p:ext uri="{BB962C8B-B14F-4D97-AF65-F5344CB8AC3E}">
        <p14:creationId xmlns:p14="http://schemas.microsoft.com/office/powerpoint/2010/main" val="2615850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32E9E079-68C4-9AEA-E95F-814ABA0F7C52}"/>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9AF2EA7-6F9A-7D73-FAB3-4C9960F7264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BB74439-E7EF-9912-CADF-4B0BE8A6962C}"/>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A32B68-BC53-20A4-0E57-847C1915F3D1}"/>
              </a:ext>
            </a:extLst>
          </p:cNvPr>
          <p:cNvSpPr txBox="1"/>
          <p:nvPr/>
        </p:nvSpPr>
        <p:spPr>
          <a:xfrm>
            <a:off x="1453702" y="582206"/>
            <a:ext cx="6302737"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PROCESOS</a:t>
            </a:r>
          </a:p>
        </p:txBody>
      </p:sp>
      <p:pic>
        <p:nvPicPr>
          <p:cNvPr id="3" name="Imagen 2" descr="Diagrama&#10;&#10;El contenido generado por IA puede ser incorrecto.">
            <a:extLst>
              <a:ext uri="{FF2B5EF4-FFF2-40B4-BE49-F238E27FC236}">
                <a16:creationId xmlns:a16="http://schemas.microsoft.com/office/drawing/2014/main" id="{6C00D9D0-0527-1E2B-ED0B-96C4B1A603F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94134" y="1"/>
            <a:ext cx="9793866" cy="10287000"/>
          </a:xfrm>
          <a:prstGeom prst="rect">
            <a:avLst/>
          </a:prstGeom>
        </p:spPr>
      </p:pic>
      <p:sp>
        <p:nvSpPr>
          <p:cNvPr id="8" name="TextBox 3">
            <a:extLst>
              <a:ext uri="{FF2B5EF4-FFF2-40B4-BE49-F238E27FC236}">
                <a16:creationId xmlns:a16="http://schemas.microsoft.com/office/drawing/2014/main" id="{C1DFC270-07E6-2AD3-B0E1-228290553BF5}"/>
              </a:ext>
            </a:extLst>
          </p:cNvPr>
          <p:cNvSpPr txBox="1"/>
          <p:nvPr/>
        </p:nvSpPr>
        <p:spPr>
          <a:xfrm>
            <a:off x="1202093" y="2436650"/>
            <a:ext cx="6805955" cy="7268144"/>
          </a:xfrm>
          <a:prstGeom prst="rect">
            <a:avLst/>
          </a:prstGeom>
        </p:spPr>
        <p:txBody>
          <a:bodyPr wrap="square" lIns="0" tIns="0" rIns="0" bIns="0" rtlCol="0" anchor="t">
            <a:spAutoFit/>
          </a:bodyPr>
          <a:lstStyle/>
          <a:p>
            <a:pPr algn="just">
              <a:lnSpc>
                <a:spcPts val="3772"/>
              </a:lnSpc>
            </a:pPr>
            <a:r>
              <a:rPr lang="es-MX" sz="2400" dirty="0"/>
              <a:t>La vista de procesos muestra la secuencia de interacción entre los componentes principales del sistema durante la generación de una dieta semanal personalizada. En este escenario, el usuario inicia sesión desde el frontend, se autentica a través de </a:t>
            </a:r>
            <a:r>
              <a:rPr lang="es-MX" sz="2400" dirty="0" err="1"/>
              <a:t>Firebase</a:t>
            </a:r>
            <a:r>
              <a:rPr lang="es-MX" sz="2400" dirty="0"/>
              <a:t> </a:t>
            </a:r>
            <a:r>
              <a:rPr lang="es-MX" sz="2400" dirty="0" err="1"/>
              <a:t>Auth</a:t>
            </a:r>
            <a:r>
              <a:rPr lang="es-MX" sz="2400" dirty="0"/>
              <a:t>, y posteriormente realiza una solicitud para generar una nueva dieta. El </a:t>
            </a:r>
            <a:r>
              <a:rPr lang="es-MX" sz="2400" dirty="0" err="1"/>
              <a:t>backend</a:t>
            </a:r>
            <a:r>
              <a:rPr lang="es-MX" sz="2400" dirty="0"/>
              <a:t>, desarrollado en </a:t>
            </a:r>
            <a:r>
              <a:rPr lang="es-MX" sz="2400" dirty="0" err="1"/>
              <a:t>FastAPI</a:t>
            </a:r>
            <a:r>
              <a:rPr lang="es-MX" sz="2400" dirty="0"/>
              <a:t>, verifica el token JWT recibido, consulta el perfil nutricional del usuario desde la base de datos, y solicita al modelo de IA una recomendación de menú acorde a sus metas y restricciones. Una vez generada la dieta, esta se guarda en MongoDB y se envía la respuesta al frontend. También se contempla un flujo alternativo de error cuando las credenciales son inválidas, retornando un mensaje de error al usuario.</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spTree>
    <p:extLst>
      <p:ext uri="{BB962C8B-B14F-4D97-AF65-F5344CB8AC3E}">
        <p14:creationId xmlns:p14="http://schemas.microsoft.com/office/powerpoint/2010/main" val="189802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0FB867F-4F00-E0F5-2229-EEFB21030C4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D7298550-55CD-B278-D844-7C802246CEC2}"/>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672C0EF3-B306-70F9-D49D-E2FE41CF96E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5EFAAB94-ECAD-F6B3-A4F3-8D1952E69C7D}"/>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3" name="Tabla 2">
            <a:extLst>
              <a:ext uri="{FF2B5EF4-FFF2-40B4-BE49-F238E27FC236}">
                <a16:creationId xmlns:a16="http://schemas.microsoft.com/office/drawing/2014/main" id="{86EB7796-EF9C-3222-EE34-1FB9849D1635}"/>
              </a:ext>
            </a:extLst>
          </p:cNvPr>
          <p:cNvGraphicFramePr>
            <a:graphicFrameLocks noGrp="1"/>
          </p:cNvGraphicFramePr>
          <p:nvPr>
            <p:extLst>
              <p:ext uri="{D42A27DB-BD31-4B8C-83A1-F6EECF244321}">
                <p14:modId xmlns:p14="http://schemas.microsoft.com/office/powerpoint/2010/main" val="943001414"/>
              </p:ext>
            </p:extLst>
          </p:nvPr>
        </p:nvGraphicFramePr>
        <p:xfrm>
          <a:off x="1905000" y="2476500"/>
          <a:ext cx="15372273" cy="5333998"/>
        </p:xfrm>
        <a:graphic>
          <a:graphicData uri="http://schemas.openxmlformats.org/drawingml/2006/table">
            <a:tbl>
              <a:tblPr>
                <a:tableStyleId>{5C22544A-7EE6-4342-B048-85BDC9FD1C3A}</a:tableStyleId>
              </a:tblPr>
              <a:tblGrid>
                <a:gridCol w="3555411">
                  <a:extLst>
                    <a:ext uri="{9D8B030D-6E8A-4147-A177-3AD203B41FA5}">
                      <a16:colId xmlns:a16="http://schemas.microsoft.com/office/drawing/2014/main" val="3709265859"/>
                    </a:ext>
                  </a:extLst>
                </a:gridCol>
                <a:gridCol w="4239846">
                  <a:extLst>
                    <a:ext uri="{9D8B030D-6E8A-4147-A177-3AD203B41FA5}">
                      <a16:colId xmlns:a16="http://schemas.microsoft.com/office/drawing/2014/main" val="1162210111"/>
                    </a:ext>
                  </a:extLst>
                </a:gridCol>
                <a:gridCol w="7577016">
                  <a:extLst>
                    <a:ext uri="{9D8B030D-6E8A-4147-A177-3AD203B41FA5}">
                      <a16:colId xmlns:a16="http://schemas.microsoft.com/office/drawing/2014/main" val="1912747554"/>
                    </a:ext>
                  </a:extLst>
                </a:gridCol>
              </a:tblGrid>
              <a:tr h="410308">
                <a:tc>
                  <a:txBody>
                    <a:bodyPr/>
                    <a:lstStyle/>
                    <a:p>
                      <a:pPr algn="ctr" fontAlgn="ctr"/>
                      <a:r>
                        <a:rPr lang="es-CO" sz="2400" b="1" u="none" strike="noStrike" dirty="0">
                          <a:effectLst/>
                        </a:rPr>
                        <a:t>Elemento</a:t>
                      </a:r>
                      <a:endParaRPr lang="es-CO" sz="2400" b="1"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ctr" fontAlgn="ctr"/>
                      <a:r>
                        <a:rPr lang="es-CO" sz="2400" b="1" u="none" strike="noStrike">
                          <a:effectLst/>
                        </a:rPr>
                        <a:t>Tipo</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ctr" fontAlgn="ctr"/>
                      <a:r>
                        <a:rPr lang="es-CO" sz="2400" b="1" u="none" strike="noStrike" dirty="0">
                          <a:effectLst/>
                        </a:rPr>
                        <a:t>Descripción</a:t>
                      </a:r>
                      <a:endParaRPr lang="es-CO" sz="2400" b="1"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386654819"/>
                  </a:ext>
                </a:extLst>
              </a:tr>
              <a:tr h="820615">
                <a:tc>
                  <a:txBody>
                    <a:bodyPr/>
                    <a:lstStyle/>
                    <a:p>
                      <a:pPr algn="l" fontAlgn="ctr"/>
                      <a:r>
                        <a:rPr lang="es-CO" sz="2400" u="none" strike="noStrike" dirty="0">
                          <a:effectLst/>
                        </a:rPr>
                        <a:t>Usuario</a:t>
                      </a:r>
                      <a:endParaRPr lang="es-CO" sz="2400" b="1"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dirty="0">
                          <a:effectLst/>
                        </a:rPr>
                        <a:t>Actor</a:t>
                      </a:r>
                      <a:endParaRPr lang="es-CO" sz="2400" b="0" i="0" u="none" strike="noStrike" dirty="0">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dirty="0">
                          <a:effectLst/>
                        </a:rPr>
                        <a:t>Representa al cliente final que interactúa con la aplicación para iniciar sesión y generar su dieta.</a:t>
                      </a:r>
                      <a:endParaRPr lang="es-MX" sz="2400" b="0"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715419874"/>
                  </a:ext>
                </a:extLst>
              </a:tr>
              <a:tr h="820615">
                <a:tc>
                  <a:txBody>
                    <a:bodyPr/>
                    <a:lstStyle/>
                    <a:p>
                      <a:pPr algn="l" fontAlgn="ctr"/>
                      <a:r>
                        <a:rPr lang="es-CO" sz="2400" u="none" strike="noStrike">
                          <a:effectLst/>
                        </a:rPr>
                        <a:t>Frontend (React)</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presentación</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Interfaz que permite al usuario interactuar con el sistema y visualizar resultados.</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4228566493"/>
                  </a:ext>
                </a:extLst>
              </a:tr>
              <a:tr h="820615">
                <a:tc>
                  <a:txBody>
                    <a:bodyPr/>
                    <a:lstStyle/>
                    <a:p>
                      <a:pPr algn="l" fontAlgn="ctr"/>
                      <a:r>
                        <a:rPr lang="es-CO" sz="2400" u="none" strike="noStrike">
                          <a:effectLst/>
                        </a:rPr>
                        <a:t>Backend (FastAPI)</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servidor</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Gestiona la autenticación, validaciones, procesamiento y comunicación con otros servicios.</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540316352"/>
                  </a:ext>
                </a:extLst>
              </a:tr>
              <a:tr h="820615">
                <a:tc>
                  <a:txBody>
                    <a:bodyPr/>
                    <a:lstStyle/>
                    <a:p>
                      <a:pPr algn="l" fontAlgn="ctr"/>
                      <a:r>
                        <a:rPr lang="es-CO" sz="2400" u="none" strike="noStrike">
                          <a:effectLst/>
                        </a:rPr>
                        <a:t>Firebase Auth</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Servicio de autenticación</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Servicio externo encargado de validar credenciales de los usuarios (email/Google).</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564923746"/>
                  </a:ext>
                </a:extLst>
              </a:tr>
              <a:tr h="820615">
                <a:tc>
                  <a:txBody>
                    <a:bodyPr/>
                    <a:lstStyle/>
                    <a:p>
                      <a:pPr algn="l" fontAlgn="ctr"/>
                      <a:r>
                        <a:rPr lang="es-CO" sz="2400" u="none" strike="noStrike">
                          <a:effectLst/>
                        </a:rPr>
                        <a:t>Modelo IA</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Componente de inteligencia artificial</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a:effectLst/>
                        </a:rPr>
                        <a:t>Motor que genera recomendaciones de dieta personalizada basadas en los datos del usuario.</a:t>
                      </a:r>
                      <a:endParaRPr lang="es-MX" sz="2400" b="0" i="0" u="none" strike="noStrike">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3819321459"/>
                  </a:ext>
                </a:extLst>
              </a:tr>
              <a:tr h="820615">
                <a:tc>
                  <a:txBody>
                    <a:bodyPr/>
                    <a:lstStyle/>
                    <a:p>
                      <a:pPr algn="l" fontAlgn="ctr"/>
                      <a:r>
                        <a:rPr lang="es-CO" sz="2400" u="none" strike="noStrike">
                          <a:effectLst/>
                        </a:rPr>
                        <a:t>MongoDB</a:t>
                      </a:r>
                      <a:endParaRPr lang="es-CO" sz="2400" b="1"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CO" sz="2400" u="none" strike="noStrike">
                          <a:effectLst/>
                        </a:rPr>
                        <a:t>Base de datos</a:t>
                      </a:r>
                      <a:endParaRPr lang="es-CO" sz="2400" b="0" i="0" u="none" strike="noStrike">
                        <a:solidFill>
                          <a:srgbClr val="000000"/>
                        </a:solidFill>
                        <a:effectLst/>
                        <a:latin typeface="Aptos Narrow" panose="020B0004020202020204" pitchFamily="34" charset="0"/>
                      </a:endParaRPr>
                    </a:p>
                  </a:txBody>
                  <a:tcPr marL="20515" marR="20515" marT="20515" marB="0" anchor="ctr"/>
                </a:tc>
                <a:tc>
                  <a:txBody>
                    <a:bodyPr/>
                    <a:lstStyle/>
                    <a:p>
                      <a:pPr algn="l" fontAlgn="ctr"/>
                      <a:r>
                        <a:rPr lang="es-MX" sz="2400" u="none" strike="noStrike" dirty="0">
                          <a:effectLst/>
                        </a:rPr>
                        <a:t>Almacena las dietas generadas y los perfiles de los usuarios para su posterior consulta.</a:t>
                      </a:r>
                      <a:endParaRPr lang="es-MX" sz="2400" b="0" i="0" u="none" strike="noStrike" dirty="0">
                        <a:solidFill>
                          <a:srgbClr val="000000"/>
                        </a:solidFill>
                        <a:effectLst/>
                        <a:latin typeface="Aptos Narrow" panose="020B0004020202020204" pitchFamily="34" charset="0"/>
                      </a:endParaRPr>
                    </a:p>
                  </a:txBody>
                  <a:tcPr marL="20515" marR="20515" marT="20515" marB="0" anchor="ctr"/>
                </a:tc>
                <a:extLst>
                  <a:ext uri="{0D108BD9-81ED-4DB2-BD59-A6C34878D82A}">
                    <a16:rowId xmlns:a16="http://schemas.microsoft.com/office/drawing/2014/main" val="2413581983"/>
                  </a:ext>
                </a:extLst>
              </a:tr>
            </a:tbl>
          </a:graphicData>
        </a:graphic>
      </p:graphicFrame>
    </p:spTree>
    <p:extLst>
      <p:ext uri="{BB962C8B-B14F-4D97-AF65-F5344CB8AC3E}">
        <p14:creationId xmlns:p14="http://schemas.microsoft.com/office/powerpoint/2010/main" val="37179951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35BBD33-D8C5-A5CD-FA0E-470E89761401}"/>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9B9736DC-6ABE-58FF-4898-4C98DE7767B4}"/>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FD8ADAAD-44A9-D368-5B40-753807D5206A}"/>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8C3AB6D-58CC-0DB7-C7C6-757C90B11EB8}"/>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72D08E35-F78E-11D1-0240-F5B48752EE0C}"/>
              </a:ext>
            </a:extLst>
          </p:cNvPr>
          <p:cNvGraphicFramePr>
            <a:graphicFrameLocks noGrp="1"/>
          </p:cNvGraphicFramePr>
          <p:nvPr>
            <p:extLst>
              <p:ext uri="{D42A27DB-BD31-4B8C-83A1-F6EECF244321}">
                <p14:modId xmlns:p14="http://schemas.microsoft.com/office/powerpoint/2010/main" val="3106047695"/>
              </p:ext>
            </p:extLst>
          </p:nvPr>
        </p:nvGraphicFramePr>
        <p:xfrm>
          <a:off x="3610712" y="1534709"/>
          <a:ext cx="11066578" cy="6101490"/>
        </p:xfrm>
        <a:graphic>
          <a:graphicData uri="http://schemas.openxmlformats.org/drawingml/2006/table">
            <a:tbl>
              <a:tblPr>
                <a:tableStyleId>{5C22544A-7EE6-4342-B048-85BDC9FD1C3A}</a:tableStyleId>
              </a:tblPr>
              <a:tblGrid>
                <a:gridCol w="2917724">
                  <a:extLst>
                    <a:ext uri="{9D8B030D-6E8A-4147-A177-3AD203B41FA5}">
                      <a16:colId xmlns:a16="http://schemas.microsoft.com/office/drawing/2014/main" val="1762827610"/>
                    </a:ext>
                  </a:extLst>
                </a:gridCol>
                <a:gridCol w="2917724">
                  <a:extLst>
                    <a:ext uri="{9D8B030D-6E8A-4147-A177-3AD203B41FA5}">
                      <a16:colId xmlns:a16="http://schemas.microsoft.com/office/drawing/2014/main" val="3270968599"/>
                    </a:ext>
                  </a:extLst>
                </a:gridCol>
                <a:gridCol w="5231130">
                  <a:extLst>
                    <a:ext uri="{9D8B030D-6E8A-4147-A177-3AD203B41FA5}">
                      <a16:colId xmlns:a16="http://schemas.microsoft.com/office/drawing/2014/main" val="3107534332"/>
                    </a:ext>
                  </a:extLst>
                </a:gridCol>
              </a:tblGrid>
              <a:tr h="445658">
                <a:tc gridSpan="3">
                  <a:txBody>
                    <a:bodyPr/>
                    <a:lstStyle/>
                    <a:p>
                      <a:pPr algn="ctr" fontAlgn="ctr"/>
                      <a:r>
                        <a:rPr lang="es-MX" sz="2000" b="1" u="none" strike="noStrike" dirty="0">
                          <a:effectLst/>
                        </a:rPr>
                        <a:t>Escenario 1: Generación de Dieta Semanal</a:t>
                      </a:r>
                      <a:endParaRPr lang="es-MX" sz="2000" b="1" i="0" u="none" strike="noStrike" dirty="0">
                        <a:solidFill>
                          <a:srgbClr val="000000"/>
                        </a:solidFill>
                        <a:effectLst/>
                        <a:latin typeface="Aptos Narrow" panose="020B0004020202020204" pitchFamily="34" charset="0"/>
                      </a:endParaRPr>
                    </a:p>
                  </a:txBody>
                  <a:tcPr marL="80848" marR="80848" marT="40424" marB="40424"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1686721813"/>
                  </a:ext>
                </a:extLst>
              </a:tr>
              <a:tr h="565583">
                <a:tc>
                  <a:txBody>
                    <a:bodyPr/>
                    <a:lstStyle/>
                    <a:p>
                      <a:pPr algn="ctr" fontAlgn="ctr"/>
                      <a:r>
                        <a:rPr lang="es-CO" sz="1600" b="1" u="none" strike="noStrike" dirty="0">
                          <a:effectLst/>
                        </a:rPr>
                        <a:t>Origen</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ctr" fontAlgn="ctr"/>
                      <a:r>
                        <a:rPr lang="es-CO" sz="1600" b="1" u="none" strike="noStrike" dirty="0">
                          <a:effectLst/>
                        </a:rPr>
                        <a:t>Destino</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ctr" fontAlgn="ctr"/>
                      <a:r>
                        <a:rPr lang="es-CO" sz="1600" b="1" u="none" strike="noStrike" dirty="0">
                          <a:effectLst/>
                        </a:rPr>
                        <a:t>Descripción de la relación</a:t>
                      </a:r>
                      <a:endParaRPr lang="es-CO" sz="1600" b="1"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60581364"/>
                  </a:ext>
                </a:extLst>
              </a:tr>
              <a:tr h="565583">
                <a:tc>
                  <a:txBody>
                    <a:bodyPr/>
                    <a:lstStyle/>
                    <a:p>
                      <a:pPr algn="l" fontAlgn="ctr"/>
                      <a:r>
                        <a:rPr lang="es-CO" sz="1600" u="none" strike="noStrike" dirty="0">
                          <a:effectLst/>
                        </a:rPr>
                        <a:t>Usuario</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El usuario inicia sesión o solicita generar una nueva dieta.</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781653711"/>
                  </a:ext>
                </a:extLst>
              </a:tr>
              <a:tr h="565583">
                <a:tc>
                  <a:txBody>
                    <a:bodyPr/>
                    <a:lstStyle/>
                    <a:p>
                      <a:pPr algn="l" fontAlgn="ctr"/>
                      <a:r>
                        <a:rPr lang="es-CO" sz="1600" u="none" strike="noStrike" dirty="0" err="1">
                          <a:effectLst/>
                        </a:rPr>
                        <a:t>Frontend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Envía las credenciales de usuario para autenticación.</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208241117"/>
                  </a:ext>
                </a:extLst>
              </a:tr>
              <a:tr h="565583">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Frontend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Responde con un token JWT válido si la autenticación es exitosa.</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1952537262"/>
                  </a:ext>
                </a:extLst>
              </a:tr>
              <a:tr h="56558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Backend</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Realiza una solicitud POST para generar la dieta, enviando el token.</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25064162"/>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err="1">
                          <a:effectLst/>
                        </a:rPr>
                        <a:t>Firebase</a:t>
                      </a:r>
                      <a:r>
                        <a:rPr lang="es-CO" sz="1600" u="none" strike="noStrike" dirty="0">
                          <a:effectLst/>
                        </a:rPr>
                        <a:t> </a:t>
                      </a:r>
                      <a:r>
                        <a:rPr lang="es-CO" sz="1600" u="none" strike="noStrike" dirty="0" err="1">
                          <a:effectLst/>
                        </a:rPr>
                        <a:t>Auth</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Verifica el token JWT para validar al usuario.</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473849130"/>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dirty="0">
                          <a:effectLst/>
                        </a:rPr>
                        <a:t>MongoDB</a:t>
                      </a:r>
                      <a:endParaRPr lang="es-CO" sz="1600" b="1" i="0" u="none" strike="noStrike" dirty="0">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a:effectLst/>
                        </a:rPr>
                        <a:t>Consulta el perfil del usuario (metas y restricciones).</a:t>
                      </a:r>
                      <a:endParaRPr lang="es-MX" sz="1600" b="0" i="0" u="none" strike="noStrike">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2817881"/>
                  </a:ext>
                </a:extLst>
              </a:tr>
              <a:tr h="565583">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Modelo IA</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Solicita una recomendación nutricional personalizada.</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2617097931"/>
                  </a:ext>
                </a:extLst>
              </a:tr>
              <a:tr h="282792">
                <a:tc>
                  <a:txBody>
                    <a:bodyPr/>
                    <a:lstStyle/>
                    <a:p>
                      <a:pPr algn="l" fontAlgn="ctr"/>
                      <a:r>
                        <a:rPr lang="es-CO" sz="1600" u="none" strike="noStrike">
                          <a:effectLst/>
                        </a:rPr>
                        <a:t>Modelo IA</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Retorna la dieta semanal generada en formato JSON.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06226033"/>
                  </a:ext>
                </a:extLst>
              </a:tr>
              <a:tr h="282792">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MongoDB</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Guarda la dieta semanal generada para el usuario.</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022302719"/>
                  </a:ext>
                </a:extLst>
              </a:tr>
              <a:tr h="282792">
                <a:tc>
                  <a:txBody>
                    <a:bodyPr/>
                    <a:lstStyle/>
                    <a:p>
                      <a:pPr algn="l" fontAlgn="ctr"/>
                      <a:r>
                        <a:rPr lang="es-CO" sz="1600" u="none" strike="noStrike">
                          <a:effectLst/>
                        </a:rPr>
                        <a:t>Backend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Envía la dieta semanal en formato JSON.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4041158326"/>
                  </a:ext>
                </a:extLst>
              </a:tr>
              <a:tr h="282792">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40" marR="14140" marT="14140" marB="0" anchor="ctr"/>
                </a:tc>
                <a:tc>
                  <a:txBody>
                    <a:bodyPr/>
                    <a:lstStyle/>
                    <a:p>
                      <a:pPr algn="l" fontAlgn="ctr"/>
                      <a:r>
                        <a:rPr lang="es-MX" sz="1600" u="none" strike="noStrike" dirty="0">
                          <a:effectLst/>
                        </a:rPr>
                        <a:t>Muestra la dieta interactiva en la aplicación.</a:t>
                      </a:r>
                      <a:endParaRPr lang="es-MX" sz="1600" b="0" i="0" u="none" strike="noStrike" dirty="0">
                        <a:solidFill>
                          <a:srgbClr val="000000"/>
                        </a:solidFill>
                        <a:effectLst/>
                        <a:latin typeface="Aptos Narrow" panose="020B0004020202020204" pitchFamily="34" charset="0"/>
                      </a:endParaRPr>
                    </a:p>
                  </a:txBody>
                  <a:tcPr marL="14140" marR="14140" marT="14140" marB="0" anchor="ctr"/>
                </a:tc>
                <a:extLst>
                  <a:ext uri="{0D108BD9-81ED-4DB2-BD59-A6C34878D82A}">
                    <a16:rowId xmlns:a16="http://schemas.microsoft.com/office/drawing/2014/main" val="3471777478"/>
                  </a:ext>
                </a:extLst>
              </a:tr>
            </a:tbl>
          </a:graphicData>
        </a:graphic>
      </p:graphicFrame>
      <p:graphicFrame>
        <p:nvGraphicFramePr>
          <p:cNvPr id="5" name="Tabla 4">
            <a:extLst>
              <a:ext uri="{FF2B5EF4-FFF2-40B4-BE49-F238E27FC236}">
                <a16:creationId xmlns:a16="http://schemas.microsoft.com/office/drawing/2014/main" id="{775F2876-27A7-92CA-DEC7-51B591BB42D0}"/>
              </a:ext>
            </a:extLst>
          </p:cNvPr>
          <p:cNvGraphicFramePr>
            <a:graphicFrameLocks noGrp="1"/>
          </p:cNvGraphicFramePr>
          <p:nvPr>
            <p:extLst>
              <p:ext uri="{D42A27DB-BD31-4B8C-83A1-F6EECF244321}">
                <p14:modId xmlns:p14="http://schemas.microsoft.com/office/powerpoint/2010/main" val="1290063808"/>
              </p:ext>
            </p:extLst>
          </p:nvPr>
        </p:nvGraphicFramePr>
        <p:xfrm>
          <a:off x="3615767" y="7636199"/>
          <a:ext cx="11056466" cy="1858199"/>
        </p:xfrm>
        <a:graphic>
          <a:graphicData uri="http://schemas.openxmlformats.org/drawingml/2006/table">
            <a:tbl>
              <a:tblPr>
                <a:tableStyleId>{5C22544A-7EE6-4342-B048-85BDC9FD1C3A}</a:tableStyleId>
              </a:tblPr>
              <a:tblGrid>
                <a:gridCol w="2916302">
                  <a:extLst>
                    <a:ext uri="{9D8B030D-6E8A-4147-A177-3AD203B41FA5}">
                      <a16:colId xmlns:a16="http://schemas.microsoft.com/office/drawing/2014/main" val="4064890420"/>
                    </a:ext>
                  </a:extLst>
                </a:gridCol>
                <a:gridCol w="2916302">
                  <a:extLst>
                    <a:ext uri="{9D8B030D-6E8A-4147-A177-3AD203B41FA5}">
                      <a16:colId xmlns:a16="http://schemas.microsoft.com/office/drawing/2014/main" val="480058496"/>
                    </a:ext>
                  </a:extLst>
                </a:gridCol>
                <a:gridCol w="5223862">
                  <a:extLst>
                    <a:ext uri="{9D8B030D-6E8A-4147-A177-3AD203B41FA5}">
                      <a16:colId xmlns:a16="http://schemas.microsoft.com/office/drawing/2014/main" val="2312062130"/>
                    </a:ext>
                  </a:extLst>
                </a:gridCol>
              </a:tblGrid>
              <a:tr h="445534">
                <a:tc gridSpan="3">
                  <a:txBody>
                    <a:bodyPr/>
                    <a:lstStyle/>
                    <a:p>
                      <a:pPr algn="ctr" fontAlgn="ctr"/>
                      <a:r>
                        <a:rPr lang="es-MX" sz="2000" b="1" u="none" strike="noStrike" dirty="0">
                          <a:effectLst/>
                        </a:rPr>
                        <a:t>Escenario 2: Error en Autenticación</a:t>
                      </a:r>
                      <a:endParaRPr lang="es-MX" sz="2000" b="1" i="0" u="none" strike="noStrike" dirty="0">
                        <a:solidFill>
                          <a:srgbClr val="000000"/>
                        </a:solidFill>
                        <a:effectLst/>
                        <a:latin typeface="Aptos Narrow" panose="020B0004020202020204" pitchFamily="34" charset="0"/>
                      </a:endParaRPr>
                    </a:p>
                  </a:txBody>
                  <a:tcPr marL="80848" marR="80848" marT="40424" marB="40424" anchor="ctr"/>
                </a:tc>
                <a:tc hMerge="1">
                  <a:txBody>
                    <a:bodyPr/>
                    <a:lstStyle/>
                    <a:p>
                      <a:endParaRPr lang="es-CO"/>
                    </a:p>
                  </a:txBody>
                  <a:tcPr/>
                </a:tc>
                <a:tc hMerge="1">
                  <a:txBody>
                    <a:bodyPr/>
                    <a:lstStyle/>
                    <a:p>
                      <a:endParaRPr lang="es-CO"/>
                    </a:p>
                  </a:txBody>
                  <a:tcPr/>
                </a:tc>
                <a:extLst>
                  <a:ext uri="{0D108BD9-81ED-4DB2-BD59-A6C34878D82A}">
                    <a16:rowId xmlns:a16="http://schemas.microsoft.com/office/drawing/2014/main" val="2365446876"/>
                  </a:ext>
                </a:extLst>
              </a:tr>
              <a:tr h="282533">
                <a:tc>
                  <a:txBody>
                    <a:bodyPr/>
                    <a:lstStyle/>
                    <a:p>
                      <a:pPr algn="ctr" fontAlgn="ctr"/>
                      <a:r>
                        <a:rPr lang="es-CO" sz="1600" b="1" u="none" strike="noStrike" dirty="0">
                          <a:effectLst/>
                        </a:rPr>
                        <a:t>Origen</a:t>
                      </a:r>
                      <a:endParaRPr lang="es-CO" sz="1600" b="1" i="0" u="none" strike="noStrike" dirty="0">
                        <a:solidFill>
                          <a:srgbClr val="000000"/>
                        </a:solidFill>
                        <a:effectLst/>
                        <a:latin typeface="Aptos Narrow" panose="020B0004020202020204" pitchFamily="34" charset="0"/>
                      </a:endParaRPr>
                    </a:p>
                  </a:txBody>
                  <a:tcPr marL="14126" marR="14126" marT="14126" marB="0" anchor="ctr"/>
                </a:tc>
                <a:tc>
                  <a:txBody>
                    <a:bodyPr/>
                    <a:lstStyle/>
                    <a:p>
                      <a:pPr algn="ctr" fontAlgn="ctr"/>
                      <a:r>
                        <a:rPr lang="es-CO" sz="1600" b="1" u="none" strike="noStrike" dirty="0">
                          <a:effectLst/>
                        </a:rPr>
                        <a:t>Destino</a:t>
                      </a:r>
                      <a:endParaRPr lang="es-CO" sz="1600" b="1" i="0" u="none" strike="noStrike" dirty="0">
                        <a:solidFill>
                          <a:srgbClr val="000000"/>
                        </a:solidFill>
                        <a:effectLst/>
                        <a:latin typeface="Aptos Narrow" panose="020B0004020202020204" pitchFamily="34" charset="0"/>
                      </a:endParaRPr>
                    </a:p>
                  </a:txBody>
                  <a:tcPr marL="14126" marR="14126" marT="14126" marB="0" anchor="ctr"/>
                </a:tc>
                <a:tc>
                  <a:txBody>
                    <a:bodyPr/>
                    <a:lstStyle/>
                    <a:p>
                      <a:pPr algn="ctr" fontAlgn="ctr"/>
                      <a:r>
                        <a:rPr lang="es-CO" sz="1600" b="1" u="none" strike="noStrike" dirty="0">
                          <a:effectLst/>
                        </a:rPr>
                        <a:t>Descripción de la relación</a:t>
                      </a:r>
                      <a:endParaRPr lang="es-CO" sz="1600" b="1" i="0" u="none" strike="noStrike" dirty="0">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2176450847"/>
                  </a:ext>
                </a:extLst>
              </a:tr>
              <a:tr h="282533">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El usuario intenta iniciar sesión con credenciales inválidas.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511358865"/>
                  </a:ext>
                </a:extLst>
              </a:tr>
              <a:tr h="28253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Solicita autenticación con las credenciales proporcionadas.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933156907"/>
                  </a:ext>
                </a:extLst>
              </a:tr>
              <a:tr h="282533">
                <a:tc>
                  <a:txBody>
                    <a:bodyPr/>
                    <a:lstStyle/>
                    <a:p>
                      <a:pPr algn="l" fontAlgn="ctr"/>
                      <a:r>
                        <a:rPr lang="es-CO" sz="1600" u="none" strike="noStrike">
                          <a:effectLst/>
                        </a:rPr>
                        <a:t>Firebase Auth</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a:effectLst/>
                        </a:rPr>
                        <a:t>Retorna un error de credenciales incorrectas.</a:t>
                      </a:r>
                      <a:endParaRPr lang="es-MX" sz="1600" b="0" i="0" u="none" strike="noStrike">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2857389431"/>
                  </a:ext>
                </a:extLst>
              </a:tr>
              <a:tr h="282533">
                <a:tc>
                  <a:txBody>
                    <a:bodyPr/>
                    <a:lstStyle/>
                    <a:p>
                      <a:pPr algn="l" fontAlgn="ctr"/>
                      <a:r>
                        <a:rPr lang="es-CO" sz="1600" u="none" strike="noStrike">
                          <a:effectLst/>
                        </a:rPr>
                        <a:t>Frontend</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CO" sz="1600" u="none" strike="noStrike">
                          <a:effectLst/>
                        </a:rPr>
                        <a:t>Usuario</a:t>
                      </a:r>
                      <a:endParaRPr lang="es-CO" sz="1600" b="1" i="0" u="none" strike="noStrike">
                        <a:solidFill>
                          <a:srgbClr val="000000"/>
                        </a:solidFill>
                        <a:effectLst/>
                        <a:latin typeface="Aptos Narrow" panose="020B0004020202020204" pitchFamily="34" charset="0"/>
                      </a:endParaRPr>
                    </a:p>
                  </a:txBody>
                  <a:tcPr marL="14126" marR="14126" marT="14126" marB="0" anchor="ctr"/>
                </a:tc>
                <a:tc>
                  <a:txBody>
                    <a:bodyPr/>
                    <a:lstStyle/>
                    <a:p>
                      <a:pPr algn="l" fontAlgn="ctr"/>
                      <a:r>
                        <a:rPr lang="es-MX" sz="1600" u="none" strike="noStrike" dirty="0">
                          <a:effectLst/>
                        </a:rPr>
                        <a:t>Muestra un mensaje de error de autenticación.</a:t>
                      </a:r>
                      <a:endParaRPr lang="es-MX" sz="1600" b="0" i="0" u="none" strike="noStrike" dirty="0">
                        <a:solidFill>
                          <a:srgbClr val="000000"/>
                        </a:solidFill>
                        <a:effectLst/>
                        <a:latin typeface="Aptos Narrow" panose="020B0004020202020204" pitchFamily="34" charset="0"/>
                      </a:endParaRPr>
                    </a:p>
                  </a:txBody>
                  <a:tcPr marL="14126" marR="14126" marT="14126" marB="0" anchor="ctr"/>
                </a:tc>
                <a:extLst>
                  <a:ext uri="{0D108BD9-81ED-4DB2-BD59-A6C34878D82A}">
                    <a16:rowId xmlns:a16="http://schemas.microsoft.com/office/drawing/2014/main" val="111917104"/>
                  </a:ext>
                </a:extLst>
              </a:tr>
            </a:tbl>
          </a:graphicData>
        </a:graphic>
      </p:graphicFrame>
    </p:spTree>
    <p:extLst>
      <p:ext uri="{BB962C8B-B14F-4D97-AF65-F5344CB8AC3E}">
        <p14:creationId xmlns:p14="http://schemas.microsoft.com/office/powerpoint/2010/main" val="4158835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38228DA-9F0D-7B9E-0E96-FD54E9E698AE}"/>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231CDE4F-259F-C437-F7E3-4082D2C7395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CC49868F-815F-AE16-E110-960CCB169C6B}"/>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02E65133-5F72-8CC6-6AE5-B8B93F59408C}"/>
              </a:ext>
            </a:extLst>
          </p:cNvPr>
          <p:cNvSpPr txBox="1"/>
          <p:nvPr/>
        </p:nvSpPr>
        <p:spPr>
          <a:xfrm>
            <a:off x="1453702" y="834133"/>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a:t>
            </a:r>
            <a:r>
              <a:rPr lang="es-CO" sz="5400" b="1" spc="688" dirty="0">
                <a:solidFill>
                  <a:srgbClr val="152540"/>
                </a:solidFill>
                <a:latin typeface="Glacial Indifference Bold"/>
                <a:ea typeface="Glacial Indifference Bold"/>
                <a:cs typeface="Glacial Indifference Bold"/>
                <a:sym typeface="Glacial Indifference Bold"/>
              </a:rPr>
              <a:t>FÍSICA</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2724CB6-5A1E-C70A-513E-F73F09CA456D}"/>
              </a:ext>
            </a:extLst>
          </p:cNvPr>
          <p:cNvSpPr txBox="1"/>
          <p:nvPr/>
        </p:nvSpPr>
        <p:spPr>
          <a:xfrm>
            <a:off x="999518" y="2008678"/>
            <a:ext cx="7498933" cy="7268144"/>
          </a:xfrm>
          <a:prstGeom prst="rect">
            <a:avLst/>
          </a:prstGeom>
        </p:spPr>
        <p:txBody>
          <a:bodyPr wrap="square" lIns="0" tIns="0" rIns="0" bIns="0" rtlCol="0" anchor="t">
            <a:spAutoFit/>
          </a:bodyPr>
          <a:lstStyle/>
          <a:p>
            <a:pPr algn="just">
              <a:lnSpc>
                <a:spcPts val="3772"/>
              </a:lnSpc>
            </a:pPr>
            <a:r>
              <a:rPr lang="es-MX" sz="2400" dirty="0"/>
              <a:t>La vista de despliegue muestra la distribución física de los principales componentes del sistema sobre la infraestructura de servidores y servicios en la nube. El usuario accede a la aplicación mediante un navegador web o una aplicación móvil, ambos desarrollados en </a:t>
            </a:r>
            <a:r>
              <a:rPr lang="es-MX" sz="2400" dirty="0" err="1"/>
              <a:t>React</a:t>
            </a:r>
            <a:r>
              <a:rPr lang="es-MX" sz="2400" dirty="0"/>
              <a:t> y alojados en </a:t>
            </a:r>
            <a:r>
              <a:rPr lang="es-MX" sz="2400" dirty="0" err="1"/>
              <a:t>Netlify</a:t>
            </a:r>
            <a:r>
              <a:rPr lang="es-MX" sz="2400" dirty="0"/>
              <a:t>. El </a:t>
            </a:r>
            <a:r>
              <a:rPr lang="es-MX" sz="2400" dirty="0" err="1"/>
              <a:t>frontend</a:t>
            </a:r>
            <a:r>
              <a:rPr lang="es-MX" sz="2400" dirty="0"/>
              <a:t> se comunica de manera segura vía API REST con el </a:t>
            </a:r>
            <a:r>
              <a:rPr lang="es-MX" sz="2400" dirty="0" err="1"/>
              <a:t>backend</a:t>
            </a:r>
            <a:r>
              <a:rPr lang="es-MX" sz="2400" dirty="0"/>
              <a:t> implementado en </a:t>
            </a:r>
            <a:r>
              <a:rPr lang="es-MX" sz="2400" dirty="0" err="1"/>
              <a:t>FastAPI</a:t>
            </a:r>
            <a:r>
              <a:rPr lang="es-MX" sz="2400" dirty="0"/>
              <a:t> y ejecutado mediante </a:t>
            </a:r>
            <a:r>
              <a:rPr lang="es-MX" sz="2400" dirty="0" err="1"/>
              <a:t>Gunicorn</a:t>
            </a:r>
            <a:r>
              <a:rPr lang="es-MX" sz="2400" dirty="0"/>
              <a:t>. El </a:t>
            </a:r>
            <a:r>
              <a:rPr lang="es-MX" sz="2400" dirty="0" err="1"/>
              <a:t>backend</a:t>
            </a:r>
            <a:r>
              <a:rPr lang="es-MX" sz="2400" dirty="0"/>
              <a:t> interactúa con una base de datos MongoDB Atlas para gestionar perfiles, dietas y configuraciones, y utiliza llamadas de procedimiento remoto (</a:t>
            </a:r>
            <a:r>
              <a:rPr lang="es-MX" sz="2400" dirty="0" err="1"/>
              <a:t>gRPC</a:t>
            </a:r>
            <a:r>
              <a:rPr lang="es-MX" sz="2400" dirty="0"/>
              <a:t>) para solicitar recomendaciones al modelo nutricional desplegado en Google </a:t>
            </a:r>
            <a:r>
              <a:rPr lang="es-MX" sz="2400" dirty="0" err="1"/>
              <a:t>Vertex</a:t>
            </a:r>
            <a:r>
              <a:rPr lang="es-MX" sz="2400" dirty="0"/>
              <a:t> AI. Esta arquitectura distribuida permite una operación segura, escalable y de alta disponibilidad para la generación de planes de alimentación personalizados.</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E198DDC9-3957-C090-A69D-334C2E1F6F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6975" y="1479063"/>
            <a:ext cx="8415275" cy="7841004"/>
          </a:xfrm>
          <a:prstGeom prst="rect">
            <a:avLst/>
          </a:prstGeom>
        </p:spPr>
      </p:pic>
    </p:spTree>
    <p:extLst>
      <p:ext uri="{BB962C8B-B14F-4D97-AF65-F5344CB8AC3E}">
        <p14:creationId xmlns:p14="http://schemas.microsoft.com/office/powerpoint/2010/main" val="6359243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0BDC22B0-0A0B-49E3-2ED3-19B830A983D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F3D30DE0-3A7D-077F-CE7A-C8213F1FF8FF}"/>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B7695AB-17BF-DE91-1D48-6E8618DF5E1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9E0447-9E36-B6B5-92BB-25FB8DA021EF}"/>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7DC60143-CFAB-7FE6-7F6F-16F48611DD7A}"/>
              </a:ext>
            </a:extLst>
          </p:cNvPr>
          <p:cNvGraphicFramePr>
            <a:graphicFrameLocks noGrp="1"/>
          </p:cNvGraphicFramePr>
          <p:nvPr>
            <p:extLst>
              <p:ext uri="{D42A27DB-BD31-4B8C-83A1-F6EECF244321}">
                <p14:modId xmlns:p14="http://schemas.microsoft.com/office/powerpoint/2010/main" val="4246874335"/>
              </p:ext>
            </p:extLst>
          </p:nvPr>
        </p:nvGraphicFramePr>
        <p:xfrm>
          <a:off x="3905398" y="1661753"/>
          <a:ext cx="10858204" cy="7961994"/>
        </p:xfrm>
        <a:graphic>
          <a:graphicData uri="http://schemas.openxmlformats.org/drawingml/2006/table">
            <a:tbl>
              <a:tblPr>
                <a:tableStyleId>{5C22544A-7EE6-4342-B048-85BDC9FD1C3A}</a:tableStyleId>
              </a:tblPr>
              <a:tblGrid>
                <a:gridCol w="2324277">
                  <a:extLst>
                    <a:ext uri="{9D8B030D-6E8A-4147-A177-3AD203B41FA5}">
                      <a16:colId xmlns:a16="http://schemas.microsoft.com/office/drawing/2014/main" val="3993069277"/>
                    </a:ext>
                  </a:extLst>
                </a:gridCol>
                <a:gridCol w="2095323">
                  <a:extLst>
                    <a:ext uri="{9D8B030D-6E8A-4147-A177-3AD203B41FA5}">
                      <a16:colId xmlns:a16="http://schemas.microsoft.com/office/drawing/2014/main" val="2387264879"/>
                    </a:ext>
                  </a:extLst>
                </a:gridCol>
                <a:gridCol w="6438604">
                  <a:extLst>
                    <a:ext uri="{9D8B030D-6E8A-4147-A177-3AD203B41FA5}">
                      <a16:colId xmlns:a16="http://schemas.microsoft.com/office/drawing/2014/main" val="494906162"/>
                    </a:ext>
                  </a:extLst>
                </a:gridCol>
              </a:tblGrid>
              <a:tr h="248812">
                <a:tc>
                  <a:txBody>
                    <a:bodyPr/>
                    <a:lstStyle/>
                    <a:p>
                      <a:pPr algn="ctr" fontAlgn="ctr"/>
                      <a:r>
                        <a:rPr lang="es-CO" sz="1400" b="1" u="none" strike="noStrike">
                          <a:effectLst/>
                        </a:rPr>
                        <a:t>Elemento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ctr" fontAlgn="ctr"/>
                      <a:r>
                        <a:rPr lang="es-CO" sz="1400" b="1" u="none" strike="noStrike">
                          <a:effectLst/>
                        </a:rPr>
                        <a:t>Tipo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ctr" fontAlgn="ctr"/>
                      <a:r>
                        <a:rPr lang="es-CO" sz="1400" b="1" u="none" strike="noStrike" dirty="0">
                          <a:effectLst/>
                        </a:rPr>
                        <a:t>Descripción</a:t>
                      </a:r>
                      <a:endParaRPr lang="es-CO" sz="1400" b="1" i="0" u="none" strike="noStrike" dirty="0">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3994872288"/>
                  </a:ext>
                </a:extLst>
              </a:tr>
              <a:tr h="497625">
                <a:tc>
                  <a:txBody>
                    <a:bodyPr/>
                    <a:lstStyle/>
                    <a:p>
                      <a:pPr algn="l" fontAlgn="ctr"/>
                      <a:r>
                        <a:rPr lang="es-CO" sz="1400" u="none" strike="noStrike">
                          <a:effectLst/>
                        </a:rPr>
                        <a:t>Usuario</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externo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Representa al cliente que accede a la aplicación desde un navegador web o un dispositivo móvil.</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705711130"/>
                  </a:ext>
                </a:extLst>
              </a:tr>
              <a:tr h="746437">
                <a:tc>
                  <a:txBody>
                    <a:bodyPr/>
                    <a:lstStyle/>
                    <a:p>
                      <a:pPr algn="l" fontAlgn="ctr"/>
                      <a:r>
                        <a:rPr lang="es-CO" sz="1400" u="none" strike="noStrike">
                          <a:effectLst/>
                        </a:rPr>
                        <a:t>Navegador (React SPA)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Usuario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Aplicación web de una sola página (Single Page Application) desarrollada en React.</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572984823"/>
                  </a:ext>
                </a:extLst>
              </a:tr>
              <a:tr h="746437">
                <a:tc>
                  <a:txBody>
                    <a:bodyPr/>
                    <a:lstStyle/>
                    <a:p>
                      <a:pPr algn="l" fontAlgn="ctr"/>
                      <a:r>
                        <a:rPr lang="es-CO" sz="1400" u="none" strike="noStrike">
                          <a:effectLst/>
                        </a:rPr>
                        <a:t>Móvil (React PWA)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Usuario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Aplicación progresiva (Progressive Web App) desarrollada también en React para dispositivos móviles.</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1220429006"/>
                  </a:ext>
                </a:extLst>
              </a:tr>
              <a:tr h="497625">
                <a:tc>
                  <a:txBody>
                    <a:bodyPr/>
                    <a:lstStyle/>
                    <a:p>
                      <a:pPr algn="l" fontAlgn="ctr"/>
                      <a:r>
                        <a:rPr lang="es-CO" sz="1400" u="none" strike="noStrike">
                          <a:effectLst/>
                        </a:rPr>
                        <a:t>Servidor Frontend</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servidor</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Hosting donde se encuentra desplegado el frontend de la aplicación.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679066807"/>
                  </a:ext>
                </a:extLst>
              </a:tr>
              <a:tr h="746437">
                <a:tc>
                  <a:txBody>
                    <a:bodyPr/>
                    <a:lstStyle/>
                    <a:p>
                      <a:pPr algn="l" fontAlgn="ctr"/>
                      <a:r>
                        <a:rPr lang="es-CO" sz="1400" u="none" strike="noStrike">
                          <a:effectLst/>
                        </a:rPr>
                        <a:t>Netlify Hosting</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Frontend</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Servicio de hospedaje de aplicaciones web estáticas utilizado para servir la aplicación React al usuario.</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3280067965"/>
                  </a:ext>
                </a:extLst>
              </a:tr>
              <a:tr h="497625">
                <a:tc>
                  <a:txBody>
                    <a:bodyPr/>
                    <a:lstStyle/>
                    <a:p>
                      <a:pPr algn="l" fontAlgn="ctr"/>
                      <a:r>
                        <a:rPr lang="es-CO" sz="1400" u="none" strike="noStrike">
                          <a:effectLst/>
                        </a:rPr>
                        <a:t>Servidor Backend</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servidor</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Servidor donde corre la API que maneja la lógica de negocio y orquestación.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686056591"/>
                  </a:ext>
                </a:extLst>
              </a:tr>
              <a:tr h="746437">
                <a:tc>
                  <a:txBody>
                    <a:bodyPr/>
                    <a:lstStyle/>
                    <a:p>
                      <a:pPr algn="l" fontAlgn="ctr"/>
                      <a:r>
                        <a:rPr lang="es-CO" sz="1400" u="none" strike="noStrike">
                          <a:effectLst/>
                        </a:rPr>
                        <a:t>FastAPI (Gunicorn)</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Backend</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Framework backend basado en Python y ejecutado con Gunicorn para mejorar el rendimiento en producción.</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407181064"/>
                  </a:ext>
                </a:extLst>
              </a:tr>
              <a:tr h="746437">
                <a:tc>
                  <a:txBody>
                    <a:bodyPr/>
                    <a:lstStyle/>
                    <a:p>
                      <a:pPr algn="l" fontAlgn="ctr"/>
                      <a:r>
                        <a:rPr lang="es-CO" sz="1400" u="none" strike="noStrike">
                          <a:effectLst/>
                        </a:rPr>
                        <a:t>Servicio de IA</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dirty="0">
                          <a:effectLst/>
                        </a:rPr>
                        <a:t>Nodo de servicio de LLM</a:t>
                      </a:r>
                      <a:endParaRPr lang="es-CO" sz="1400" b="0" i="0" u="none" strike="noStrike" dirty="0">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Infraestructura para procesamiento de datos y generación de recomendaciones de dieta mediante Machine Learning.</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1247804515"/>
                  </a:ext>
                </a:extLst>
              </a:tr>
              <a:tr h="746437">
                <a:tc>
                  <a:txBody>
                    <a:bodyPr/>
                    <a:lstStyle/>
                    <a:p>
                      <a:pPr algn="l" fontAlgn="ctr"/>
                      <a:r>
                        <a:rPr lang="es-CO" sz="1400" u="none" strike="noStrike">
                          <a:effectLst/>
                        </a:rPr>
                        <a:t>Modelo Nutricional (GCP Vertex AI)</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Subcomponente del Servicio IA</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Modelo de IA desplegado en Google Cloud Platform utilizando Vertex AI para inferencias nutricionales.</a:t>
                      </a:r>
                      <a:endParaRPr lang="es-CO"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2796109017"/>
                  </a:ext>
                </a:extLst>
              </a:tr>
              <a:tr h="746437">
                <a:tc>
                  <a:txBody>
                    <a:bodyPr/>
                    <a:lstStyle/>
                    <a:p>
                      <a:pPr algn="l" fontAlgn="ctr"/>
                      <a:r>
                        <a:rPr lang="es-CO" sz="1400" u="none" strike="noStrike">
                          <a:effectLst/>
                        </a:rPr>
                        <a:t>Base de Datos</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CO" sz="1400" u="none" strike="noStrike">
                          <a:effectLst/>
                        </a:rPr>
                        <a:t>Nodo de almacenamiento</a:t>
                      </a:r>
                      <a:endParaRPr lang="es-CO"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Sistema donde se almacenan los datos de usuarios, perfiles y dietas generadas.</a:t>
                      </a:r>
                      <a:endParaRPr lang="es-MX" sz="1400" b="0" i="0" u="none" strike="noStrike">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666899685"/>
                  </a:ext>
                </a:extLst>
              </a:tr>
              <a:tr h="995248">
                <a:tc>
                  <a:txBody>
                    <a:bodyPr/>
                    <a:lstStyle/>
                    <a:p>
                      <a:pPr algn="l" fontAlgn="ctr"/>
                      <a:r>
                        <a:rPr lang="es-CO" sz="1400" u="none" strike="noStrike">
                          <a:effectLst/>
                        </a:rPr>
                        <a:t>MongoDB Atlas</a:t>
                      </a:r>
                      <a:endParaRPr lang="es-CO" sz="1400" b="1"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a:effectLst/>
                        </a:rPr>
                        <a:t>Subcomponente de Base de Datos</a:t>
                      </a:r>
                      <a:endParaRPr lang="es-MX" sz="1400" b="0" i="0" u="none" strike="noStrike">
                        <a:solidFill>
                          <a:srgbClr val="000000"/>
                        </a:solidFill>
                        <a:effectLst/>
                        <a:latin typeface="Aptos Narrow" panose="020B0004020202020204" pitchFamily="34" charset="0"/>
                      </a:endParaRPr>
                    </a:p>
                  </a:txBody>
                  <a:tcPr marL="12441" marR="12441" marT="12441" marB="0" anchor="ctr"/>
                </a:tc>
                <a:tc>
                  <a:txBody>
                    <a:bodyPr/>
                    <a:lstStyle/>
                    <a:p>
                      <a:pPr algn="l" fontAlgn="ctr"/>
                      <a:r>
                        <a:rPr lang="es-MX" sz="1400" u="none" strike="noStrike" dirty="0">
                          <a:effectLst/>
                        </a:rPr>
                        <a:t>Servicio de base de datos NoSQL en la nube especializado en alta disponibilidad y escalabilidad.</a:t>
                      </a:r>
                      <a:endParaRPr lang="es-MX" sz="1400" b="0" i="0" u="none" strike="noStrike" dirty="0">
                        <a:solidFill>
                          <a:srgbClr val="000000"/>
                        </a:solidFill>
                        <a:effectLst/>
                        <a:latin typeface="Aptos Narrow" panose="020B0004020202020204" pitchFamily="34" charset="0"/>
                      </a:endParaRPr>
                    </a:p>
                  </a:txBody>
                  <a:tcPr marL="12441" marR="12441" marT="12441" marB="0" anchor="ctr"/>
                </a:tc>
                <a:extLst>
                  <a:ext uri="{0D108BD9-81ED-4DB2-BD59-A6C34878D82A}">
                    <a16:rowId xmlns:a16="http://schemas.microsoft.com/office/drawing/2014/main" val="4182877421"/>
                  </a:ext>
                </a:extLst>
              </a:tr>
            </a:tbl>
          </a:graphicData>
        </a:graphic>
      </p:graphicFrame>
    </p:spTree>
    <p:extLst>
      <p:ext uri="{BB962C8B-B14F-4D97-AF65-F5344CB8AC3E}">
        <p14:creationId xmlns:p14="http://schemas.microsoft.com/office/powerpoint/2010/main" val="3641908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177A5F05-1828-99BD-28C3-A9BEA30C702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865B3B-E50C-70FA-7BDE-CCFD87F277D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A15A34A3-C20A-9C42-2B7A-46FB0BFEB86F}"/>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A7DC578F-A369-DFBC-5DE0-C8727F9BCC6D}"/>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66396D47-A056-F625-5B55-981A202C2D1A}"/>
              </a:ext>
            </a:extLst>
          </p:cNvPr>
          <p:cNvGraphicFramePr>
            <a:graphicFrameLocks noGrp="1"/>
          </p:cNvGraphicFramePr>
          <p:nvPr>
            <p:extLst>
              <p:ext uri="{D42A27DB-BD31-4B8C-83A1-F6EECF244321}">
                <p14:modId xmlns:p14="http://schemas.microsoft.com/office/powerpoint/2010/main" val="1643874876"/>
              </p:ext>
            </p:extLst>
          </p:nvPr>
        </p:nvGraphicFramePr>
        <p:xfrm>
          <a:off x="2162109" y="1866680"/>
          <a:ext cx="14344782" cy="6780620"/>
        </p:xfrm>
        <a:graphic>
          <a:graphicData uri="http://schemas.openxmlformats.org/drawingml/2006/table">
            <a:tbl>
              <a:tblPr>
                <a:tableStyleId>{5C22544A-7EE6-4342-B048-85BDC9FD1C3A}</a:tableStyleId>
              </a:tblPr>
              <a:tblGrid>
                <a:gridCol w="1808166">
                  <a:extLst>
                    <a:ext uri="{9D8B030D-6E8A-4147-A177-3AD203B41FA5}">
                      <a16:colId xmlns:a16="http://schemas.microsoft.com/office/drawing/2014/main" val="3709102442"/>
                    </a:ext>
                  </a:extLst>
                </a:gridCol>
                <a:gridCol w="3073882">
                  <a:extLst>
                    <a:ext uri="{9D8B030D-6E8A-4147-A177-3AD203B41FA5}">
                      <a16:colId xmlns:a16="http://schemas.microsoft.com/office/drawing/2014/main" val="3466011310"/>
                    </a:ext>
                  </a:extLst>
                </a:gridCol>
                <a:gridCol w="2832793">
                  <a:extLst>
                    <a:ext uri="{9D8B030D-6E8A-4147-A177-3AD203B41FA5}">
                      <a16:colId xmlns:a16="http://schemas.microsoft.com/office/drawing/2014/main" val="1160282472"/>
                    </a:ext>
                  </a:extLst>
                </a:gridCol>
                <a:gridCol w="6629941">
                  <a:extLst>
                    <a:ext uri="{9D8B030D-6E8A-4147-A177-3AD203B41FA5}">
                      <a16:colId xmlns:a16="http://schemas.microsoft.com/office/drawing/2014/main" val="1244755863"/>
                    </a:ext>
                  </a:extLst>
                </a:gridCol>
              </a:tblGrid>
              <a:tr h="452041">
                <a:tc>
                  <a:txBody>
                    <a:bodyPr/>
                    <a:lstStyle/>
                    <a:p>
                      <a:pPr algn="ctr" fontAlgn="ctr"/>
                      <a:r>
                        <a:rPr lang="es-CO" sz="2600" b="1" u="none" strike="noStrike" dirty="0">
                          <a:effectLst/>
                        </a:rPr>
                        <a:t>Origen</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Destino</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Tipo de Conexión</a:t>
                      </a:r>
                      <a:endParaRPr lang="es-CO" sz="2600" b="1"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ctr" fontAlgn="ctr"/>
                      <a:r>
                        <a:rPr lang="es-CO" sz="2600" b="1" u="none" strike="noStrike" dirty="0">
                          <a:effectLst/>
                        </a:rPr>
                        <a:t>Descripción</a:t>
                      </a:r>
                      <a:endParaRPr lang="es-CO" sz="2600" b="1"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4241314112"/>
                  </a:ext>
                </a:extLst>
              </a:tr>
              <a:tr h="904083">
                <a:tc>
                  <a:txBody>
                    <a:bodyPr/>
                    <a:lstStyle/>
                    <a:p>
                      <a:pPr algn="l" fontAlgn="ctr"/>
                      <a:r>
                        <a:rPr lang="es-CO" sz="2600" u="none" strike="noStrike">
                          <a:effectLst/>
                        </a:rPr>
                        <a:t>Usuario</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Servidor Frontend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dirty="0">
                          <a:effectLst/>
                        </a:rPr>
                        <a:t>HTTPS (Web)</a:t>
                      </a:r>
                      <a:endParaRPr lang="es-CO" sz="2600" b="0" i="0" u="none" strike="noStrike" dirty="0">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usuario accede a la aplicación </a:t>
                      </a:r>
                      <a:r>
                        <a:rPr lang="es-MX" sz="2600" u="none" strike="noStrike" dirty="0" err="1">
                          <a:effectLst/>
                        </a:rPr>
                        <a:t>React</a:t>
                      </a:r>
                      <a:r>
                        <a:rPr lang="es-MX" sz="2600" u="none" strike="noStrike" dirty="0">
                          <a:effectLst/>
                        </a:rPr>
                        <a:t> alojada en </a:t>
                      </a:r>
                      <a:r>
                        <a:rPr lang="es-MX" sz="2600" u="none" strike="noStrike" dirty="0" err="1">
                          <a:effectLst/>
                        </a:rPr>
                        <a:t>Netlify</a:t>
                      </a:r>
                      <a:r>
                        <a:rPr lang="es-MX" sz="2600" u="none" strike="noStrike" dirty="0">
                          <a:effectLst/>
                        </a:rPr>
                        <a:t> a través de Internet.</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982198662"/>
                  </a:ext>
                </a:extLst>
              </a:tr>
              <a:tr h="1356124">
                <a:tc>
                  <a:txBody>
                    <a:bodyPr/>
                    <a:lstStyle/>
                    <a:p>
                      <a:pPr algn="l" fontAlgn="ctr"/>
                      <a:r>
                        <a:rPr lang="es-CO" sz="2600" u="none" strike="noStrike">
                          <a:effectLst/>
                        </a:rPr>
                        <a:t>Servidor Frontend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API REST (HTTPS)</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a:effectLst/>
                        </a:rPr>
                        <a:t>El frontend envía solicitudes de negocio al backend mediante una API REST segura.</a:t>
                      </a:r>
                      <a:endParaRPr lang="es-MX" sz="2600" b="0" i="0" u="none" strike="noStrike">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2786361420"/>
                  </a:ext>
                </a:extLst>
              </a:tr>
              <a:tr h="1356124">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Base de Datos</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Directa (privada)</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a:effectLst/>
                        </a:rPr>
                        <a:t>El backend consulta y actualiza la información del usuario y las dietas en la base de datos MongoDB Atlas.</a:t>
                      </a:r>
                      <a:endParaRPr lang="es-MX" sz="2600" b="0" i="0" u="none" strike="noStrike">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298541410"/>
                  </a:ext>
                </a:extLst>
              </a:tr>
              <a:tr h="1356124">
                <a:tc>
                  <a:txBody>
                    <a:bodyPr/>
                    <a:lstStyle/>
                    <a:p>
                      <a:pPr algn="l" fontAlgn="ctr"/>
                      <a:r>
                        <a:rPr lang="es-CO" sz="2600" u="none" strike="noStrike">
                          <a:effectLst/>
                        </a:rPr>
                        <a:t>Servidor Backend</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Servicio de IA</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n-US" sz="2600" u="none" strike="noStrike">
                          <a:effectLst/>
                        </a:rPr>
                        <a:t>Google Remote Procedure Call (gRPC)</a:t>
                      </a:r>
                      <a:endParaRPr lang="en-US"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a:t>
                      </a:r>
                      <a:r>
                        <a:rPr lang="es-MX" sz="2600" u="none" strike="noStrike" dirty="0" err="1">
                          <a:effectLst/>
                        </a:rPr>
                        <a:t>backend</a:t>
                      </a:r>
                      <a:r>
                        <a:rPr lang="es-MX" sz="2600" u="none" strike="noStrike" dirty="0">
                          <a:effectLst/>
                        </a:rPr>
                        <a:t> se comunica con el </a:t>
                      </a:r>
                      <a:r>
                        <a:rPr lang="es-MX" sz="2600" u="none" strike="noStrike">
                          <a:effectLst/>
                        </a:rPr>
                        <a:t>LLM del modelo </a:t>
                      </a:r>
                      <a:r>
                        <a:rPr lang="es-MX" sz="2600" u="none" strike="noStrike" dirty="0">
                          <a:effectLst/>
                        </a:rPr>
                        <a:t>nutricional alojado en </a:t>
                      </a:r>
                      <a:r>
                        <a:rPr lang="es-MX" sz="2600" u="none" strike="noStrike" dirty="0" err="1">
                          <a:effectLst/>
                        </a:rPr>
                        <a:t>Vertex</a:t>
                      </a:r>
                      <a:r>
                        <a:rPr lang="es-MX" sz="2600" u="none" strike="noStrike" dirty="0">
                          <a:effectLst/>
                        </a:rPr>
                        <a:t> AI para obtener recomendaciones personalizadas.</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1796412918"/>
                  </a:ext>
                </a:extLst>
              </a:tr>
              <a:tr h="1356124">
                <a:tc>
                  <a:txBody>
                    <a:bodyPr/>
                    <a:lstStyle/>
                    <a:p>
                      <a:pPr algn="l" fontAlgn="ctr"/>
                      <a:r>
                        <a:rPr lang="es-CO" sz="2600" u="none" strike="noStrike">
                          <a:effectLst/>
                        </a:rPr>
                        <a:t>Servicio de IA</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Base de Datos</a:t>
                      </a:r>
                      <a:endParaRPr lang="es-CO" sz="2600" b="1"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CO" sz="2600" u="none" strike="noStrike">
                          <a:effectLst/>
                        </a:rPr>
                        <a:t>Lectura directa</a:t>
                      </a:r>
                      <a:endParaRPr lang="es-CO" sz="2600" b="0" i="0" u="none" strike="noStrike">
                        <a:solidFill>
                          <a:srgbClr val="000000"/>
                        </a:solidFill>
                        <a:effectLst/>
                        <a:latin typeface="Aptos Narrow" panose="020B0004020202020204" pitchFamily="34" charset="0"/>
                      </a:endParaRPr>
                    </a:p>
                  </a:txBody>
                  <a:tcPr marL="22602" marR="22602" marT="22602" marB="0" anchor="ctr"/>
                </a:tc>
                <a:tc>
                  <a:txBody>
                    <a:bodyPr/>
                    <a:lstStyle/>
                    <a:p>
                      <a:pPr algn="l" fontAlgn="ctr"/>
                      <a:r>
                        <a:rPr lang="es-MX" sz="2600" u="none" strike="noStrike" dirty="0">
                          <a:effectLst/>
                        </a:rPr>
                        <a:t>El modelo IA puede acceder a </a:t>
                      </a:r>
                      <a:r>
                        <a:rPr lang="es-MX" sz="2600" u="none" strike="noStrike" dirty="0" err="1">
                          <a:effectLst/>
                        </a:rPr>
                        <a:t>datasets</a:t>
                      </a:r>
                      <a:r>
                        <a:rPr lang="es-MX" sz="2600" u="none" strike="noStrike" dirty="0">
                          <a:effectLst/>
                        </a:rPr>
                        <a:t> almacenados en MongoDB para mejorar sus inferencias.</a:t>
                      </a:r>
                      <a:endParaRPr lang="es-MX" sz="2600" b="0" i="0" u="none" strike="noStrike" dirty="0">
                        <a:solidFill>
                          <a:srgbClr val="000000"/>
                        </a:solidFill>
                        <a:effectLst/>
                        <a:latin typeface="Aptos Narrow" panose="020B0004020202020204" pitchFamily="34" charset="0"/>
                      </a:endParaRPr>
                    </a:p>
                  </a:txBody>
                  <a:tcPr marL="22602" marR="22602" marT="22602" marB="0" anchor="ctr"/>
                </a:tc>
                <a:extLst>
                  <a:ext uri="{0D108BD9-81ED-4DB2-BD59-A6C34878D82A}">
                    <a16:rowId xmlns:a16="http://schemas.microsoft.com/office/drawing/2014/main" val="60985638"/>
                  </a:ext>
                </a:extLst>
              </a:tr>
            </a:tbl>
          </a:graphicData>
        </a:graphic>
      </p:graphicFrame>
    </p:spTree>
    <p:extLst>
      <p:ext uri="{BB962C8B-B14F-4D97-AF65-F5344CB8AC3E}">
        <p14:creationId xmlns:p14="http://schemas.microsoft.com/office/powerpoint/2010/main" val="4461941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3BF2B76-59F4-730E-9CE7-98C123A88A5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04E93FA-E9E8-4ED0-F4DA-6F316E13E9D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0AA16D19-7E0E-7728-E6A8-65CC6733325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CD7FB326-8CCE-7344-B77C-538293634AB7}"/>
              </a:ext>
            </a:extLst>
          </p:cNvPr>
          <p:cNvSpPr txBox="1"/>
          <p:nvPr/>
        </p:nvSpPr>
        <p:spPr>
          <a:xfrm>
            <a:off x="5791200" y="412742"/>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1</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F330287E-726E-2A13-C067-C1FDA5A258E6}"/>
              </a:ext>
            </a:extLst>
          </p:cNvPr>
          <p:cNvSpPr txBox="1"/>
          <p:nvPr/>
        </p:nvSpPr>
        <p:spPr>
          <a:xfrm>
            <a:off x="1114325" y="1769224"/>
            <a:ext cx="7484707" cy="8726748"/>
          </a:xfrm>
          <a:prstGeom prst="rect">
            <a:avLst/>
          </a:prstGeom>
        </p:spPr>
        <p:txBody>
          <a:bodyPr wrap="square" lIns="0" tIns="0" rIns="0" bIns="0" rtlCol="0" anchor="t">
            <a:spAutoFit/>
          </a:bodyPr>
          <a:lstStyle/>
          <a:p>
            <a:pPr algn="just">
              <a:lnSpc>
                <a:spcPts val="3772"/>
              </a:lnSpc>
            </a:pPr>
            <a:r>
              <a:rPr lang="es-ES" sz="2400" dirty="0"/>
              <a:t>El escenario "Generación de Dieta" describe las funcionalidades clave de un sistema de planificación alimentaria centrado en la creación y personalización de platos y dietas según las necesidades del usuario. Incluye acciones como generar platos individuales, modificar dietas existentes y configurar el perfil inicial, que considera restricciones alimentarias, presupuesto o ingredientes disponibles. Las relaciones &lt;&lt;</a:t>
            </a:r>
            <a:r>
              <a:rPr lang="es-ES" sz="2400" dirty="0" err="1"/>
              <a:t>include</a:t>
            </a:r>
            <a:r>
              <a:rPr lang="es-ES" sz="2400" dirty="0"/>
              <a:t>&gt;&gt; indican subprocesos necesarios dentro de un flujo principal (como generar la dieta o consultar información nutricional), mientras que &lt;&lt;</a:t>
            </a:r>
            <a:r>
              <a:rPr lang="es-ES" sz="2400" dirty="0" err="1"/>
              <a:t>extends</a:t>
            </a:r>
            <a:r>
              <a:rPr lang="es-ES" sz="2400" dirty="0"/>
              <a:t>&gt;&gt; sugiere funcionalidades opcionales o complementarias (como actualizar preferencias o restricciones). El sistema se apoya en actores externos como un proveedor de modelo de IA, que aporta capacidades de inteligencia artificial, y una API de base de datos, que provee información nutricional detallada para la toma de decisiones dietéticas.</a:t>
            </a:r>
            <a:endParaRPr lang="es-MX" sz="2400" dirty="0"/>
          </a:p>
          <a:p>
            <a:pPr algn="just">
              <a:lnSpc>
                <a:spcPts val="3772"/>
              </a:lnSpc>
            </a:pP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5" name="Imagen 4" descr="Diagrama&#10;&#10;El contenido generado por IA puede ser incorrecto.">
            <a:extLst>
              <a:ext uri="{FF2B5EF4-FFF2-40B4-BE49-F238E27FC236}">
                <a16:creationId xmlns:a16="http://schemas.microsoft.com/office/drawing/2014/main" id="{DDB8D7A9-74F6-983C-0BF1-CCC614462CEA}"/>
              </a:ext>
            </a:extLst>
          </p:cNvPr>
          <p:cNvPicPr>
            <a:picLocks noChangeAspect="1"/>
          </p:cNvPicPr>
          <p:nvPr/>
        </p:nvPicPr>
        <p:blipFill>
          <a:blip r:embed="rId6">
            <a:extLst>
              <a:ext uri="{28A0092B-C50C-407E-A947-70E740481C1C}">
                <a14:useLocalDpi xmlns:a14="http://schemas.microsoft.com/office/drawing/2010/main" val="0"/>
              </a:ext>
            </a:extLst>
          </a:blip>
          <a:srcRect b="44005"/>
          <a:stretch/>
        </p:blipFill>
        <p:spPr>
          <a:xfrm>
            <a:off x="9076101" y="1817154"/>
            <a:ext cx="9007833" cy="6831545"/>
          </a:xfrm>
          <a:prstGeom prst="rect">
            <a:avLst/>
          </a:prstGeom>
        </p:spPr>
      </p:pic>
    </p:spTree>
    <p:extLst>
      <p:ext uri="{BB962C8B-B14F-4D97-AF65-F5344CB8AC3E}">
        <p14:creationId xmlns:p14="http://schemas.microsoft.com/office/powerpoint/2010/main" val="235676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2EFCD60D-9F5A-1313-D7DA-79384475D74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5422B2A-19B0-FC42-B7E5-0E2F8E305A8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C673826-7F68-67C3-3C29-896B125C28FD}"/>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B4D4BF49-A33F-1289-11AD-CD681EF1B6C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3E64C5F8-586F-5690-121E-0B4EDBB476B3}"/>
              </a:ext>
            </a:extLst>
          </p:cNvPr>
          <p:cNvGraphicFramePr>
            <a:graphicFrameLocks noGrp="1"/>
          </p:cNvGraphicFramePr>
          <p:nvPr>
            <p:extLst>
              <p:ext uri="{D42A27DB-BD31-4B8C-83A1-F6EECF244321}">
                <p14:modId xmlns:p14="http://schemas.microsoft.com/office/powerpoint/2010/main" val="4058003936"/>
              </p:ext>
            </p:extLst>
          </p:nvPr>
        </p:nvGraphicFramePr>
        <p:xfrm>
          <a:off x="1984188" y="1409700"/>
          <a:ext cx="14319624" cy="6927924"/>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r>
                        <a:rPr lang="es-CO" sz="2100"/>
                        <a:t>Usuario</a:t>
                      </a:r>
                    </a:p>
                  </a:txBody>
                  <a:tcPr anchor="ctr"/>
                </a:tc>
                <a:tc>
                  <a:txBody>
                    <a:bodyPr/>
                    <a:lstStyle/>
                    <a:p>
                      <a:r>
                        <a:rPr lang="es-CO" sz="2100"/>
                        <a:t>Actor</a:t>
                      </a:r>
                    </a:p>
                  </a:txBody>
                  <a:tcPr anchor="ctr"/>
                </a:tc>
                <a:tc>
                  <a:txBody>
                    <a:bodyPr/>
                    <a:lstStyle/>
                    <a:p>
                      <a:r>
                        <a:rPr lang="es-ES" sz="2100" dirty="0"/>
                        <a:t>Representa a la persona que interactúa con el sistema para gestionar su dieta.</a:t>
                      </a:r>
                    </a:p>
                  </a:txBody>
                  <a:tcPr anchor="ctr"/>
                </a:tc>
                <a:extLst>
                  <a:ext uri="{0D108BD9-81ED-4DB2-BD59-A6C34878D82A}">
                    <a16:rowId xmlns:a16="http://schemas.microsoft.com/office/drawing/2014/main" val="3562088340"/>
                  </a:ext>
                </a:extLst>
              </a:tr>
              <a:tr h="717176">
                <a:tc>
                  <a:txBody>
                    <a:bodyPr/>
                    <a:lstStyle/>
                    <a:p>
                      <a:r>
                        <a:rPr lang="es-CO" sz="2100"/>
                        <a:t>Proveedor Modelo IA</a:t>
                      </a:r>
                    </a:p>
                  </a:txBody>
                  <a:tcPr anchor="ctr"/>
                </a:tc>
                <a:tc>
                  <a:txBody>
                    <a:bodyPr/>
                    <a:lstStyle/>
                    <a:p>
                      <a:r>
                        <a:rPr lang="es-CO" sz="2100"/>
                        <a:t>Actor externo</a:t>
                      </a:r>
                    </a:p>
                  </a:txBody>
                  <a:tcPr anchor="ctr"/>
                </a:tc>
                <a:tc>
                  <a:txBody>
                    <a:bodyPr/>
                    <a:lstStyle/>
                    <a:p>
                      <a:r>
                        <a:rPr lang="es-CO" sz="2100"/>
                        <a:t>Servicio externo que provee inteligencia artificial para generar dietas.</a:t>
                      </a:r>
                    </a:p>
                  </a:txBody>
                  <a:tcPr anchor="ctr"/>
                </a:tc>
                <a:extLst>
                  <a:ext uri="{0D108BD9-81ED-4DB2-BD59-A6C34878D82A}">
                    <a16:rowId xmlns:a16="http://schemas.microsoft.com/office/drawing/2014/main" val="2971362608"/>
                  </a:ext>
                </a:extLst>
              </a:tr>
              <a:tr h="717176">
                <a:tc>
                  <a:txBody>
                    <a:bodyPr/>
                    <a:lstStyle/>
                    <a:p>
                      <a:r>
                        <a:rPr lang="es-CO" sz="2100"/>
                        <a:t>API BD</a:t>
                      </a:r>
                    </a:p>
                  </a:txBody>
                  <a:tcPr anchor="ctr"/>
                </a:tc>
                <a:tc>
                  <a:txBody>
                    <a:bodyPr/>
                    <a:lstStyle/>
                    <a:p>
                      <a:r>
                        <a:rPr lang="es-CO" sz="2100"/>
                        <a:t>Actor externo</a:t>
                      </a:r>
                    </a:p>
                  </a:txBody>
                  <a:tcPr anchor="ctr"/>
                </a:tc>
                <a:tc>
                  <a:txBody>
                    <a:bodyPr/>
                    <a:lstStyle/>
                    <a:p>
                      <a:r>
                        <a:rPr lang="es-ES" sz="2100"/>
                        <a:t>Interfaz de base de datos que permite consultar información nutricional.</a:t>
                      </a:r>
                    </a:p>
                  </a:txBody>
                  <a:tcPr anchor="ctr"/>
                </a:tc>
                <a:extLst>
                  <a:ext uri="{0D108BD9-81ED-4DB2-BD59-A6C34878D82A}">
                    <a16:rowId xmlns:a16="http://schemas.microsoft.com/office/drawing/2014/main" val="1973295051"/>
                  </a:ext>
                </a:extLst>
              </a:tr>
              <a:tr h="717176">
                <a:tc>
                  <a:txBody>
                    <a:bodyPr/>
                    <a:lstStyle/>
                    <a:p>
                      <a:r>
                        <a:rPr lang="es-CO" sz="2100"/>
                        <a:t>Generar plato individual</a:t>
                      </a:r>
                    </a:p>
                  </a:txBody>
                  <a:tcPr anchor="ctr"/>
                </a:tc>
                <a:tc>
                  <a:txBody>
                    <a:bodyPr/>
                    <a:lstStyle/>
                    <a:p>
                      <a:r>
                        <a:rPr lang="es-CO" sz="2100"/>
                        <a:t>Caso de uso</a:t>
                      </a:r>
                    </a:p>
                  </a:txBody>
                  <a:tcPr anchor="ctr"/>
                </a:tc>
                <a:tc>
                  <a:txBody>
                    <a:bodyPr/>
                    <a:lstStyle/>
                    <a:p>
                      <a:r>
                        <a:rPr lang="es-ES" sz="2100"/>
                        <a:t>Permite al usuario obtener un plato basado en sus preferencias.</a:t>
                      </a:r>
                    </a:p>
                  </a:txBody>
                  <a:tcPr anchor="ctr"/>
                </a:tc>
                <a:extLst>
                  <a:ext uri="{0D108BD9-81ED-4DB2-BD59-A6C34878D82A}">
                    <a16:rowId xmlns:a16="http://schemas.microsoft.com/office/drawing/2014/main" val="2287359437"/>
                  </a:ext>
                </a:extLst>
              </a:tr>
              <a:tr h="717176">
                <a:tc>
                  <a:txBody>
                    <a:bodyPr/>
                    <a:lstStyle/>
                    <a:p>
                      <a:r>
                        <a:rPr lang="es-CO" sz="2100"/>
                        <a:t>Modificar Dieta</a:t>
                      </a:r>
                    </a:p>
                  </a:txBody>
                  <a:tcPr anchor="ctr"/>
                </a:tc>
                <a:tc>
                  <a:txBody>
                    <a:bodyPr/>
                    <a:lstStyle/>
                    <a:p>
                      <a:r>
                        <a:rPr lang="es-CO" sz="2100"/>
                        <a:t>Caso de uso</a:t>
                      </a:r>
                    </a:p>
                  </a:txBody>
                  <a:tcPr anchor="ctr"/>
                </a:tc>
                <a:tc>
                  <a:txBody>
                    <a:bodyPr/>
                    <a:lstStyle/>
                    <a:p>
                      <a:r>
                        <a:rPr lang="es-CO" sz="2100"/>
                        <a:t>Permite ajustar una dieta semanal existente.</a:t>
                      </a:r>
                    </a:p>
                  </a:txBody>
                  <a:tcPr anchor="ctr"/>
                </a:tc>
                <a:extLst>
                  <a:ext uri="{0D108BD9-81ED-4DB2-BD59-A6C34878D82A}">
                    <a16:rowId xmlns:a16="http://schemas.microsoft.com/office/drawing/2014/main" val="2228311234"/>
                  </a:ext>
                </a:extLst>
              </a:tr>
              <a:tr h="717176">
                <a:tc>
                  <a:txBody>
                    <a:bodyPr/>
                    <a:lstStyle/>
                    <a:p>
                      <a:r>
                        <a:rPr lang="es-CO" sz="2100"/>
                        <a:t>Generar Dieta Semanal</a:t>
                      </a:r>
                    </a:p>
                  </a:txBody>
                  <a:tcPr anchor="ctr"/>
                </a:tc>
                <a:tc>
                  <a:txBody>
                    <a:bodyPr/>
                    <a:lstStyle/>
                    <a:p>
                      <a:r>
                        <a:rPr lang="es-CO" sz="2100"/>
                        <a:t>Caso de uso</a:t>
                      </a:r>
                    </a:p>
                  </a:txBody>
                  <a:tcPr anchor="ctr"/>
                </a:tc>
                <a:tc>
                  <a:txBody>
                    <a:bodyPr/>
                    <a:lstStyle/>
                    <a:p>
                      <a:r>
                        <a:rPr lang="es-CO" sz="2100"/>
                        <a:t>Crea una dieta semanal personalizada mediante IA.</a:t>
                      </a:r>
                    </a:p>
                  </a:txBody>
                  <a:tcPr anchor="ctr"/>
                </a:tc>
                <a:extLst>
                  <a:ext uri="{0D108BD9-81ED-4DB2-BD59-A6C34878D82A}">
                    <a16:rowId xmlns:a16="http://schemas.microsoft.com/office/drawing/2014/main" val="2579267483"/>
                  </a:ext>
                </a:extLst>
              </a:tr>
              <a:tr h="717176">
                <a:tc>
                  <a:txBody>
                    <a:bodyPr/>
                    <a:lstStyle/>
                    <a:p>
                      <a:r>
                        <a:rPr lang="es-CO" sz="2100" dirty="0"/>
                        <a:t>Configurar perfil inicial</a:t>
                      </a:r>
                    </a:p>
                  </a:txBody>
                  <a:tcPr anchor="ctr"/>
                </a:tc>
                <a:tc>
                  <a:txBody>
                    <a:bodyPr/>
                    <a:lstStyle/>
                    <a:p>
                      <a:r>
                        <a:rPr lang="es-CO" sz="2100"/>
                        <a:t>Caso de uso</a:t>
                      </a:r>
                    </a:p>
                  </a:txBody>
                  <a:tcPr anchor="ctr"/>
                </a:tc>
                <a:tc>
                  <a:txBody>
                    <a:bodyPr/>
                    <a:lstStyle/>
                    <a:p>
                      <a:r>
                        <a:rPr lang="es-ES" sz="2100"/>
                        <a:t>Define características físicas, preferencias y restricciones del usuario.</a:t>
                      </a:r>
                    </a:p>
                  </a:txBody>
                  <a:tcPr anchor="ctr"/>
                </a:tc>
                <a:extLst>
                  <a:ext uri="{0D108BD9-81ED-4DB2-BD59-A6C34878D82A}">
                    <a16:rowId xmlns:a16="http://schemas.microsoft.com/office/drawing/2014/main" val="2820516574"/>
                  </a:ext>
                </a:extLst>
              </a:tr>
              <a:tr h="717176">
                <a:tc>
                  <a:txBody>
                    <a:bodyPr/>
                    <a:lstStyle/>
                    <a:p>
                      <a:r>
                        <a:rPr lang="es-CO" sz="2100"/>
                        <a:t>Actualizar preferencias</a:t>
                      </a:r>
                    </a:p>
                  </a:txBody>
                  <a:tcPr anchor="ctr"/>
                </a:tc>
                <a:tc>
                  <a:txBody>
                    <a:bodyPr/>
                    <a:lstStyle/>
                    <a:p>
                      <a:r>
                        <a:rPr lang="es-CO" sz="2100"/>
                        <a:t>Caso de uso</a:t>
                      </a:r>
                    </a:p>
                  </a:txBody>
                  <a:tcPr anchor="ctr"/>
                </a:tc>
                <a:tc>
                  <a:txBody>
                    <a:bodyPr/>
                    <a:lstStyle/>
                    <a:p>
                      <a:r>
                        <a:rPr lang="es-CO" sz="2100"/>
                        <a:t>Permite modificar preferencias dietéticas.</a:t>
                      </a:r>
                    </a:p>
                  </a:txBody>
                  <a:tcPr anchor="ctr"/>
                </a:tc>
                <a:extLst>
                  <a:ext uri="{0D108BD9-81ED-4DB2-BD59-A6C34878D82A}">
                    <a16:rowId xmlns:a16="http://schemas.microsoft.com/office/drawing/2014/main" val="253549628"/>
                  </a:ext>
                </a:extLst>
              </a:tr>
              <a:tr h="717176">
                <a:tc>
                  <a:txBody>
                    <a:bodyPr/>
                    <a:lstStyle/>
                    <a:p>
                      <a:r>
                        <a:rPr lang="es-CO" sz="2100"/>
                        <a:t>Actualizar restricciones</a:t>
                      </a:r>
                    </a:p>
                  </a:txBody>
                  <a:tcPr anchor="ctr"/>
                </a:tc>
                <a:tc>
                  <a:txBody>
                    <a:bodyPr/>
                    <a:lstStyle/>
                    <a:p>
                      <a:r>
                        <a:rPr lang="es-CO" sz="2100"/>
                        <a:t>Caso de uso</a:t>
                      </a:r>
                    </a:p>
                  </a:txBody>
                  <a:tcPr anchor="ctr"/>
                </a:tc>
                <a:tc>
                  <a:txBody>
                    <a:bodyPr/>
                    <a:lstStyle/>
                    <a:p>
                      <a:r>
                        <a:rPr lang="es-CO" sz="2100" dirty="0"/>
                        <a:t>Cambia o agrega restricciones alimentarias.</a:t>
                      </a:r>
                    </a:p>
                  </a:txBody>
                  <a:tcPr anchor="ctr"/>
                </a:tc>
                <a:extLst>
                  <a:ext uri="{0D108BD9-81ED-4DB2-BD59-A6C34878D82A}">
                    <a16:rowId xmlns:a16="http://schemas.microsoft.com/office/drawing/2014/main" val="1980767529"/>
                  </a:ext>
                </a:extLst>
              </a:tr>
            </a:tbl>
          </a:graphicData>
        </a:graphic>
      </p:graphicFrame>
    </p:spTree>
    <p:extLst>
      <p:ext uri="{BB962C8B-B14F-4D97-AF65-F5344CB8AC3E}">
        <p14:creationId xmlns:p14="http://schemas.microsoft.com/office/powerpoint/2010/main" val="40632765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A135-4897-14A1-9B6D-F5C9F25B26C9}"/>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8977CFAA-9E96-F46C-AF63-87FD5548621F}"/>
              </a:ext>
            </a:extLst>
          </p:cNvPr>
          <p:cNvSpPr/>
          <p:nvPr/>
        </p:nvSpPr>
        <p:spPr>
          <a:xfrm>
            <a:off x="0" y="0"/>
            <a:ext cx="18288000" cy="10287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reeform 5">
            <a:extLst>
              <a:ext uri="{FF2B5EF4-FFF2-40B4-BE49-F238E27FC236}">
                <a16:creationId xmlns:a16="http://schemas.microsoft.com/office/drawing/2014/main" id="{9F8D833A-DEC8-E251-4108-0306EBEF9878}"/>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87364E67-A0D4-71B2-4078-8B21A8F216C7}"/>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A9118814-38E2-E9EE-1442-E53E8EFE40EE}"/>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9F798522-7A65-9188-0D1B-B5353483B3D5}"/>
              </a:ext>
            </a:extLst>
          </p:cNvPr>
          <p:cNvGraphicFramePr>
            <a:graphicFrameLocks noGrp="1"/>
          </p:cNvGraphicFramePr>
          <p:nvPr>
            <p:extLst>
              <p:ext uri="{D42A27DB-BD31-4B8C-83A1-F6EECF244321}">
                <p14:modId xmlns:p14="http://schemas.microsoft.com/office/powerpoint/2010/main" val="3005572703"/>
              </p:ext>
            </p:extLst>
          </p:nvPr>
        </p:nvGraphicFramePr>
        <p:xfrm>
          <a:off x="1984188" y="1409700"/>
          <a:ext cx="14319624" cy="3513268"/>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r>
                        <a:rPr lang="es-CO" sz="2100" dirty="0"/>
                        <a:t>Actualizar presupuesto</a:t>
                      </a:r>
                    </a:p>
                  </a:txBody>
                  <a:tcPr anchor="ctr"/>
                </a:tc>
                <a:tc>
                  <a:txBody>
                    <a:bodyPr/>
                    <a:lstStyle/>
                    <a:p>
                      <a:r>
                        <a:rPr lang="es-CO" sz="2100"/>
                        <a:t>Caso de uso</a:t>
                      </a:r>
                    </a:p>
                  </a:txBody>
                  <a:tcPr anchor="ctr"/>
                </a:tc>
                <a:tc>
                  <a:txBody>
                    <a:bodyPr/>
                    <a:lstStyle/>
                    <a:p>
                      <a:r>
                        <a:rPr lang="es-ES" sz="2100" dirty="0"/>
                        <a:t>Permite establecer o modificar el límite de presupuesto para la dieta.</a:t>
                      </a:r>
                    </a:p>
                  </a:txBody>
                  <a:tcPr anchor="ctr"/>
                </a:tc>
                <a:extLst>
                  <a:ext uri="{0D108BD9-81ED-4DB2-BD59-A6C34878D82A}">
                    <a16:rowId xmlns:a16="http://schemas.microsoft.com/office/drawing/2014/main" val="935667181"/>
                  </a:ext>
                </a:extLst>
              </a:tr>
              <a:tr h="717176">
                <a:tc>
                  <a:txBody>
                    <a:bodyPr/>
                    <a:lstStyle/>
                    <a:p>
                      <a:r>
                        <a:rPr lang="es-CO" sz="2100" dirty="0"/>
                        <a:t>Actualizar ingredientes disponibles</a:t>
                      </a:r>
                    </a:p>
                  </a:txBody>
                  <a:tcPr anchor="ctr"/>
                </a:tc>
                <a:tc>
                  <a:txBody>
                    <a:bodyPr/>
                    <a:lstStyle/>
                    <a:p>
                      <a:r>
                        <a:rPr lang="es-CO" sz="2100" dirty="0"/>
                        <a:t>Caso de uso</a:t>
                      </a:r>
                    </a:p>
                  </a:txBody>
                  <a:tcPr anchor="ctr"/>
                </a:tc>
                <a:tc>
                  <a:txBody>
                    <a:bodyPr/>
                    <a:lstStyle/>
                    <a:p>
                      <a:r>
                        <a:rPr lang="es-ES" sz="2100"/>
                        <a:t>Define los ingredientes que el usuario tiene disponibles.</a:t>
                      </a:r>
                    </a:p>
                  </a:txBody>
                  <a:tcPr anchor="ctr"/>
                </a:tc>
                <a:extLst>
                  <a:ext uri="{0D108BD9-81ED-4DB2-BD59-A6C34878D82A}">
                    <a16:rowId xmlns:a16="http://schemas.microsoft.com/office/drawing/2014/main" val="871592431"/>
                  </a:ext>
                </a:extLst>
              </a:tr>
              <a:tr h="717176">
                <a:tc>
                  <a:txBody>
                    <a:bodyPr/>
                    <a:lstStyle/>
                    <a:p>
                      <a:r>
                        <a:rPr lang="es-CO" sz="2100" dirty="0"/>
                        <a:t>Consultar información nutricional de un plato</a:t>
                      </a:r>
                    </a:p>
                  </a:txBody>
                  <a:tcPr anchor="ctr"/>
                </a:tc>
                <a:tc>
                  <a:txBody>
                    <a:bodyPr/>
                    <a:lstStyle/>
                    <a:p>
                      <a:r>
                        <a:rPr lang="es-CO" sz="2100" dirty="0"/>
                        <a:t>Caso de uso</a:t>
                      </a:r>
                    </a:p>
                  </a:txBody>
                  <a:tcPr anchor="ctr"/>
                </a:tc>
                <a:tc>
                  <a:txBody>
                    <a:bodyPr/>
                    <a:lstStyle/>
                    <a:p>
                      <a:r>
                        <a:rPr lang="es-ES" sz="2100" dirty="0"/>
                        <a:t>Permite revisar la información nutricional de un plato específico.</a:t>
                      </a:r>
                    </a:p>
                  </a:txBody>
                  <a:tcPr anchor="ctr"/>
                </a:tc>
                <a:extLst>
                  <a:ext uri="{0D108BD9-81ED-4DB2-BD59-A6C34878D82A}">
                    <a16:rowId xmlns:a16="http://schemas.microsoft.com/office/drawing/2014/main" val="3474772629"/>
                  </a:ext>
                </a:extLst>
              </a:tr>
            </a:tbl>
          </a:graphicData>
        </a:graphic>
      </p:graphicFrame>
    </p:spTree>
    <p:extLst>
      <p:ext uri="{BB962C8B-B14F-4D97-AF65-F5344CB8AC3E}">
        <p14:creationId xmlns:p14="http://schemas.microsoft.com/office/powerpoint/2010/main" val="345830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p:cNvGrpSpPr/>
        <p:nvPr/>
      </p:nvGrpSpPr>
      <p:grpSpPr>
        <a:xfrm>
          <a:off x="0" y="0"/>
          <a:ext cx="0" cy="0"/>
          <a:chOff x="0" y="0"/>
          <a:chExt cx="0" cy="0"/>
        </a:xfrm>
      </p:grpSpPr>
      <p:sp>
        <p:nvSpPr>
          <p:cNvPr id="2" name="Freeform 2"/>
          <p:cNvSpPr/>
          <p:nvPr/>
        </p:nvSpPr>
        <p:spPr>
          <a:xfrm rot="-6501204">
            <a:off x="-4899086" y="-8147683"/>
            <a:ext cx="9798172" cy="13143890"/>
          </a:xfrm>
          <a:custGeom>
            <a:avLst/>
            <a:gdLst/>
            <a:ahLst/>
            <a:cxnLst/>
            <a:rect l="l" t="t" r="r" b="b"/>
            <a:pathLst>
              <a:path w="9798172" h="13143890">
                <a:moveTo>
                  <a:pt x="0" y="0"/>
                </a:moveTo>
                <a:lnTo>
                  <a:pt x="9798172" y="0"/>
                </a:lnTo>
                <a:lnTo>
                  <a:pt x="9798172" y="13143889"/>
                </a:lnTo>
                <a:lnTo>
                  <a:pt x="0" y="13143889"/>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3" name="Freeform 3"/>
          <p:cNvSpPr/>
          <p:nvPr/>
        </p:nvSpPr>
        <p:spPr>
          <a:xfrm rot="-8798399">
            <a:off x="11434890" y="2417332"/>
            <a:ext cx="9798172" cy="13143890"/>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es-CO" noProof="0" dirty="0"/>
          </a:p>
        </p:txBody>
      </p:sp>
      <p:sp>
        <p:nvSpPr>
          <p:cNvPr id="4" name="Freeform 4"/>
          <p:cNvSpPr/>
          <p:nvPr/>
        </p:nvSpPr>
        <p:spPr>
          <a:xfrm rot="-10301337">
            <a:off x="9883234" y="-2150579"/>
            <a:ext cx="12901483" cy="11165647"/>
          </a:xfrm>
          <a:custGeom>
            <a:avLst/>
            <a:gdLst/>
            <a:ahLst/>
            <a:cxnLst/>
            <a:rect l="l" t="t" r="r" b="b"/>
            <a:pathLst>
              <a:path w="12901483" h="11165647">
                <a:moveTo>
                  <a:pt x="0" y="0"/>
                </a:moveTo>
                <a:lnTo>
                  <a:pt x="12901483" y="0"/>
                </a:lnTo>
                <a:lnTo>
                  <a:pt x="12901483" y="11165647"/>
                </a:lnTo>
                <a:lnTo>
                  <a:pt x="0" y="11165647"/>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5" name="Freeform 5"/>
          <p:cNvSpPr/>
          <p:nvPr/>
        </p:nvSpPr>
        <p:spPr>
          <a:xfrm rot="458160">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es-CO" noProof="0" dirty="0"/>
          </a:p>
        </p:txBody>
      </p:sp>
      <p:sp>
        <p:nvSpPr>
          <p:cNvPr id="6" name="TextBox 6"/>
          <p:cNvSpPr txBox="1"/>
          <p:nvPr/>
        </p:nvSpPr>
        <p:spPr>
          <a:xfrm>
            <a:off x="3087654" y="3157988"/>
            <a:ext cx="6411555" cy="1319860"/>
          </a:xfrm>
          <a:prstGeom prst="rect">
            <a:avLst/>
          </a:prstGeom>
        </p:spPr>
        <p:txBody>
          <a:bodyPr lIns="0" tIns="0" rIns="0" bIns="0" rtlCol="0" anchor="t">
            <a:spAutoFit/>
          </a:bodyPr>
          <a:lstStyle/>
          <a:p>
            <a:pPr algn="l">
              <a:lnSpc>
                <a:spcPts val="10726"/>
              </a:lnSpc>
            </a:pPr>
            <a:r>
              <a:rPr lang="es-CO" sz="7662" b="1" spc="720" noProof="0" dirty="0">
                <a:solidFill>
                  <a:srgbClr val="152540"/>
                </a:solidFill>
                <a:latin typeface="Glacial Indifference Bold"/>
                <a:ea typeface="Glacial Indifference Bold"/>
                <a:cs typeface="Glacial Indifference Bold"/>
                <a:sym typeface="Glacial Indifference Bold"/>
              </a:rPr>
              <a:t>4+1 VISTAS</a:t>
            </a:r>
          </a:p>
        </p:txBody>
      </p:sp>
      <p:sp>
        <p:nvSpPr>
          <p:cNvPr id="7" name="TextBox 7"/>
          <p:cNvSpPr txBox="1"/>
          <p:nvPr/>
        </p:nvSpPr>
        <p:spPr>
          <a:xfrm>
            <a:off x="3087654" y="2330064"/>
            <a:ext cx="4756100" cy="980324"/>
          </a:xfrm>
          <a:prstGeom prst="rect">
            <a:avLst/>
          </a:prstGeom>
        </p:spPr>
        <p:txBody>
          <a:bodyPr lIns="0" tIns="0" rIns="0" bIns="0" rtlCol="0" anchor="t">
            <a:spAutoFit/>
          </a:bodyPr>
          <a:lstStyle/>
          <a:p>
            <a:pPr algn="l">
              <a:lnSpc>
                <a:spcPts val="7957"/>
              </a:lnSpc>
            </a:pPr>
            <a:r>
              <a:rPr lang="es-CO" sz="5683" spc="534" dirty="0">
                <a:solidFill>
                  <a:srgbClr val="152540"/>
                </a:solidFill>
                <a:latin typeface="Glacial Indifference"/>
                <a:ea typeface="Glacial Indifference"/>
                <a:cs typeface="Glacial Indifference"/>
                <a:sym typeface="Glacial Indifference"/>
              </a:rPr>
              <a:t>MODELO</a:t>
            </a:r>
            <a:endParaRPr lang="es-CO" sz="5683" spc="534" noProof="0" dirty="0">
              <a:solidFill>
                <a:srgbClr val="152540"/>
              </a:solidFill>
              <a:latin typeface="Glacial Indifference"/>
              <a:ea typeface="Glacial Indifference"/>
              <a:cs typeface="Glacial Indifference"/>
              <a:sym typeface="Glacial Indifference"/>
            </a:endParaRPr>
          </a:p>
        </p:txBody>
      </p:sp>
      <p:sp>
        <p:nvSpPr>
          <p:cNvPr id="8" name="TextBox 8"/>
          <p:cNvSpPr txBox="1"/>
          <p:nvPr/>
        </p:nvSpPr>
        <p:spPr>
          <a:xfrm>
            <a:off x="3087654" y="4805671"/>
            <a:ext cx="5799806" cy="3033972"/>
          </a:xfrm>
          <a:prstGeom prst="rect">
            <a:avLst/>
          </a:prstGeom>
        </p:spPr>
        <p:txBody>
          <a:bodyPr lIns="0" tIns="0" rIns="0" bIns="0" rtlCol="0" anchor="t">
            <a:spAutoFit/>
          </a:bodyPr>
          <a:lstStyle/>
          <a:p>
            <a:pPr marL="741495" lvl="1" indent="-370748" algn="l">
              <a:lnSpc>
                <a:spcPts val="4808"/>
              </a:lnSpc>
              <a:buFont typeface="Arial"/>
              <a:buChar char="•"/>
            </a:pPr>
            <a:r>
              <a:rPr lang="es-CO" sz="3434" spc="75" noProof="0" dirty="0">
                <a:solidFill>
                  <a:srgbClr val="152540"/>
                </a:solidFill>
                <a:latin typeface="Glacial Indifference"/>
                <a:ea typeface="Glacial Indifference"/>
                <a:cs typeface="Glacial Indifference"/>
                <a:sym typeface="Glacial Indifference"/>
              </a:rPr>
              <a:t>Vista Lógica</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De Componentes</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Vista De Procesos</a:t>
            </a:r>
          </a:p>
          <a:p>
            <a:pPr marL="741495" lvl="1" indent="-370748" algn="l">
              <a:lnSpc>
                <a:spcPts val="4808"/>
              </a:lnSpc>
              <a:buFont typeface="Arial"/>
              <a:buChar char="•"/>
            </a:pPr>
            <a:r>
              <a:rPr lang="es-CO" sz="3434" u="none" strike="noStrike" spc="75" noProof="0" dirty="0">
                <a:solidFill>
                  <a:srgbClr val="152540"/>
                </a:solidFill>
                <a:latin typeface="Glacial Indifference"/>
                <a:ea typeface="Glacial Indifference"/>
                <a:cs typeface="Glacial Indifference"/>
                <a:sym typeface="Glacial Indifference"/>
              </a:rPr>
              <a:t>Vista Física</a:t>
            </a:r>
          </a:p>
          <a:p>
            <a:pPr marL="741495" lvl="1" indent="-370748" algn="l">
              <a:lnSpc>
                <a:spcPts val="4808"/>
              </a:lnSpc>
              <a:buFont typeface="Arial"/>
              <a:buChar char="•"/>
            </a:pPr>
            <a:r>
              <a:rPr lang="es-CO" sz="3434" spc="75" dirty="0">
                <a:solidFill>
                  <a:srgbClr val="152540"/>
                </a:solidFill>
                <a:latin typeface="Glacial Indifference"/>
                <a:ea typeface="Glacial Indifference"/>
                <a:cs typeface="Glacial Indifference"/>
                <a:sym typeface="Glacial Indifference"/>
              </a:rPr>
              <a:t>Escenario</a:t>
            </a:r>
            <a:endParaRPr lang="es-CO" sz="3434" u="none" strike="noStrike" spc="75" noProof="0" dirty="0">
              <a:solidFill>
                <a:srgbClr val="152540"/>
              </a:solidFill>
              <a:latin typeface="Glacial Indifference"/>
              <a:ea typeface="Glacial Indifference"/>
              <a:cs typeface="Glacial Indifference"/>
              <a:sym typeface="Glacial Indifference"/>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4128E74-C2C5-0B30-D984-C0646017F9D0}"/>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DCA0C47-2903-51B0-51CE-FDFFB6C3E58E}"/>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689FCB2-B5D3-2600-1734-7E87A5D2C84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FE20333-9834-34D8-5E71-4F45739E238E}"/>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0941B798-8618-5339-C898-ECE5E8CBD1B3}"/>
              </a:ext>
            </a:extLst>
          </p:cNvPr>
          <p:cNvGraphicFramePr>
            <a:graphicFrameLocks noGrp="1"/>
          </p:cNvGraphicFramePr>
          <p:nvPr>
            <p:extLst>
              <p:ext uri="{D42A27DB-BD31-4B8C-83A1-F6EECF244321}">
                <p14:modId xmlns:p14="http://schemas.microsoft.com/office/powerpoint/2010/main" val="3525665056"/>
              </p:ext>
            </p:extLst>
          </p:nvPr>
        </p:nvGraphicFramePr>
        <p:xfrm>
          <a:off x="1626197" y="1670831"/>
          <a:ext cx="15035606" cy="6699323"/>
        </p:xfrm>
        <a:graphic>
          <a:graphicData uri="http://schemas.openxmlformats.org/drawingml/2006/table">
            <a:tbl>
              <a:tblPr>
                <a:tableStyleId>{5C22544A-7EE6-4342-B048-85BDC9FD1C3A}</a:tableStyleId>
              </a:tblPr>
              <a:tblGrid>
                <a:gridCol w="2037991">
                  <a:extLst>
                    <a:ext uri="{9D8B030D-6E8A-4147-A177-3AD203B41FA5}">
                      <a16:colId xmlns:a16="http://schemas.microsoft.com/office/drawing/2014/main" val="2954686534"/>
                    </a:ext>
                  </a:extLst>
                </a:gridCol>
                <a:gridCol w="2037991">
                  <a:extLst>
                    <a:ext uri="{9D8B030D-6E8A-4147-A177-3AD203B41FA5}">
                      <a16:colId xmlns:a16="http://schemas.microsoft.com/office/drawing/2014/main" val="392555765"/>
                    </a:ext>
                  </a:extLst>
                </a:gridCol>
                <a:gridCol w="4406614">
                  <a:extLst>
                    <a:ext uri="{9D8B030D-6E8A-4147-A177-3AD203B41FA5}">
                      <a16:colId xmlns:a16="http://schemas.microsoft.com/office/drawing/2014/main" val="893658588"/>
                    </a:ext>
                  </a:extLst>
                </a:gridCol>
                <a:gridCol w="6553010">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r>
                        <a:rPr lang="es-CO" sz="2100"/>
                        <a:t>Usuario</a:t>
                      </a:r>
                    </a:p>
                  </a:txBody>
                  <a:tcPr anchor="ctr"/>
                </a:tc>
                <a:tc>
                  <a:txBody>
                    <a:bodyPr/>
                    <a:lstStyle/>
                    <a:p>
                      <a:r>
                        <a:rPr lang="es-CO" sz="2100"/>
                        <a:t>Generar plato individual</a:t>
                      </a:r>
                    </a:p>
                  </a:txBody>
                  <a:tcPr anchor="ctr"/>
                </a:tc>
                <a:tc>
                  <a:txBody>
                    <a:bodyPr/>
                    <a:lstStyle/>
                    <a:p>
                      <a:r>
                        <a:rPr lang="es-CO" sz="2100"/>
                        <a:t>Asociación directa</a:t>
                      </a:r>
                    </a:p>
                  </a:txBody>
                  <a:tcPr anchor="ctr"/>
                </a:tc>
                <a:tc>
                  <a:txBody>
                    <a:bodyPr/>
                    <a:lstStyle/>
                    <a:p>
                      <a:r>
                        <a:rPr lang="es-ES" sz="2100" dirty="0"/>
                        <a:t>El usuario solicita generar un plato personalizado.</a:t>
                      </a:r>
                    </a:p>
                  </a:txBody>
                  <a:tcPr anchor="ctr"/>
                </a:tc>
                <a:extLst>
                  <a:ext uri="{0D108BD9-81ED-4DB2-BD59-A6C34878D82A}">
                    <a16:rowId xmlns:a16="http://schemas.microsoft.com/office/drawing/2014/main" val="1991614957"/>
                  </a:ext>
                </a:extLst>
              </a:tr>
              <a:tr h="753035">
                <a:tc>
                  <a:txBody>
                    <a:bodyPr/>
                    <a:lstStyle/>
                    <a:p>
                      <a:r>
                        <a:rPr lang="es-CO" sz="2100"/>
                        <a:t>Usuario</a:t>
                      </a:r>
                    </a:p>
                  </a:txBody>
                  <a:tcPr anchor="ctr"/>
                </a:tc>
                <a:tc>
                  <a:txBody>
                    <a:bodyPr/>
                    <a:lstStyle/>
                    <a:p>
                      <a:r>
                        <a:rPr lang="es-CO" sz="2100"/>
                        <a:t>Modificar Dieta</a:t>
                      </a:r>
                    </a:p>
                  </a:txBody>
                  <a:tcPr anchor="ctr"/>
                </a:tc>
                <a:tc>
                  <a:txBody>
                    <a:bodyPr/>
                    <a:lstStyle/>
                    <a:p>
                      <a:r>
                        <a:rPr lang="es-CO" sz="2100"/>
                        <a:t>Asociación directa</a:t>
                      </a:r>
                    </a:p>
                  </a:txBody>
                  <a:tcPr anchor="ctr"/>
                </a:tc>
                <a:tc>
                  <a:txBody>
                    <a:bodyPr/>
                    <a:lstStyle/>
                    <a:p>
                      <a:r>
                        <a:rPr lang="es-ES" sz="2100"/>
                        <a:t>El usuario modifica una dieta existente.</a:t>
                      </a:r>
                    </a:p>
                  </a:txBody>
                  <a:tcPr anchor="ctr"/>
                </a:tc>
                <a:extLst>
                  <a:ext uri="{0D108BD9-81ED-4DB2-BD59-A6C34878D82A}">
                    <a16:rowId xmlns:a16="http://schemas.microsoft.com/office/drawing/2014/main" val="1079059482"/>
                  </a:ext>
                </a:extLst>
              </a:tr>
              <a:tr h="753035">
                <a:tc>
                  <a:txBody>
                    <a:bodyPr/>
                    <a:lstStyle/>
                    <a:p>
                      <a:r>
                        <a:rPr lang="es-CO" sz="2100" dirty="0"/>
                        <a:t>Usuario</a:t>
                      </a:r>
                    </a:p>
                  </a:txBody>
                  <a:tcPr anchor="ctr"/>
                </a:tc>
                <a:tc>
                  <a:txBody>
                    <a:bodyPr/>
                    <a:lstStyle/>
                    <a:p>
                      <a:r>
                        <a:rPr lang="es-CO" sz="2100"/>
                        <a:t>Configurar perfil inicial</a:t>
                      </a:r>
                    </a:p>
                  </a:txBody>
                  <a:tcPr anchor="ctr"/>
                </a:tc>
                <a:tc>
                  <a:txBody>
                    <a:bodyPr/>
                    <a:lstStyle/>
                    <a:p>
                      <a:r>
                        <a:rPr lang="es-CO" sz="2100"/>
                        <a:t>Asociación directa</a:t>
                      </a:r>
                    </a:p>
                  </a:txBody>
                  <a:tcPr anchor="ctr"/>
                </a:tc>
                <a:tc>
                  <a:txBody>
                    <a:bodyPr/>
                    <a:lstStyle/>
                    <a:p>
                      <a:r>
                        <a:rPr lang="es-ES" sz="2100"/>
                        <a:t>El usuario define sus datos y objetivos nutricionales.</a:t>
                      </a:r>
                    </a:p>
                  </a:txBody>
                  <a:tcPr anchor="ctr"/>
                </a:tc>
                <a:extLst>
                  <a:ext uri="{0D108BD9-81ED-4DB2-BD59-A6C34878D82A}">
                    <a16:rowId xmlns:a16="http://schemas.microsoft.com/office/drawing/2014/main" val="3008668643"/>
                  </a:ext>
                </a:extLst>
              </a:tr>
              <a:tr h="753035">
                <a:tc>
                  <a:txBody>
                    <a:bodyPr/>
                    <a:lstStyle/>
                    <a:p>
                      <a:r>
                        <a:rPr lang="es-CO" sz="2100"/>
                        <a:t>Usuario</a:t>
                      </a:r>
                    </a:p>
                  </a:txBody>
                  <a:tcPr anchor="ctr"/>
                </a:tc>
                <a:tc>
                  <a:txBody>
                    <a:bodyPr/>
                    <a:lstStyle/>
                    <a:p>
                      <a:r>
                        <a:rPr lang="es-CO" sz="2100"/>
                        <a:t>Actualizar preferencias</a:t>
                      </a:r>
                    </a:p>
                  </a:txBody>
                  <a:tcPr anchor="ctr"/>
                </a:tc>
                <a:tc>
                  <a:txBody>
                    <a:bodyPr/>
                    <a:lstStyle/>
                    <a:p>
                      <a:r>
                        <a:rPr lang="es-CO" sz="2100"/>
                        <a:t>Asociación directa</a:t>
                      </a:r>
                    </a:p>
                  </a:txBody>
                  <a:tcPr anchor="ctr"/>
                </a:tc>
                <a:tc>
                  <a:txBody>
                    <a:bodyPr/>
                    <a:lstStyle/>
                    <a:p>
                      <a:r>
                        <a:rPr lang="es-ES" sz="2100"/>
                        <a:t>El usuario modifica sus preferencias dietéticas.</a:t>
                      </a:r>
                    </a:p>
                  </a:txBody>
                  <a:tcPr anchor="ctr"/>
                </a:tc>
                <a:extLst>
                  <a:ext uri="{0D108BD9-81ED-4DB2-BD59-A6C34878D82A}">
                    <a16:rowId xmlns:a16="http://schemas.microsoft.com/office/drawing/2014/main" val="3945885047"/>
                  </a:ext>
                </a:extLst>
              </a:tr>
              <a:tr h="753035">
                <a:tc>
                  <a:txBody>
                    <a:bodyPr/>
                    <a:lstStyle/>
                    <a:p>
                      <a:r>
                        <a:rPr lang="es-CO" sz="2100"/>
                        <a:t>Usuario</a:t>
                      </a:r>
                    </a:p>
                  </a:txBody>
                  <a:tcPr anchor="ctr"/>
                </a:tc>
                <a:tc>
                  <a:txBody>
                    <a:bodyPr/>
                    <a:lstStyle/>
                    <a:p>
                      <a:r>
                        <a:rPr lang="es-CO" sz="2100"/>
                        <a:t>Consultar información nutricional</a:t>
                      </a:r>
                    </a:p>
                  </a:txBody>
                  <a:tcPr anchor="ctr"/>
                </a:tc>
                <a:tc>
                  <a:txBody>
                    <a:bodyPr/>
                    <a:lstStyle/>
                    <a:p>
                      <a:r>
                        <a:rPr lang="es-CO" sz="2100"/>
                        <a:t>Asociación directa</a:t>
                      </a:r>
                    </a:p>
                  </a:txBody>
                  <a:tcPr anchor="ctr"/>
                </a:tc>
                <a:tc>
                  <a:txBody>
                    <a:bodyPr/>
                    <a:lstStyle/>
                    <a:p>
                      <a:r>
                        <a:rPr lang="es-ES" sz="2100" dirty="0"/>
                        <a:t>El usuario revisa la información de un plato.</a:t>
                      </a:r>
                    </a:p>
                  </a:txBody>
                  <a:tcPr anchor="ctr"/>
                </a:tc>
                <a:extLst>
                  <a:ext uri="{0D108BD9-81ED-4DB2-BD59-A6C34878D82A}">
                    <a16:rowId xmlns:a16="http://schemas.microsoft.com/office/drawing/2014/main" val="606187574"/>
                  </a:ext>
                </a:extLst>
              </a:tr>
              <a:tr h="753035">
                <a:tc>
                  <a:txBody>
                    <a:bodyPr/>
                    <a:lstStyle/>
                    <a:p>
                      <a:r>
                        <a:rPr lang="es-CO" sz="2100" dirty="0"/>
                        <a:t>Generar Dieta Semanal</a:t>
                      </a:r>
                    </a:p>
                  </a:txBody>
                  <a:tcPr anchor="ctr"/>
                </a:tc>
                <a:tc>
                  <a:txBody>
                    <a:bodyPr/>
                    <a:lstStyle/>
                    <a:p>
                      <a:r>
                        <a:rPr lang="es-CO" sz="2100" dirty="0"/>
                        <a:t>Proveedor Modelo IA</a:t>
                      </a:r>
                    </a:p>
                  </a:txBody>
                  <a:tcPr anchor="ctr"/>
                </a:tc>
                <a:tc>
                  <a:txBody>
                    <a:bodyPr/>
                    <a:lstStyle/>
                    <a:p>
                      <a:r>
                        <a:rPr lang="es-CO" sz="2100" dirty="0"/>
                        <a:t>Inclusión (&lt;&lt;</a:t>
                      </a:r>
                      <a:r>
                        <a:rPr lang="es-CO" sz="2100" dirty="0" err="1"/>
                        <a:t>include</a:t>
                      </a:r>
                      <a:r>
                        <a:rPr lang="es-CO" sz="2100" dirty="0"/>
                        <a:t>&gt;&gt;)</a:t>
                      </a:r>
                    </a:p>
                  </a:txBody>
                  <a:tcPr anchor="ctr"/>
                </a:tc>
                <a:tc>
                  <a:txBody>
                    <a:bodyPr/>
                    <a:lstStyle/>
                    <a:p>
                      <a:r>
                        <a:rPr lang="es-ES" sz="2100" dirty="0"/>
                        <a:t>Se requiere el modelo de IA para generar la dieta.</a:t>
                      </a:r>
                    </a:p>
                  </a:txBody>
                  <a:tcPr anchor="ctr"/>
                </a:tc>
                <a:extLst>
                  <a:ext uri="{0D108BD9-81ED-4DB2-BD59-A6C34878D82A}">
                    <a16:rowId xmlns:a16="http://schemas.microsoft.com/office/drawing/2014/main" val="3635270870"/>
                  </a:ext>
                </a:extLst>
              </a:tr>
              <a:tr h="753035">
                <a:tc>
                  <a:txBody>
                    <a:bodyPr/>
                    <a:lstStyle/>
                    <a:p>
                      <a:r>
                        <a:rPr lang="es-CO" sz="2100" dirty="0"/>
                        <a:t>Generar plato individual</a:t>
                      </a:r>
                    </a:p>
                  </a:txBody>
                  <a:tcPr anchor="ctr"/>
                </a:tc>
                <a:tc>
                  <a:txBody>
                    <a:bodyPr/>
                    <a:lstStyle/>
                    <a:p>
                      <a:r>
                        <a:rPr lang="es-CO" sz="2100" dirty="0"/>
                        <a:t>Proveedor Modelo IA</a:t>
                      </a:r>
                    </a:p>
                  </a:txBody>
                  <a:tcPr anchor="ctr"/>
                </a:tc>
                <a:tc>
                  <a:txBody>
                    <a:bodyPr/>
                    <a:lstStyle/>
                    <a:p>
                      <a:r>
                        <a:rPr lang="es-CO" sz="2100" dirty="0"/>
                        <a:t>Inclusión (&lt;&lt;</a:t>
                      </a:r>
                      <a:r>
                        <a:rPr lang="es-CO" sz="2100" dirty="0" err="1"/>
                        <a:t>include</a:t>
                      </a:r>
                      <a:r>
                        <a:rPr lang="es-CO" sz="2100" dirty="0"/>
                        <a:t>&gt;&gt;)</a:t>
                      </a:r>
                    </a:p>
                  </a:txBody>
                  <a:tcPr anchor="ctr"/>
                </a:tc>
                <a:tc>
                  <a:txBody>
                    <a:bodyPr/>
                    <a:lstStyle/>
                    <a:p>
                      <a:r>
                        <a:rPr lang="es-ES" sz="2100" dirty="0"/>
                        <a:t>Se requiere el modelo de IA para generar un plato individual.</a:t>
                      </a:r>
                    </a:p>
                  </a:txBody>
                  <a:tcPr anchor="ctr"/>
                </a:tc>
                <a:extLst>
                  <a:ext uri="{0D108BD9-81ED-4DB2-BD59-A6C34878D82A}">
                    <a16:rowId xmlns:a16="http://schemas.microsoft.com/office/drawing/2014/main" val="4288302155"/>
                  </a:ext>
                </a:extLst>
              </a:tr>
              <a:tr h="753035">
                <a:tc>
                  <a:txBody>
                    <a:bodyPr/>
                    <a:lstStyle/>
                    <a:p>
                      <a:r>
                        <a:rPr lang="es-CO" sz="2100" dirty="0"/>
                        <a:t>Modificar Dieta</a:t>
                      </a:r>
                    </a:p>
                  </a:txBody>
                  <a:tcPr anchor="ctr"/>
                </a:tc>
                <a:tc>
                  <a:txBody>
                    <a:bodyPr/>
                    <a:lstStyle/>
                    <a:p>
                      <a:r>
                        <a:rPr lang="es-CO" sz="2100"/>
                        <a:t>Generar Dieta Semanal</a:t>
                      </a:r>
                    </a:p>
                  </a:txBody>
                  <a:tcPr anchor="ctr"/>
                </a:tc>
                <a:tc>
                  <a:txBody>
                    <a:bodyPr/>
                    <a:lstStyle/>
                    <a:p>
                      <a:r>
                        <a:rPr lang="es-CO" sz="2100"/>
                        <a:t>Inclusión (&lt;&lt;include&gt;&gt;)</a:t>
                      </a:r>
                    </a:p>
                  </a:txBody>
                  <a:tcPr anchor="ctr"/>
                </a:tc>
                <a:tc>
                  <a:txBody>
                    <a:bodyPr/>
                    <a:lstStyle/>
                    <a:p>
                      <a:r>
                        <a:rPr lang="es-ES" sz="2100" dirty="0"/>
                        <a:t>Para modificar, se basa en el proceso de generación de dieta.</a:t>
                      </a:r>
                    </a:p>
                  </a:txBody>
                  <a:tcPr anchor="ctr"/>
                </a:tc>
                <a:extLst>
                  <a:ext uri="{0D108BD9-81ED-4DB2-BD59-A6C34878D82A}">
                    <a16:rowId xmlns:a16="http://schemas.microsoft.com/office/drawing/2014/main" val="1644202914"/>
                  </a:ext>
                </a:extLst>
              </a:tr>
            </a:tbl>
          </a:graphicData>
        </a:graphic>
      </p:graphicFrame>
    </p:spTree>
    <p:extLst>
      <p:ext uri="{BB962C8B-B14F-4D97-AF65-F5344CB8AC3E}">
        <p14:creationId xmlns:p14="http://schemas.microsoft.com/office/powerpoint/2010/main" val="35281766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F1EC7-F455-5061-0032-72CF0D5A75B6}"/>
            </a:ext>
          </a:extLst>
        </p:cNvPr>
        <p:cNvGrpSpPr/>
        <p:nvPr/>
      </p:nvGrpSpPr>
      <p:grpSpPr>
        <a:xfrm>
          <a:off x="0" y="0"/>
          <a:ext cx="0" cy="0"/>
          <a:chOff x="0" y="0"/>
          <a:chExt cx="0" cy="0"/>
        </a:xfrm>
      </p:grpSpPr>
      <p:sp>
        <p:nvSpPr>
          <p:cNvPr id="2" name="Rectángulo 1">
            <a:extLst>
              <a:ext uri="{FF2B5EF4-FFF2-40B4-BE49-F238E27FC236}">
                <a16:creationId xmlns:a16="http://schemas.microsoft.com/office/drawing/2014/main" id="{CE8725E3-4399-B43A-3D43-FD5C9AF957B4}"/>
              </a:ext>
            </a:extLst>
          </p:cNvPr>
          <p:cNvSpPr/>
          <p:nvPr/>
        </p:nvSpPr>
        <p:spPr>
          <a:xfrm>
            <a:off x="0" y="0"/>
            <a:ext cx="18288000" cy="10287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reeform 5">
            <a:extLst>
              <a:ext uri="{FF2B5EF4-FFF2-40B4-BE49-F238E27FC236}">
                <a16:creationId xmlns:a16="http://schemas.microsoft.com/office/drawing/2014/main" id="{9F2573C6-AA70-7C05-CF0B-6F55D14F7241}"/>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0BB42A2-5F8D-BB6D-7A03-323BF1EB4E6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924A68AC-9AB5-711C-2302-BA8606248136}"/>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3" name="Tabla 2">
            <a:extLst>
              <a:ext uri="{FF2B5EF4-FFF2-40B4-BE49-F238E27FC236}">
                <a16:creationId xmlns:a16="http://schemas.microsoft.com/office/drawing/2014/main" id="{6A0634A2-B7E0-32AD-FA03-3939F40F74C7}"/>
              </a:ext>
            </a:extLst>
          </p:cNvPr>
          <p:cNvGraphicFramePr>
            <a:graphicFrameLocks noGrp="1"/>
          </p:cNvGraphicFramePr>
          <p:nvPr>
            <p:extLst>
              <p:ext uri="{D42A27DB-BD31-4B8C-83A1-F6EECF244321}">
                <p14:modId xmlns:p14="http://schemas.microsoft.com/office/powerpoint/2010/main" val="3410437792"/>
              </p:ext>
            </p:extLst>
          </p:nvPr>
        </p:nvGraphicFramePr>
        <p:xfrm>
          <a:off x="1626197" y="1670831"/>
          <a:ext cx="15035606" cy="3985708"/>
        </p:xfrm>
        <a:graphic>
          <a:graphicData uri="http://schemas.openxmlformats.org/drawingml/2006/table">
            <a:tbl>
              <a:tblPr>
                <a:tableStyleId>{5C22544A-7EE6-4342-B048-85BDC9FD1C3A}</a:tableStyleId>
              </a:tblPr>
              <a:tblGrid>
                <a:gridCol w="2037991">
                  <a:extLst>
                    <a:ext uri="{9D8B030D-6E8A-4147-A177-3AD203B41FA5}">
                      <a16:colId xmlns:a16="http://schemas.microsoft.com/office/drawing/2014/main" val="2954686534"/>
                    </a:ext>
                  </a:extLst>
                </a:gridCol>
                <a:gridCol w="2037991">
                  <a:extLst>
                    <a:ext uri="{9D8B030D-6E8A-4147-A177-3AD203B41FA5}">
                      <a16:colId xmlns:a16="http://schemas.microsoft.com/office/drawing/2014/main" val="392555765"/>
                    </a:ext>
                  </a:extLst>
                </a:gridCol>
                <a:gridCol w="4406614">
                  <a:extLst>
                    <a:ext uri="{9D8B030D-6E8A-4147-A177-3AD203B41FA5}">
                      <a16:colId xmlns:a16="http://schemas.microsoft.com/office/drawing/2014/main" val="893658588"/>
                    </a:ext>
                  </a:extLst>
                </a:gridCol>
                <a:gridCol w="6553010">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r>
                        <a:rPr lang="es-CO" sz="2100" dirty="0"/>
                        <a:t>Actualizar preferencias</a:t>
                      </a:r>
                    </a:p>
                  </a:txBody>
                  <a:tcPr anchor="ctr"/>
                </a:tc>
                <a:tc>
                  <a:txBody>
                    <a:bodyPr/>
                    <a:lstStyle/>
                    <a:p>
                      <a:r>
                        <a:rPr lang="es-CO" sz="2100"/>
                        <a:t>Actualizar restricciones</a:t>
                      </a:r>
                    </a:p>
                  </a:txBody>
                  <a:tcPr anchor="ctr"/>
                </a:tc>
                <a:tc>
                  <a:txBody>
                    <a:bodyPr/>
                    <a:lstStyle/>
                    <a:p>
                      <a:r>
                        <a:rPr lang="es-CO" sz="2100"/>
                        <a:t>Extensión (&lt;&lt;extends&gt;&gt;)</a:t>
                      </a:r>
                    </a:p>
                  </a:txBody>
                  <a:tcPr anchor="ctr"/>
                </a:tc>
                <a:tc>
                  <a:txBody>
                    <a:bodyPr/>
                    <a:lstStyle/>
                    <a:p>
                      <a:r>
                        <a:rPr lang="es-ES" sz="2100" dirty="0"/>
                        <a:t>El usuario puede optar por cambiar restricciones.</a:t>
                      </a:r>
                    </a:p>
                  </a:txBody>
                  <a:tcPr anchor="ctr"/>
                </a:tc>
                <a:extLst>
                  <a:ext uri="{0D108BD9-81ED-4DB2-BD59-A6C34878D82A}">
                    <a16:rowId xmlns:a16="http://schemas.microsoft.com/office/drawing/2014/main" val="4294387128"/>
                  </a:ext>
                </a:extLst>
              </a:tr>
              <a:tr h="753035">
                <a:tc>
                  <a:txBody>
                    <a:bodyPr/>
                    <a:lstStyle/>
                    <a:p>
                      <a:r>
                        <a:rPr lang="es-CO" sz="2100"/>
                        <a:t>Actualizar preferencias</a:t>
                      </a:r>
                    </a:p>
                  </a:txBody>
                  <a:tcPr anchor="ctr"/>
                </a:tc>
                <a:tc>
                  <a:txBody>
                    <a:bodyPr/>
                    <a:lstStyle/>
                    <a:p>
                      <a:r>
                        <a:rPr lang="es-CO" sz="2100"/>
                        <a:t>Actualizar presupuesto</a:t>
                      </a:r>
                    </a:p>
                  </a:txBody>
                  <a:tcPr anchor="ctr"/>
                </a:tc>
                <a:tc>
                  <a:txBody>
                    <a:bodyPr/>
                    <a:lstStyle/>
                    <a:p>
                      <a:r>
                        <a:rPr lang="es-CO" sz="2100"/>
                        <a:t>Extensión (&lt;&lt;extends&gt;&gt;)</a:t>
                      </a:r>
                    </a:p>
                  </a:txBody>
                  <a:tcPr anchor="ctr"/>
                </a:tc>
                <a:tc>
                  <a:txBody>
                    <a:bodyPr/>
                    <a:lstStyle/>
                    <a:p>
                      <a:r>
                        <a:rPr lang="es-ES" sz="2100" dirty="0"/>
                        <a:t>Puede modificar el presupuesto como parte de sus preferencias.</a:t>
                      </a:r>
                    </a:p>
                  </a:txBody>
                  <a:tcPr anchor="ctr"/>
                </a:tc>
                <a:extLst>
                  <a:ext uri="{0D108BD9-81ED-4DB2-BD59-A6C34878D82A}">
                    <a16:rowId xmlns:a16="http://schemas.microsoft.com/office/drawing/2014/main" val="925739302"/>
                  </a:ext>
                </a:extLst>
              </a:tr>
              <a:tr h="753035">
                <a:tc>
                  <a:txBody>
                    <a:bodyPr/>
                    <a:lstStyle/>
                    <a:p>
                      <a:r>
                        <a:rPr lang="es-CO" sz="2100"/>
                        <a:t>Actualizar preferencias</a:t>
                      </a:r>
                    </a:p>
                  </a:txBody>
                  <a:tcPr anchor="ctr"/>
                </a:tc>
                <a:tc>
                  <a:txBody>
                    <a:bodyPr/>
                    <a:lstStyle/>
                    <a:p>
                      <a:r>
                        <a:rPr lang="es-CO" sz="2100"/>
                        <a:t>Actualizar ingredientes disponibles</a:t>
                      </a:r>
                    </a:p>
                  </a:txBody>
                  <a:tcPr anchor="ctr"/>
                </a:tc>
                <a:tc>
                  <a:txBody>
                    <a:bodyPr/>
                    <a:lstStyle/>
                    <a:p>
                      <a:r>
                        <a:rPr lang="es-CO" sz="2100"/>
                        <a:t>Extensión (&lt;&lt;extends&gt;&gt;)</a:t>
                      </a:r>
                    </a:p>
                  </a:txBody>
                  <a:tcPr anchor="ctr"/>
                </a:tc>
                <a:tc>
                  <a:txBody>
                    <a:bodyPr/>
                    <a:lstStyle/>
                    <a:p>
                      <a:r>
                        <a:rPr lang="es-ES" sz="2100" dirty="0"/>
                        <a:t>También puede definir qué ingredientes tiene.</a:t>
                      </a:r>
                    </a:p>
                  </a:txBody>
                  <a:tcPr anchor="ctr"/>
                </a:tc>
                <a:extLst>
                  <a:ext uri="{0D108BD9-81ED-4DB2-BD59-A6C34878D82A}">
                    <a16:rowId xmlns:a16="http://schemas.microsoft.com/office/drawing/2014/main" val="581192934"/>
                  </a:ext>
                </a:extLst>
              </a:tr>
              <a:tr h="753035">
                <a:tc>
                  <a:txBody>
                    <a:bodyPr/>
                    <a:lstStyle/>
                    <a:p>
                      <a:r>
                        <a:rPr lang="es-CO" sz="2100"/>
                        <a:t>Consultar información nutricional</a:t>
                      </a:r>
                    </a:p>
                  </a:txBody>
                  <a:tcPr anchor="ctr"/>
                </a:tc>
                <a:tc>
                  <a:txBody>
                    <a:bodyPr/>
                    <a:lstStyle/>
                    <a:p>
                      <a:r>
                        <a:rPr lang="es-CO" sz="2100" dirty="0"/>
                        <a:t>API BD</a:t>
                      </a:r>
                    </a:p>
                  </a:txBody>
                  <a:tcPr anchor="ctr"/>
                </a:tc>
                <a:tc>
                  <a:txBody>
                    <a:bodyPr/>
                    <a:lstStyle/>
                    <a:p>
                      <a:r>
                        <a:rPr lang="es-CO" sz="2100"/>
                        <a:t>Inclusión (&lt;&lt;include&gt;&gt;)</a:t>
                      </a:r>
                    </a:p>
                  </a:txBody>
                  <a:tcPr anchor="ctr"/>
                </a:tc>
                <a:tc>
                  <a:txBody>
                    <a:bodyPr/>
                    <a:lstStyle/>
                    <a:p>
                      <a:r>
                        <a:rPr lang="es-ES" sz="2100" dirty="0"/>
                        <a:t>Se consulta la base de datos para obtener información nutricional.</a:t>
                      </a:r>
                    </a:p>
                  </a:txBody>
                  <a:tcPr anchor="ctr"/>
                </a:tc>
                <a:extLst>
                  <a:ext uri="{0D108BD9-81ED-4DB2-BD59-A6C34878D82A}">
                    <a16:rowId xmlns:a16="http://schemas.microsoft.com/office/drawing/2014/main" val="1751365329"/>
                  </a:ext>
                </a:extLst>
              </a:tr>
            </a:tbl>
          </a:graphicData>
        </a:graphic>
      </p:graphicFrame>
    </p:spTree>
    <p:extLst>
      <p:ext uri="{BB962C8B-B14F-4D97-AF65-F5344CB8AC3E}">
        <p14:creationId xmlns:p14="http://schemas.microsoft.com/office/powerpoint/2010/main" val="34546661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9961BF93-CF69-B95C-C820-00D1F494088F}"/>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9736AD92-4DE1-292F-1C03-493553B1D560}"/>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BD68A9F5-7DF4-B1D0-E9DC-0DAF9B368BD4}"/>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730700F-C929-B31D-BF19-E4A0D4272022}"/>
              </a:ext>
            </a:extLst>
          </p:cNvPr>
          <p:cNvSpPr txBox="1"/>
          <p:nvPr/>
        </p:nvSpPr>
        <p:spPr>
          <a:xfrm>
            <a:off x="5687831" y="647700"/>
            <a:ext cx="6302737"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lang="es-CO" sz="5400" b="1" spc="688" dirty="0">
                <a:solidFill>
                  <a:srgbClr val="152540"/>
                </a:solidFill>
                <a:latin typeface="Glacial Indifference Bold"/>
                <a:ea typeface="Glacial Indifference Bold"/>
                <a:cs typeface="Glacial Indifference Bold"/>
                <a:sym typeface="Glacial Indifference Bold"/>
              </a:rPr>
              <a:t>ESCENARIO 2</a:t>
            </a:r>
            <a:endPar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endParaRPr>
          </a:p>
        </p:txBody>
      </p:sp>
      <p:sp>
        <p:nvSpPr>
          <p:cNvPr id="8" name="TextBox 3">
            <a:extLst>
              <a:ext uri="{FF2B5EF4-FFF2-40B4-BE49-F238E27FC236}">
                <a16:creationId xmlns:a16="http://schemas.microsoft.com/office/drawing/2014/main" id="{A5B9F25F-CEE2-D8F6-4DD7-D4A967D0A9EB}"/>
              </a:ext>
            </a:extLst>
          </p:cNvPr>
          <p:cNvSpPr txBox="1"/>
          <p:nvPr/>
        </p:nvSpPr>
        <p:spPr>
          <a:xfrm>
            <a:off x="465502" y="1848776"/>
            <a:ext cx="8458200" cy="6294480"/>
          </a:xfrm>
          <a:prstGeom prst="rect">
            <a:avLst/>
          </a:prstGeom>
        </p:spPr>
        <p:txBody>
          <a:bodyPr wrap="square" lIns="0" tIns="0" rIns="0" bIns="0" rtlCol="0" anchor="t">
            <a:spAutoFit/>
          </a:bodyPr>
          <a:lstStyle/>
          <a:p>
            <a:pPr algn="just">
              <a:lnSpc>
                <a:spcPts val="3772"/>
              </a:lnSpc>
            </a:pPr>
            <a:r>
              <a:rPr lang="es-ES" sz="2400" dirty="0"/>
              <a:t>El escenario "Mascota Virtual y Racha" muestra un módulo lúdico y motivacional del sistema, que acompaña al usuario en el cumplimiento de su dieta diaria mediante una mascota virtual. El usuario puede consultar y personalizar su mascota, visualizar su racha de consumo diario, y mantener dicha racha mediante el uso de gemas acumuladas, las cuales también pueden canjearse por artículos para personalizar la mascota. El caso de uso principal gira en torno a registrar el consumo diario, acción necesaria para sostener el progreso. Las relaciones &lt;&lt;</a:t>
            </a:r>
            <a:r>
              <a:rPr lang="es-ES" sz="2400" dirty="0" err="1"/>
              <a:t>extends</a:t>
            </a:r>
            <a:r>
              <a:rPr lang="es-ES" sz="2400" dirty="0"/>
              <a:t>&gt;&gt; indican funcionalidades opcionales que enriquecen el flujo base (como la personalización o ver la racha), mientras que &lt;&lt;</a:t>
            </a:r>
            <a:r>
              <a:rPr lang="es-ES" sz="2400" dirty="0" err="1"/>
              <a:t>include</a:t>
            </a:r>
            <a:r>
              <a:rPr lang="es-ES" sz="2400" dirty="0"/>
              <a:t>&gt;&gt; señala procesos fundamentales, como el registro de consumo requerido para mantener la racha.</a:t>
            </a:r>
            <a:endParaRPr lang="es-MX" sz="2400" dirty="0" err="1"/>
          </a:p>
        </p:txBody>
      </p:sp>
      <p:pic>
        <p:nvPicPr>
          <p:cNvPr id="5" name="Imagen 4" descr="Diagrama&#10;&#10;El contenido generado por IA puede ser incorrecto.">
            <a:extLst>
              <a:ext uri="{FF2B5EF4-FFF2-40B4-BE49-F238E27FC236}">
                <a16:creationId xmlns:a16="http://schemas.microsoft.com/office/drawing/2014/main" id="{E802B2CC-DCB3-7BA2-D2A7-3A8761D6A1A2}"/>
              </a:ext>
            </a:extLst>
          </p:cNvPr>
          <p:cNvPicPr>
            <a:picLocks noChangeAspect="1"/>
          </p:cNvPicPr>
          <p:nvPr/>
        </p:nvPicPr>
        <p:blipFill>
          <a:blip r:embed="rId6">
            <a:extLst>
              <a:ext uri="{28A0092B-C50C-407E-A947-70E740481C1C}">
                <a14:useLocalDpi xmlns:a14="http://schemas.microsoft.com/office/drawing/2010/main" val="0"/>
              </a:ext>
            </a:extLst>
          </a:blip>
          <a:srcRect t="56513" r="17670" b="-114"/>
          <a:stretch/>
        </p:blipFill>
        <p:spPr>
          <a:xfrm>
            <a:off x="9364300" y="2019300"/>
            <a:ext cx="8711231" cy="6248400"/>
          </a:xfrm>
          <a:prstGeom prst="rect">
            <a:avLst/>
          </a:prstGeom>
        </p:spPr>
      </p:pic>
    </p:spTree>
    <p:extLst>
      <p:ext uri="{BB962C8B-B14F-4D97-AF65-F5344CB8AC3E}">
        <p14:creationId xmlns:p14="http://schemas.microsoft.com/office/powerpoint/2010/main" val="6745684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9C26F7A-CD1E-5897-666C-2C2455B1CAF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BEBEFFC-7404-F94C-7FEE-01708866D47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E05EE44A-C791-6B61-14AA-7DA224E2BC8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E8A3CCE1-776C-9871-1C9E-98E064CCDC0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033D5C98-2149-C737-4AA0-3D641B50801C}"/>
              </a:ext>
            </a:extLst>
          </p:cNvPr>
          <p:cNvGraphicFramePr>
            <a:graphicFrameLocks noGrp="1"/>
          </p:cNvGraphicFramePr>
          <p:nvPr>
            <p:extLst>
              <p:ext uri="{D42A27DB-BD31-4B8C-83A1-F6EECF244321}">
                <p14:modId xmlns:p14="http://schemas.microsoft.com/office/powerpoint/2010/main" val="2456008786"/>
              </p:ext>
            </p:extLst>
          </p:nvPr>
        </p:nvGraphicFramePr>
        <p:xfrm>
          <a:off x="1984188" y="1409700"/>
          <a:ext cx="14319624" cy="5464884"/>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r>
                        <a:rPr lang="es-CO" sz="2100" dirty="0"/>
                        <a:t>Usuario</a:t>
                      </a:r>
                    </a:p>
                  </a:txBody>
                  <a:tcPr anchor="ctr"/>
                </a:tc>
                <a:tc>
                  <a:txBody>
                    <a:bodyPr/>
                    <a:lstStyle/>
                    <a:p>
                      <a:r>
                        <a:rPr lang="es-CO" sz="2100"/>
                        <a:t>Actor</a:t>
                      </a:r>
                    </a:p>
                  </a:txBody>
                  <a:tcPr anchor="ctr"/>
                </a:tc>
                <a:tc>
                  <a:txBody>
                    <a:bodyPr/>
                    <a:lstStyle/>
                    <a:p>
                      <a:r>
                        <a:rPr lang="es-ES" sz="2100" dirty="0"/>
                        <a:t>Interactúa con el sistema para ver la mascota, rachas y consumir alimentos.</a:t>
                      </a:r>
                    </a:p>
                  </a:txBody>
                  <a:tcPr anchor="ctr"/>
                </a:tc>
                <a:extLst>
                  <a:ext uri="{0D108BD9-81ED-4DB2-BD59-A6C34878D82A}">
                    <a16:rowId xmlns:a16="http://schemas.microsoft.com/office/drawing/2014/main" val="3562088340"/>
                  </a:ext>
                </a:extLst>
              </a:tr>
              <a:tr h="717176">
                <a:tc>
                  <a:txBody>
                    <a:bodyPr/>
                    <a:lstStyle/>
                    <a:p>
                      <a:r>
                        <a:rPr lang="es-CO" sz="2100"/>
                        <a:t>Consultar Mascota Virtual</a:t>
                      </a:r>
                    </a:p>
                  </a:txBody>
                  <a:tcPr anchor="ctr"/>
                </a:tc>
                <a:tc>
                  <a:txBody>
                    <a:bodyPr/>
                    <a:lstStyle/>
                    <a:p>
                      <a:r>
                        <a:rPr lang="es-CO" sz="2100"/>
                        <a:t>Caso de uso</a:t>
                      </a:r>
                    </a:p>
                  </a:txBody>
                  <a:tcPr anchor="ctr"/>
                </a:tc>
                <a:tc>
                  <a:txBody>
                    <a:bodyPr/>
                    <a:lstStyle/>
                    <a:p>
                      <a:r>
                        <a:rPr lang="es-ES" sz="2100"/>
                        <a:t>Visualiza el estado actual de la mascota del usuario.</a:t>
                      </a:r>
                    </a:p>
                  </a:txBody>
                  <a:tcPr anchor="ctr"/>
                </a:tc>
                <a:extLst>
                  <a:ext uri="{0D108BD9-81ED-4DB2-BD59-A6C34878D82A}">
                    <a16:rowId xmlns:a16="http://schemas.microsoft.com/office/drawing/2014/main" val="2971362608"/>
                  </a:ext>
                </a:extLst>
              </a:tr>
              <a:tr h="717176">
                <a:tc>
                  <a:txBody>
                    <a:bodyPr/>
                    <a:lstStyle/>
                    <a:p>
                      <a:r>
                        <a:rPr lang="es-CO" sz="2100"/>
                        <a:t>Personalizar Mascota</a:t>
                      </a:r>
                    </a:p>
                  </a:txBody>
                  <a:tcPr anchor="ctr"/>
                </a:tc>
                <a:tc>
                  <a:txBody>
                    <a:bodyPr/>
                    <a:lstStyle/>
                    <a:p>
                      <a:r>
                        <a:rPr lang="es-CO" sz="2100"/>
                        <a:t>Caso de uso</a:t>
                      </a:r>
                    </a:p>
                  </a:txBody>
                  <a:tcPr anchor="ctr"/>
                </a:tc>
                <a:tc>
                  <a:txBody>
                    <a:bodyPr/>
                    <a:lstStyle/>
                    <a:p>
                      <a:r>
                        <a:rPr lang="es-ES" sz="2100"/>
                        <a:t>Permite modificar la apariencia de la mascota con accesorios.</a:t>
                      </a:r>
                    </a:p>
                  </a:txBody>
                  <a:tcPr anchor="ctr"/>
                </a:tc>
                <a:extLst>
                  <a:ext uri="{0D108BD9-81ED-4DB2-BD59-A6C34878D82A}">
                    <a16:rowId xmlns:a16="http://schemas.microsoft.com/office/drawing/2014/main" val="1973295051"/>
                  </a:ext>
                </a:extLst>
              </a:tr>
              <a:tr h="717176">
                <a:tc>
                  <a:txBody>
                    <a:bodyPr/>
                    <a:lstStyle/>
                    <a:p>
                      <a:r>
                        <a:rPr lang="es-CO" sz="2100"/>
                        <a:t>Ver racha</a:t>
                      </a:r>
                    </a:p>
                  </a:txBody>
                  <a:tcPr anchor="ctr"/>
                </a:tc>
                <a:tc>
                  <a:txBody>
                    <a:bodyPr/>
                    <a:lstStyle/>
                    <a:p>
                      <a:r>
                        <a:rPr lang="es-CO" sz="2100"/>
                        <a:t>Caso de uso</a:t>
                      </a:r>
                    </a:p>
                  </a:txBody>
                  <a:tcPr anchor="ctr"/>
                </a:tc>
                <a:tc>
                  <a:txBody>
                    <a:bodyPr/>
                    <a:lstStyle/>
                    <a:p>
                      <a:r>
                        <a:rPr lang="es-ES" sz="2100"/>
                        <a:t>Consulta el estado de la racha actual del usuario.</a:t>
                      </a:r>
                    </a:p>
                  </a:txBody>
                  <a:tcPr anchor="ctr"/>
                </a:tc>
                <a:extLst>
                  <a:ext uri="{0D108BD9-81ED-4DB2-BD59-A6C34878D82A}">
                    <a16:rowId xmlns:a16="http://schemas.microsoft.com/office/drawing/2014/main" val="2287359437"/>
                  </a:ext>
                </a:extLst>
              </a:tr>
              <a:tr h="717176">
                <a:tc>
                  <a:txBody>
                    <a:bodyPr/>
                    <a:lstStyle/>
                    <a:p>
                      <a:r>
                        <a:rPr lang="es-CO" sz="2100"/>
                        <a:t>Mantener racha con gemas</a:t>
                      </a:r>
                    </a:p>
                  </a:txBody>
                  <a:tcPr anchor="ctr"/>
                </a:tc>
                <a:tc>
                  <a:txBody>
                    <a:bodyPr/>
                    <a:lstStyle/>
                    <a:p>
                      <a:r>
                        <a:rPr lang="es-CO" sz="2100" dirty="0"/>
                        <a:t>Caso de uso</a:t>
                      </a:r>
                    </a:p>
                  </a:txBody>
                  <a:tcPr anchor="ctr"/>
                </a:tc>
                <a:tc>
                  <a:txBody>
                    <a:bodyPr/>
                    <a:lstStyle/>
                    <a:p>
                      <a:r>
                        <a:rPr lang="es-CO" sz="2100"/>
                        <a:t>Conserva la racha utilizando gemas acumuladas.</a:t>
                      </a:r>
                    </a:p>
                  </a:txBody>
                  <a:tcPr anchor="ctr"/>
                </a:tc>
                <a:extLst>
                  <a:ext uri="{0D108BD9-81ED-4DB2-BD59-A6C34878D82A}">
                    <a16:rowId xmlns:a16="http://schemas.microsoft.com/office/drawing/2014/main" val="2228311234"/>
                  </a:ext>
                </a:extLst>
              </a:tr>
              <a:tr h="717176">
                <a:tc>
                  <a:txBody>
                    <a:bodyPr/>
                    <a:lstStyle/>
                    <a:p>
                      <a:r>
                        <a:rPr lang="es-CO" sz="2100"/>
                        <a:t>Registrar Consumo Diario</a:t>
                      </a:r>
                    </a:p>
                  </a:txBody>
                  <a:tcPr anchor="ctr"/>
                </a:tc>
                <a:tc>
                  <a:txBody>
                    <a:bodyPr/>
                    <a:lstStyle/>
                    <a:p>
                      <a:r>
                        <a:rPr lang="es-CO" sz="2100"/>
                        <a:t>Caso de uso</a:t>
                      </a:r>
                    </a:p>
                  </a:txBody>
                  <a:tcPr anchor="ctr"/>
                </a:tc>
                <a:tc>
                  <a:txBody>
                    <a:bodyPr/>
                    <a:lstStyle/>
                    <a:p>
                      <a:r>
                        <a:rPr lang="es-ES" sz="2100"/>
                        <a:t>El usuario registra lo que ha consumido en el día.</a:t>
                      </a:r>
                    </a:p>
                  </a:txBody>
                  <a:tcPr anchor="ctr"/>
                </a:tc>
                <a:extLst>
                  <a:ext uri="{0D108BD9-81ED-4DB2-BD59-A6C34878D82A}">
                    <a16:rowId xmlns:a16="http://schemas.microsoft.com/office/drawing/2014/main" val="2579267483"/>
                  </a:ext>
                </a:extLst>
              </a:tr>
              <a:tr h="717176">
                <a:tc>
                  <a:txBody>
                    <a:bodyPr/>
                    <a:lstStyle/>
                    <a:p>
                      <a:r>
                        <a:rPr lang="es-CO" sz="2100"/>
                        <a:t>Canjear gemas por artículos</a:t>
                      </a:r>
                    </a:p>
                  </a:txBody>
                  <a:tcPr anchor="ctr"/>
                </a:tc>
                <a:tc>
                  <a:txBody>
                    <a:bodyPr/>
                    <a:lstStyle/>
                    <a:p>
                      <a:r>
                        <a:rPr lang="es-CO" sz="2100"/>
                        <a:t>Caso de uso</a:t>
                      </a:r>
                    </a:p>
                  </a:txBody>
                  <a:tcPr anchor="ctr"/>
                </a:tc>
                <a:tc>
                  <a:txBody>
                    <a:bodyPr/>
                    <a:lstStyle/>
                    <a:p>
                      <a:r>
                        <a:rPr lang="es-ES" sz="2100" dirty="0"/>
                        <a:t>Usa gemas acumuladas para obtener artículos para la mascota.</a:t>
                      </a:r>
                    </a:p>
                  </a:txBody>
                  <a:tcPr anchor="ctr"/>
                </a:tc>
                <a:extLst>
                  <a:ext uri="{0D108BD9-81ED-4DB2-BD59-A6C34878D82A}">
                    <a16:rowId xmlns:a16="http://schemas.microsoft.com/office/drawing/2014/main" val="2820516574"/>
                  </a:ext>
                </a:extLst>
              </a:tr>
            </a:tbl>
          </a:graphicData>
        </a:graphic>
      </p:graphicFrame>
    </p:spTree>
    <p:extLst>
      <p:ext uri="{BB962C8B-B14F-4D97-AF65-F5344CB8AC3E}">
        <p14:creationId xmlns:p14="http://schemas.microsoft.com/office/powerpoint/2010/main" val="7169482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8AC2B42B-CF2A-0BA0-0FF8-CD06BD032CD1}"/>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A7EC5B9E-4843-336F-19AB-5AA8607333C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7FE5039-0D06-B7F5-D189-14C7C6DAE4F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283921B4-758E-B576-16FF-43556B8C6B50}"/>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2" name="Tabla 1">
            <a:extLst>
              <a:ext uri="{FF2B5EF4-FFF2-40B4-BE49-F238E27FC236}">
                <a16:creationId xmlns:a16="http://schemas.microsoft.com/office/drawing/2014/main" id="{CA8DE9B8-D490-A60D-2947-40976EBA1489}"/>
              </a:ext>
            </a:extLst>
          </p:cNvPr>
          <p:cNvGraphicFramePr>
            <a:graphicFrameLocks noGrp="1"/>
          </p:cNvGraphicFramePr>
          <p:nvPr>
            <p:extLst>
              <p:ext uri="{D42A27DB-BD31-4B8C-83A1-F6EECF244321}">
                <p14:modId xmlns:p14="http://schemas.microsoft.com/office/powerpoint/2010/main" val="421126903"/>
              </p:ext>
            </p:extLst>
          </p:nvPr>
        </p:nvGraphicFramePr>
        <p:xfrm>
          <a:off x="1626197" y="1670831"/>
          <a:ext cx="15035606" cy="4894728"/>
        </p:xfrm>
        <a:graphic>
          <a:graphicData uri="http://schemas.openxmlformats.org/drawingml/2006/table">
            <a:tbl>
              <a:tblPr>
                <a:tableStyleId>{5C22544A-7EE6-4342-B048-85BDC9FD1C3A}</a:tableStyleId>
              </a:tblPr>
              <a:tblGrid>
                <a:gridCol w="2037991">
                  <a:extLst>
                    <a:ext uri="{9D8B030D-6E8A-4147-A177-3AD203B41FA5}">
                      <a16:colId xmlns:a16="http://schemas.microsoft.com/office/drawing/2014/main" val="2954686534"/>
                    </a:ext>
                  </a:extLst>
                </a:gridCol>
                <a:gridCol w="2037991">
                  <a:extLst>
                    <a:ext uri="{9D8B030D-6E8A-4147-A177-3AD203B41FA5}">
                      <a16:colId xmlns:a16="http://schemas.microsoft.com/office/drawing/2014/main" val="392555765"/>
                    </a:ext>
                  </a:extLst>
                </a:gridCol>
                <a:gridCol w="4406614">
                  <a:extLst>
                    <a:ext uri="{9D8B030D-6E8A-4147-A177-3AD203B41FA5}">
                      <a16:colId xmlns:a16="http://schemas.microsoft.com/office/drawing/2014/main" val="893658588"/>
                    </a:ext>
                  </a:extLst>
                </a:gridCol>
                <a:gridCol w="6553010">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r>
                        <a:rPr lang="es-CO" sz="2100"/>
                        <a:t>Usuario</a:t>
                      </a:r>
                    </a:p>
                  </a:txBody>
                  <a:tcPr anchor="ctr"/>
                </a:tc>
                <a:tc>
                  <a:txBody>
                    <a:bodyPr/>
                    <a:lstStyle/>
                    <a:p>
                      <a:r>
                        <a:rPr lang="es-CO" sz="2100" dirty="0"/>
                        <a:t>Consultar Mascota Virtual</a:t>
                      </a:r>
                    </a:p>
                  </a:txBody>
                  <a:tcPr anchor="ctr"/>
                </a:tc>
                <a:tc>
                  <a:txBody>
                    <a:bodyPr/>
                    <a:lstStyle/>
                    <a:p>
                      <a:r>
                        <a:rPr lang="es-CO" sz="2100"/>
                        <a:t>Asociación directa</a:t>
                      </a:r>
                    </a:p>
                  </a:txBody>
                  <a:tcPr anchor="ctr"/>
                </a:tc>
                <a:tc>
                  <a:txBody>
                    <a:bodyPr/>
                    <a:lstStyle/>
                    <a:p>
                      <a:r>
                        <a:rPr lang="es-ES" sz="2100" dirty="0"/>
                        <a:t>El usuario puede ver su mascota en cualquier momento.</a:t>
                      </a:r>
                    </a:p>
                  </a:txBody>
                  <a:tcPr anchor="ctr"/>
                </a:tc>
                <a:extLst>
                  <a:ext uri="{0D108BD9-81ED-4DB2-BD59-A6C34878D82A}">
                    <a16:rowId xmlns:a16="http://schemas.microsoft.com/office/drawing/2014/main" val="2598643309"/>
                  </a:ext>
                </a:extLst>
              </a:tr>
              <a:tr h="753035">
                <a:tc>
                  <a:txBody>
                    <a:bodyPr/>
                    <a:lstStyle/>
                    <a:p>
                      <a:r>
                        <a:rPr lang="es-CO" sz="2100"/>
                        <a:t>Usuario</a:t>
                      </a:r>
                    </a:p>
                  </a:txBody>
                  <a:tcPr anchor="ctr"/>
                </a:tc>
                <a:tc>
                  <a:txBody>
                    <a:bodyPr/>
                    <a:lstStyle/>
                    <a:p>
                      <a:r>
                        <a:rPr lang="es-CO" sz="2100"/>
                        <a:t>Ver racha</a:t>
                      </a:r>
                    </a:p>
                  </a:txBody>
                  <a:tcPr anchor="ctr"/>
                </a:tc>
                <a:tc>
                  <a:txBody>
                    <a:bodyPr/>
                    <a:lstStyle/>
                    <a:p>
                      <a:r>
                        <a:rPr lang="es-CO" sz="2100"/>
                        <a:t>Asociación directa</a:t>
                      </a:r>
                    </a:p>
                  </a:txBody>
                  <a:tcPr anchor="ctr"/>
                </a:tc>
                <a:tc>
                  <a:txBody>
                    <a:bodyPr/>
                    <a:lstStyle/>
                    <a:p>
                      <a:r>
                        <a:rPr lang="es-CO" sz="2100"/>
                        <a:t>El usuario visualiza su progreso diario continuo.</a:t>
                      </a:r>
                    </a:p>
                  </a:txBody>
                  <a:tcPr anchor="ctr"/>
                </a:tc>
                <a:extLst>
                  <a:ext uri="{0D108BD9-81ED-4DB2-BD59-A6C34878D82A}">
                    <a16:rowId xmlns:a16="http://schemas.microsoft.com/office/drawing/2014/main" val="4155297071"/>
                  </a:ext>
                </a:extLst>
              </a:tr>
              <a:tr h="753035">
                <a:tc>
                  <a:txBody>
                    <a:bodyPr/>
                    <a:lstStyle/>
                    <a:p>
                      <a:r>
                        <a:rPr lang="es-CO" sz="2100"/>
                        <a:t>Usuario</a:t>
                      </a:r>
                    </a:p>
                  </a:txBody>
                  <a:tcPr anchor="ctr"/>
                </a:tc>
                <a:tc>
                  <a:txBody>
                    <a:bodyPr/>
                    <a:lstStyle/>
                    <a:p>
                      <a:r>
                        <a:rPr lang="es-CO" sz="2100"/>
                        <a:t>Mantener racha con gemas</a:t>
                      </a:r>
                    </a:p>
                  </a:txBody>
                  <a:tcPr anchor="ctr"/>
                </a:tc>
                <a:tc>
                  <a:txBody>
                    <a:bodyPr/>
                    <a:lstStyle/>
                    <a:p>
                      <a:r>
                        <a:rPr lang="es-CO" sz="2100"/>
                        <a:t>Asociación directa</a:t>
                      </a:r>
                    </a:p>
                  </a:txBody>
                  <a:tcPr anchor="ctr"/>
                </a:tc>
                <a:tc>
                  <a:txBody>
                    <a:bodyPr/>
                    <a:lstStyle/>
                    <a:p>
                      <a:r>
                        <a:rPr lang="es-ES" sz="2100" dirty="0"/>
                        <a:t>El usuario puede gastar gemas para no perder su racha.</a:t>
                      </a:r>
                    </a:p>
                  </a:txBody>
                  <a:tcPr anchor="ctr"/>
                </a:tc>
                <a:extLst>
                  <a:ext uri="{0D108BD9-81ED-4DB2-BD59-A6C34878D82A}">
                    <a16:rowId xmlns:a16="http://schemas.microsoft.com/office/drawing/2014/main" val="700388320"/>
                  </a:ext>
                </a:extLst>
              </a:tr>
              <a:tr h="753035">
                <a:tc>
                  <a:txBody>
                    <a:bodyPr/>
                    <a:lstStyle/>
                    <a:p>
                      <a:r>
                        <a:rPr lang="es-CO" sz="2100"/>
                        <a:t>Consultar Mascota Virtual</a:t>
                      </a:r>
                    </a:p>
                  </a:txBody>
                  <a:tcPr anchor="ctr"/>
                </a:tc>
                <a:tc>
                  <a:txBody>
                    <a:bodyPr/>
                    <a:lstStyle/>
                    <a:p>
                      <a:r>
                        <a:rPr lang="es-CO" sz="2100" dirty="0"/>
                        <a:t>Personalizar Mascota</a:t>
                      </a:r>
                    </a:p>
                  </a:txBody>
                  <a:tcPr anchor="ctr"/>
                </a:tc>
                <a:tc>
                  <a:txBody>
                    <a:bodyPr/>
                    <a:lstStyle/>
                    <a:p>
                      <a:r>
                        <a:rPr lang="es-CO" sz="2100"/>
                        <a:t>Extensión (&lt;&lt;extends&gt;&gt;)</a:t>
                      </a:r>
                    </a:p>
                  </a:txBody>
                  <a:tcPr anchor="ctr"/>
                </a:tc>
                <a:tc>
                  <a:txBody>
                    <a:bodyPr/>
                    <a:lstStyle/>
                    <a:p>
                      <a:r>
                        <a:rPr lang="es-CO" sz="2100" dirty="0"/>
                        <a:t>Consultar a la mascota permite acceder a su personalización.</a:t>
                      </a:r>
                    </a:p>
                  </a:txBody>
                  <a:tcPr anchor="ctr"/>
                </a:tc>
                <a:extLst>
                  <a:ext uri="{0D108BD9-81ED-4DB2-BD59-A6C34878D82A}">
                    <a16:rowId xmlns:a16="http://schemas.microsoft.com/office/drawing/2014/main" val="925739302"/>
                  </a:ext>
                </a:extLst>
              </a:tr>
              <a:tr h="753035">
                <a:tc>
                  <a:txBody>
                    <a:bodyPr/>
                    <a:lstStyle/>
                    <a:p>
                      <a:r>
                        <a:rPr lang="es-CO" sz="2100" dirty="0"/>
                        <a:t>Personalizar Mascota</a:t>
                      </a:r>
                    </a:p>
                  </a:txBody>
                  <a:tcPr anchor="ctr"/>
                </a:tc>
                <a:tc>
                  <a:txBody>
                    <a:bodyPr/>
                    <a:lstStyle/>
                    <a:p>
                      <a:r>
                        <a:rPr lang="es-CO" sz="2100"/>
                        <a:t>Canjear gemas por artículos</a:t>
                      </a:r>
                    </a:p>
                  </a:txBody>
                  <a:tcPr anchor="ctr"/>
                </a:tc>
                <a:tc>
                  <a:txBody>
                    <a:bodyPr/>
                    <a:lstStyle/>
                    <a:p>
                      <a:r>
                        <a:rPr lang="es-CO" sz="2100"/>
                        <a:t>Extensión (&lt;&lt;extends&gt;&gt;)</a:t>
                      </a:r>
                    </a:p>
                  </a:txBody>
                  <a:tcPr anchor="ctr"/>
                </a:tc>
                <a:tc>
                  <a:txBody>
                    <a:bodyPr/>
                    <a:lstStyle/>
                    <a:p>
                      <a:r>
                        <a:rPr lang="es-ES" sz="2100" dirty="0"/>
                        <a:t>Se puede personalizar la mascota usando artículos obtenidos con gemas.</a:t>
                      </a:r>
                    </a:p>
                  </a:txBody>
                  <a:tcPr anchor="ctr"/>
                </a:tc>
                <a:extLst>
                  <a:ext uri="{0D108BD9-81ED-4DB2-BD59-A6C34878D82A}">
                    <a16:rowId xmlns:a16="http://schemas.microsoft.com/office/drawing/2014/main" val="581192934"/>
                  </a:ext>
                </a:extLst>
              </a:tr>
              <a:tr h="753035">
                <a:tc>
                  <a:txBody>
                    <a:bodyPr/>
                    <a:lstStyle/>
                    <a:p>
                      <a:r>
                        <a:rPr lang="es-CO" sz="2100"/>
                        <a:t>Mantener racha con gemas</a:t>
                      </a:r>
                    </a:p>
                  </a:txBody>
                  <a:tcPr anchor="ctr"/>
                </a:tc>
                <a:tc>
                  <a:txBody>
                    <a:bodyPr/>
                    <a:lstStyle/>
                    <a:p>
                      <a:r>
                        <a:rPr lang="es-CO" sz="2100"/>
                        <a:t>Registrar Consumo Diario</a:t>
                      </a:r>
                    </a:p>
                  </a:txBody>
                  <a:tcPr anchor="ctr"/>
                </a:tc>
                <a:tc>
                  <a:txBody>
                    <a:bodyPr/>
                    <a:lstStyle/>
                    <a:p>
                      <a:r>
                        <a:rPr lang="es-CO" sz="2100"/>
                        <a:t>Inclusión (&lt;&lt;include&gt;&gt;)</a:t>
                      </a:r>
                    </a:p>
                  </a:txBody>
                  <a:tcPr anchor="ctr"/>
                </a:tc>
                <a:tc>
                  <a:txBody>
                    <a:bodyPr/>
                    <a:lstStyle/>
                    <a:p>
                      <a:r>
                        <a:rPr lang="es-ES" sz="2100" dirty="0"/>
                        <a:t>Mantener la racha requiere registrar el consumo diario.</a:t>
                      </a:r>
                    </a:p>
                  </a:txBody>
                  <a:tcPr anchor="ctr"/>
                </a:tc>
                <a:extLst>
                  <a:ext uri="{0D108BD9-81ED-4DB2-BD59-A6C34878D82A}">
                    <a16:rowId xmlns:a16="http://schemas.microsoft.com/office/drawing/2014/main" val="1751365329"/>
                  </a:ext>
                </a:extLst>
              </a:tr>
            </a:tbl>
          </a:graphicData>
        </a:graphic>
      </p:graphicFrame>
    </p:spTree>
    <p:extLst>
      <p:ext uri="{BB962C8B-B14F-4D97-AF65-F5344CB8AC3E}">
        <p14:creationId xmlns:p14="http://schemas.microsoft.com/office/powerpoint/2010/main" val="2481283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8991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7FAF2C7D-302B-719F-587D-8ECE0790E64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B7446E9B-1FF5-8E03-E75E-448EE9C694F2}"/>
              </a:ext>
            </a:extLst>
          </p:cNvPr>
          <p:cNvSpPr/>
          <p:nvPr/>
        </p:nvSpPr>
        <p:spPr>
          <a:xfrm rot="20698248">
            <a:off x="-4240697" y="687962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7004004C-17A6-5FE5-93AC-51E230AA46F8}"/>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B8D4CC4-CE7C-AB1C-5C08-34673DAD104C}"/>
              </a:ext>
            </a:extLst>
          </p:cNvPr>
          <p:cNvSpPr txBox="1"/>
          <p:nvPr/>
        </p:nvSpPr>
        <p:spPr>
          <a:xfrm>
            <a:off x="1855123" y="360334"/>
            <a:ext cx="4671751" cy="1661993"/>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LÓGICA</a:t>
            </a:r>
          </a:p>
        </p:txBody>
      </p:sp>
      <p:sp>
        <p:nvSpPr>
          <p:cNvPr id="9" name="TextBox 3">
            <a:extLst>
              <a:ext uri="{FF2B5EF4-FFF2-40B4-BE49-F238E27FC236}">
                <a16:creationId xmlns:a16="http://schemas.microsoft.com/office/drawing/2014/main" id="{756416A8-8618-6E81-5B7E-2F33F931D307}"/>
              </a:ext>
            </a:extLst>
          </p:cNvPr>
          <p:cNvSpPr txBox="1"/>
          <p:nvPr/>
        </p:nvSpPr>
        <p:spPr>
          <a:xfrm>
            <a:off x="304800" y="2225601"/>
            <a:ext cx="7772399" cy="6293518"/>
          </a:xfrm>
          <a:prstGeom prst="rect">
            <a:avLst/>
          </a:prstGeom>
        </p:spPr>
        <p:txBody>
          <a:bodyPr wrap="square" lIns="0" tIns="0" rIns="0" bIns="0" rtlCol="0" anchor="t">
            <a:spAutoFit/>
          </a:bodyPr>
          <a:lstStyle/>
          <a:p>
            <a:pPr algn="just">
              <a:lnSpc>
                <a:spcPts val="3772"/>
              </a:lnSpc>
            </a:pPr>
            <a:r>
              <a:rPr lang="es-ES" sz="2400" dirty="0"/>
              <a:t>La vista lógica del sistema representa los elementos clave del dominio y sus relaciones, con un enfoque en la personalización del usuario y el seguimiento nutricional. El Usuario es el eje central, con atributos personales, restricciones alimenticias, preferencias y metas de salud. Se relaciona con componentes como la </a:t>
            </a:r>
            <a:r>
              <a:rPr lang="es-ES" sz="2400" dirty="0" err="1"/>
              <a:t>DietaSemanal</a:t>
            </a:r>
            <a:r>
              <a:rPr lang="es-ES" sz="2400" dirty="0"/>
              <a:t>, que contiene múltiples Platos, cada uno compuesto por Ingredientes, todos asociados a información nutricional. Los Reportes permiten el seguimiento del progreso nutricional, mientras que el </a:t>
            </a:r>
            <a:r>
              <a:rPr lang="es-ES" sz="2400" dirty="0" err="1"/>
              <a:t>AvatarPrivado</a:t>
            </a:r>
            <a:r>
              <a:rPr lang="es-ES" sz="2400" dirty="0"/>
              <a:t> refleja visualmente los cambios físicos del usuario. Además, el sistema incorpora los módulos de </a:t>
            </a:r>
            <a:r>
              <a:rPr lang="es-ES" sz="2400" dirty="0" err="1"/>
              <a:t>Auth</a:t>
            </a:r>
            <a:r>
              <a:rPr lang="es-ES" sz="2400" dirty="0"/>
              <a:t> y </a:t>
            </a:r>
            <a:r>
              <a:rPr lang="es-ES" sz="2400" dirty="0" err="1"/>
              <a:t>Database</a:t>
            </a:r>
            <a:r>
              <a:rPr lang="es-ES" sz="2400" dirty="0"/>
              <a:t>, encargados respectivamente de la autenticación de usuarios y de la gestión persistente de la información. </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5" name="Imagen 4" descr="Diagrama&#10;&#10;El contenido generado por IA puede ser incorrecto.">
            <a:extLst>
              <a:ext uri="{FF2B5EF4-FFF2-40B4-BE49-F238E27FC236}">
                <a16:creationId xmlns:a16="http://schemas.microsoft.com/office/drawing/2014/main" id="{19B700C2-B501-19EB-7D75-9907D9DEBE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3832" y="1235105"/>
            <a:ext cx="9800943" cy="8085978"/>
          </a:xfrm>
          <a:prstGeom prst="rect">
            <a:avLst/>
          </a:prstGeom>
        </p:spPr>
      </p:pic>
    </p:spTree>
    <p:extLst>
      <p:ext uri="{BB962C8B-B14F-4D97-AF65-F5344CB8AC3E}">
        <p14:creationId xmlns:p14="http://schemas.microsoft.com/office/powerpoint/2010/main" val="2103040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EF298E06-0262-8FC1-5F7C-87C0F0FA92D7}"/>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16A63CC3-F214-6342-81CD-BF28CB727BFB}"/>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D2DB0F0-685A-A889-99E8-A548A8571F86}"/>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6A6D3F95-34E6-9EA6-17A9-F1E8A0FC4614}"/>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1A98DF31-6AD7-3822-9780-2A08F038BBDF}"/>
              </a:ext>
            </a:extLst>
          </p:cNvPr>
          <p:cNvGraphicFramePr>
            <a:graphicFrameLocks noGrp="1"/>
          </p:cNvGraphicFramePr>
          <p:nvPr>
            <p:extLst>
              <p:ext uri="{D42A27DB-BD31-4B8C-83A1-F6EECF244321}">
                <p14:modId xmlns:p14="http://schemas.microsoft.com/office/powerpoint/2010/main" val="599845535"/>
              </p:ext>
            </p:extLst>
          </p:nvPr>
        </p:nvGraphicFramePr>
        <p:xfrm>
          <a:off x="1984188" y="1409700"/>
          <a:ext cx="14319624" cy="7630756"/>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r>
                        <a:rPr lang="es-CO" sz="2100"/>
                        <a:t>Usuario</a:t>
                      </a:r>
                    </a:p>
                  </a:txBody>
                  <a:tcPr anchor="ctr"/>
                </a:tc>
                <a:tc>
                  <a:txBody>
                    <a:bodyPr/>
                    <a:lstStyle/>
                    <a:p>
                      <a:r>
                        <a:rPr lang="es-CO" sz="2100"/>
                        <a:t>Clase</a:t>
                      </a:r>
                    </a:p>
                  </a:txBody>
                  <a:tcPr anchor="ctr"/>
                </a:tc>
                <a:tc>
                  <a:txBody>
                    <a:bodyPr/>
                    <a:lstStyle/>
                    <a:p>
                      <a:r>
                        <a:rPr lang="es-ES" sz="2100" dirty="0"/>
                        <a:t>Representa al usuario del sistema, incluyendo datos personales, físicos y preferencias alimenticias.</a:t>
                      </a:r>
                    </a:p>
                  </a:txBody>
                  <a:tcPr anchor="ctr"/>
                </a:tc>
                <a:extLst>
                  <a:ext uri="{0D108BD9-81ED-4DB2-BD59-A6C34878D82A}">
                    <a16:rowId xmlns:a16="http://schemas.microsoft.com/office/drawing/2014/main" val="1813735011"/>
                  </a:ext>
                </a:extLst>
              </a:tr>
              <a:tr h="717176">
                <a:tc>
                  <a:txBody>
                    <a:bodyPr/>
                    <a:lstStyle/>
                    <a:p>
                      <a:r>
                        <a:rPr lang="es-CO" sz="2100"/>
                        <a:t>DietaSemanal</a:t>
                      </a:r>
                    </a:p>
                  </a:txBody>
                  <a:tcPr anchor="ctr"/>
                </a:tc>
                <a:tc>
                  <a:txBody>
                    <a:bodyPr/>
                    <a:lstStyle/>
                    <a:p>
                      <a:r>
                        <a:rPr lang="es-CO" sz="2100"/>
                        <a:t>Clase</a:t>
                      </a:r>
                    </a:p>
                  </a:txBody>
                  <a:tcPr anchor="ctr"/>
                </a:tc>
                <a:tc>
                  <a:txBody>
                    <a:bodyPr/>
                    <a:lstStyle/>
                    <a:p>
                      <a:r>
                        <a:rPr lang="es-ES" sz="2100"/>
                        <a:t>Contiene los platos organizados por semana, asociados a un usuario.</a:t>
                      </a:r>
                    </a:p>
                  </a:txBody>
                  <a:tcPr anchor="ctr"/>
                </a:tc>
                <a:extLst>
                  <a:ext uri="{0D108BD9-81ED-4DB2-BD59-A6C34878D82A}">
                    <a16:rowId xmlns:a16="http://schemas.microsoft.com/office/drawing/2014/main" val="2287359437"/>
                  </a:ext>
                </a:extLst>
              </a:tr>
              <a:tr h="717176">
                <a:tc>
                  <a:txBody>
                    <a:bodyPr/>
                    <a:lstStyle/>
                    <a:p>
                      <a:r>
                        <a:rPr lang="es-CO" sz="2100"/>
                        <a:t>Plato</a:t>
                      </a:r>
                    </a:p>
                  </a:txBody>
                  <a:tcPr anchor="ctr"/>
                </a:tc>
                <a:tc>
                  <a:txBody>
                    <a:bodyPr/>
                    <a:lstStyle/>
                    <a:p>
                      <a:r>
                        <a:rPr lang="es-CO" sz="2100"/>
                        <a:t>Clase</a:t>
                      </a:r>
                    </a:p>
                  </a:txBody>
                  <a:tcPr anchor="ctr"/>
                </a:tc>
                <a:tc>
                  <a:txBody>
                    <a:bodyPr/>
                    <a:lstStyle/>
                    <a:p>
                      <a:r>
                        <a:rPr lang="es-ES" sz="2100"/>
                        <a:t>Representa un plato que incluye ingredientes, tiempo, precio y nutrición.</a:t>
                      </a:r>
                    </a:p>
                  </a:txBody>
                  <a:tcPr anchor="ctr"/>
                </a:tc>
                <a:extLst>
                  <a:ext uri="{0D108BD9-81ED-4DB2-BD59-A6C34878D82A}">
                    <a16:rowId xmlns:a16="http://schemas.microsoft.com/office/drawing/2014/main" val="2228311234"/>
                  </a:ext>
                </a:extLst>
              </a:tr>
              <a:tr h="717176">
                <a:tc>
                  <a:txBody>
                    <a:bodyPr/>
                    <a:lstStyle/>
                    <a:p>
                      <a:r>
                        <a:rPr lang="es-CO" sz="2100"/>
                        <a:t>Ingrediente</a:t>
                      </a:r>
                    </a:p>
                  </a:txBody>
                  <a:tcPr anchor="ctr"/>
                </a:tc>
                <a:tc>
                  <a:txBody>
                    <a:bodyPr/>
                    <a:lstStyle/>
                    <a:p>
                      <a:r>
                        <a:rPr lang="es-CO" sz="2100"/>
                        <a:t>Clase</a:t>
                      </a:r>
                    </a:p>
                  </a:txBody>
                  <a:tcPr anchor="ctr"/>
                </a:tc>
                <a:tc>
                  <a:txBody>
                    <a:bodyPr/>
                    <a:lstStyle/>
                    <a:p>
                      <a:r>
                        <a:rPr lang="es-ES" sz="2100" dirty="0"/>
                        <a:t>Define un ingrediente con nombre, cantidad, unidad y valor nutricional.</a:t>
                      </a:r>
                    </a:p>
                  </a:txBody>
                  <a:tcPr anchor="ctr"/>
                </a:tc>
                <a:extLst>
                  <a:ext uri="{0D108BD9-81ED-4DB2-BD59-A6C34878D82A}">
                    <a16:rowId xmlns:a16="http://schemas.microsoft.com/office/drawing/2014/main" val="2579267483"/>
                  </a:ext>
                </a:extLst>
              </a:tr>
              <a:tr h="717176">
                <a:tc>
                  <a:txBody>
                    <a:bodyPr/>
                    <a:lstStyle/>
                    <a:p>
                      <a:r>
                        <a:rPr lang="es-CO" sz="2100"/>
                        <a:t>Nutricion</a:t>
                      </a:r>
                    </a:p>
                  </a:txBody>
                  <a:tcPr anchor="ctr"/>
                </a:tc>
                <a:tc>
                  <a:txBody>
                    <a:bodyPr/>
                    <a:lstStyle/>
                    <a:p>
                      <a:r>
                        <a:rPr lang="es-CO" sz="2100"/>
                        <a:t>Clase</a:t>
                      </a:r>
                    </a:p>
                  </a:txBody>
                  <a:tcPr anchor="ctr"/>
                </a:tc>
                <a:tc>
                  <a:txBody>
                    <a:bodyPr/>
                    <a:lstStyle/>
                    <a:p>
                      <a:r>
                        <a:rPr lang="es-ES" sz="2100"/>
                        <a:t>Contiene los valores nutricionales de calorías, proteínas, carbohidratos y grasas.</a:t>
                      </a:r>
                    </a:p>
                  </a:txBody>
                  <a:tcPr anchor="ctr"/>
                </a:tc>
                <a:extLst>
                  <a:ext uri="{0D108BD9-81ED-4DB2-BD59-A6C34878D82A}">
                    <a16:rowId xmlns:a16="http://schemas.microsoft.com/office/drawing/2014/main" val="2820516574"/>
                  </a:ext>
                </a:extLst>
              </a:tr>
              <a:tr h="717176">
                <a:tc>
                  <a:txBody>
                    <a:bodyPr/>
                    <a:lstStyle/>
                    <a:p>
                      <a:r>
                        <a:rPr lang="es-CO" sz="2100"/>
                        <a:t>Reporte</a:t>
                      </a:r>
                    </a:p>
                  </a:txBody>
                  <a:tcPr anchor="ctr"/>
                </a:tc>
                <a:tc>
                  <a:txBody>
                    <a:bodyPr/>
                    <a:lstStyle/>
                    <a:p>
                      <a:r>
                        <a:rPr lang="es-CO" sz="2100"/>
                        <a:t>Clase (abstracta)</a:t>
                      </a:r>
                    </a:p>
                  </a:txBody>
                  <a:tcPr anchor="ctr"/>
                </a:tc>
                <a:tc>
                  <a:txBody>
                    <a:bodyPr/>
                    <a:lstStyle/>
                    <a:p>
                      <a:r>
                        <a:rPr lang="es-ES" sz="2100"/>
                        <a:t>Clase base con fechas y nutrición, extendida por ReporteSemanal y Diario.</a:t>
                      </a:r>
                    </a:p>
                  </a:txBody>
                  <a:tcPr anchor="ctr"/>
                </a:tc>
                <a:extLst>
                  <a:ext uri="{0D108BD9-81ED-4DB2-BD59-A6C34878D82A}">
                    <a16:rowId xmlns:a16="http://schemas.microsoft.com/office/drawing/2014/main" val="253549628"/>
                  </a:ext>
                </a:extLst>
              </a:tr>
              <a:tr h="717176">
                <a:tc>
                  <a:txBody>
                    <a:bodyPr/>
                    <a:lstStyle/>
                    <a:p>
                      <a:r>
                        <a:rPr lang="es-CO" sz="2100"/>
                        <a:t>ReporteSemanal</a:t>
                      </a:r>
                    </a:p>
                  </a:txBody>
                  <a:tcPr anchor="ctr"/>
                </a:tc>
                <a:tc>
                  <a:txBody>
                    <a:bodyPr/>
                    <a:lstStyle/>
                    <a:p>
                      <a:r>
                        <a:rPr lang="es-CO" sz="2100"/>
                        <a:t>Clase</a:t>
                      </a:r>
                    </a:p>
                  </a:txBody>
                  <a:tcPr anchor="ctr"/>
                </a:tc>
                <a:tc>
                  <a:txBody>
                    <a:bodyPr/>
                    <a:lstStyle/>
                    <a:p>
                      <a:r>
                        <a:rPr lang="es-ES" sz="2100"/>
                        <a:t>Hereda de Reporte, representa el reporte semanal del usuario.</a:t>
                      </a:r>
                    </a:p>
                  </a:txBody>
                  <a:tcPr anchor="ctr"/>
                </a:tc>
                <a:extLst>
                  <a:ext uri="{0D108BD9-81ED-4DB2-BD59-A6C34878D82A}">
                    <a16:rowId xmlns:a16="http://schemas.microsoft.com/office/drawing/2014/main" val="1980767529"/>
                  </a:ext>
                </a:extLst>
              </a:tr>
              <a:tr h="717176">
                <a:tc>
                  <a:txBody>
                    <a:bodyPr/>
                    <a:lstStyle/>
                    <a:p>
                      <a:r>
                        <a:rPr lang="es-CO" sz="2100"/>
                        <a:t>ReporteDiario</a:t>
                      </a:r>
                    </a:p>
                  </a:txBody>
                  <a:tcPr anchor="ctr"/>
                </a:tc>
                <a:tc>
                  <a:txBody>
                    <a:bodyPr/>
                    <a:lstStyle/>
                    <a:p>
                      <a:r>
                        <a:rPr lang="es-CO" sz="2100"/>
                        <a:t>Clase</a:t>
                      </a:r>
                    </a:p>
                  </a:txBody>
                  <a:tcPr anchor="ctr"/>
                </a:tc>
                <a:tc>
                  <a:txBody>
                    <a:bodyPr/>
                    <a:lstStyle/>
                    <a:p>
                      <a:r>
                        <a:rPr lang="es-ES" sz="2100"/>
                        <a:t>Hereda de Reporte, representa el reporte diario del usuario.</a:t>
                      </a:r>
                    </a:p>
                  </a:txBody>
                  <a:tcPr anchor="ctr"/>
                </a:tc>
                <a:extLst>
                  <a:ext uri="{0D108BD9-81ED-4DB2-BD59-A6C34878D82A}">
                    <a16:rowId xmlns:a16="http://schemas.microsoft.com/office/drawing/2014/main" val="935667181"/>
                  </a:ext>
                </a:extLst>
              </a:tr>
              <a:tr h="717176">
                <a:tc>
                  <a:txBody>
                    <a:bodyPr/>
                    <a:lstStyle/>
                    <a:p>
                      <a:r>
                        <a:rPr lang="es-CO" sz="2100"/>
                        <a:t>MascotaVirtual</a:t>
                      </a:r>
                    </a:p>
                  </a:txBody>
                  <a:tcPr anchor="ctr"/>
                </a:tc>
                <a:tc>
                  <a:txBody>
                    <a:bodyPr/>
                    <a:lstStyle/>
                    <a:p>
                      <a:r>
                        <a:rPr lang="es-CO" sz="2100"/>
                        <a:t>Clase</a:t>
                      </a:r>
                    </a:p>
                  </a:txBody>
                  <a:tcPr anchor="ctr"/>
                </a:tc>
                <a:tc>
                  <a:txBody>
                    <a:bodyPr/>
                    <a:lstStyle/>
                    <a:p>
                      <a:r>
                        <a:rPr lang="es-ES" sz="2100"/>
                        <a:t>Representa una mascota asociada al usuario, incluyendo su apariencia.</a:t>
                      </a:r>
                    </a:p>
                  </a:txBody>
                  <a:tcPr anchor="ctr"/>
                </a:tc>
                <a:extLst>
                  <a:ext uri="{0D108BD9-81ED-4DB2-BD59-A6C34878D82A}">
                    <a16:rowId xmlns:a16="http://schemas.microsoft.com/office/drawing/2014/main" val="871592431"/>
                  </a:ext>
                </a:extLst>
              </a:tr>
              <a:tr h="717176">
                <a:tc>
                  <a:txBody>
                    <a:bodyPr/>
                    <a:lstStyle/>
                    <a:p>
                      <a:r>
                        <a:rPr lang="es-CO" sz="2100"/>
                        <a:t>Accesorio</a:t>
                      </a:r>
                    </a:p>
                  </a:txBody>
                  <a:tcPr anchor="ctr"/>
                </a:tc>
                <a:tc>
                  <a:txBody>
                    <a:bodyPr/>
                    <a:lstStyle/>
                    <a:p>
                      <a:r>
                        <a:rPr lang="es-CO" sz="2100" dirty="0"/>
                        <a:t>Clase</a:t>
                      </a:r>
                    </a:p>
                  </a:txBody>
                  <a:tcPr anchor="ctr"/>
                </a:tc>
                <a:tc>
                  <a:txBody>
                    <a:bodyPr/>
                    <a:lstStyle/>
                    <a:p>
                      <a:r>
                        <a:rPr lang="es-ES" sz="2100" dirty="0"/>
                        <a:t>Objeto que puede personalizar la mascota (ropa, objetos, etc.).</a:t>
                      </a:r>
                    </a:p>
                  </a:txBody>
                  <a:tcPr anchor="ctr"/>
                </a:tc>
                <a:extLst>
                  <a:ext uri="{0D108BD9-81ED-4DB2-BD59-A6C34878D82A}">
                    <a16:rowId xmlns:a16="http://schemas.microsoft.com/office/drawing/2014/main" val="3474772629"/>
                  </a:ext>
                </a:extLst>
              </a:tr>
            </a:tbl>
          </a:graphicData>
        </a:graphic>
      </p:graphicFrame>
    </p:spTree>
    <p:extLst>
      <p:ext uri="{BB962C8B-B14F-4D97-AF65-F5344CB8AC3E}">
        <p14:creationId xmlns:p14="http://schemas.microsoft.com/office/powerpoint/2010/main" val="3172240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DA696-AAE8-0E0F-2AB1-B27702B68D4B}"/>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635E4142-35EE-6EEA-DE85-6E0C2392B129}"/>
              </a:ext>
            </a:extLst>
          </p:cNvPr>
          <p:cNvSpPr/>
          <p:nvPr/>
        </p:nvSpPr>
        <p:spPr>
          <a:xfrm>
            <a:off x="0" y="0"/>
            <a:ext cx="18288000" cy="10287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reeform 5">
            <a:extLst>
              <a:ext uri="{FF2B5EF4-FFF2-40B4-BE49-F238E27FC236}">
                <a16:creationId xmlns:a16="http://schemas.microsoft.com/office/drawing/2014/main" id="{8281DCF8-1FC8-4908-FF38-6A5559F3409C}"/>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6FAE26F3-7AAD-10BF-A3FB-65551D8ED722}"/>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12032E80-3D0C-4A1F-2737-0D017E8C0960}"/>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2" name="Tabla 1">
            <a:extLst>
              <a:ext uri="{FF2B5EF4-FFF2-40B4-BE49-F238E27FC236}">
                <a16:creationId xmlns:a16="http://schemas.microsoft.com/office/drawing/2014/main" id="{A65B237A-D149-632E-A322-B87A0304AA93}"/>
              </a:ext>
            </a:extLst>
          </p:cNvPr>
          <p:cNvGraphicFramePr>
            <a:graphicFrameLocks noGrp="1"/>
          </p:cNvGraphicFramePr>
          <p:nvPr>
            <p:extLst>
              <p:ext uri="{D42A27DB-BD31-4B8C-83A1-F6EECF244321}">
                <p14:modId xmlns:p14="http://schemas.microsoft.com/office/powerpoint/2010/main" val="1508128824"/>
              </p:ext>
            </p:extLst>
          </p:nvPr>
        </p:nvGraphicFramePr>
        <p:xfrm>
          <a:off x="1984188" y="1461384"/>
          <a:ext cx="14319624" cy="3270324"/>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r>
                        <a:rPr lang="es-CO" sz="2100"/>
                        <a:t>SistemaRacha</a:t>
                      </a:r>
                    </a:p>
                  </a:txBody>
                  <a:tcPr anchor="ctr"/>
                </a:tc>
                <a:tc>
                  <a:txBody>
                    <a:bodyPr/>
                    <a:lstStyle/>
                    <a:p>
                      <a:r>
                        <a:rPr lang="es-CO" sz="2100"/>
                        <a:t>Clase</a:t>
                      </a:r>
                    </a:p>
                  </a:txBody>
                  <a:tcPr anchor="ctr"/>
                </a:tc>
                <a:tc>
                  <a:txBody>
                    <a:bodyPr/>
                    <a:lstStyle/>
                    <a:p>
                      <a:r>
                        <a:rPr lang="es-ES" sz="2100" dirty="0"/>
                        <a:t>Sistema de recompensas que maneja días consecutivos, gemas y accesorios.</a:t>
                      </a:r>
                    </a:p>
                  </a:txBody>
                  <a:tcPr anchor="ctr"/>
                </a:tc>
                <a:extLst>
                  <a:ext uri="{0D108BD9-81ED-4DB2-BD59-A6C34878D82A}">
                    <a16:rowId xmlns:a16="http://schemas.microsoft.com/office/drawing/2014/main" val="694610319"/>
                  </a:ext>
                </a:extLst>
              </a:tr>
              <a:tr h="717176">
                <a:tc>
                  <a:txBody>
                    <a:bodyPr/>
                    <a:lstStyle/>
                    <a:p>
                      <a:r>
                        <a:rPr lang="es-CO" sz="2100"/>
                        <a:t>AvatarPrivado</a:t>
                      </a:r>
                    </a:p>
                  </a:txBody>
                  <a:tcPr anchor="ctr"/>
                </a:tc>
                <a:tc>
                  <a:txBody>
                    <a:bodyPr/>
                    <a:lstStyle/>
                    <a:p>
                      <a:r>
                        <a:rPr lang="es-CO" sz="2100"/>
                        <a:t>Clase</a:t>
                      </a:r>
                    </a:p>
                  </a:txBody>
                  <a:tcPr anchor="ctr"/>
                </a:tc>
                <a:tc>
                  <a:txBody>
                    <a:bodyPr/>
                    <a:lstStyle/>
                    <a:p>
                      <a:r>
                        <a:rPr lang="es-ES" sz="2100"/>
                        <a:t>Modelo físico del progreso del usuario para visualizar su avance.</a:t>
                      </a:r>
                    </a:p>
                  </a:txBody>
                  <a:tcPr anchor="ctr"/>
                </a:tc>
                <a:extLst>
                  <a:ext uri="{0D108BD9-81ED-4DB2-BD59-A6C34878D82A}">
                    <a16:rowId xmlns:a16="http://schemas.microsoft.com/office/drawing/2014/main" val="1870803940"/>
                  </a:ext>
                </a:extLst>
              </a:tr>
              <a:tr h="717176">
                <a:tc>
                  <a:txBody>
                    <a:bodyPr/>
                    <a:lstStyle/>
                    <a:p>
                      <a:r>
                        <a:rPr lang="es-CO" sz="2100"/>
                        <a:t>SistemaAuth</a:t>
                      </a:r>
                    </a:p>
                  </a:txBody>
                  <a:tcPr anchor="ctr"/>
                </a:tc>
                <a:tc>
                  <a:txBody>
                    <a:bodyPr/>
                    <a:lstStyle/>
                    <a:p>
                      <a:r>
                        <a:rPr lang="es-CO" sz="2100"/>
                        <a:t>Clase</a:t>
                      </a:r>
                    </a:p>
                  </a:txBody>
                  <a:tcPr anchor="ctr"/>
                </a:tc>
                <a:tc>
                  <a:txBody>
                    <a:bodyPr/>
                    <a:lstStyle/>
                    <a:p>
                      <a:r>
                        <a:rPr lang="es-ES" sz="2100"/>
                        <a:t>Gestiona las acciones de autenticación del usuario (login, register, logout).</a:t>
                      </a:r>
                    </a:p>
                  </a:txBody>
                  <a:tcPr anchor="ctr"/>
                </a:tc>
                <a:extLst>
                  <a:ext uri="{0D108BD9-81ED-4DB2-BD59-A6C34878D82A}">
                    <a16:rowId xmlns:a16="http://schemas.microsoft.com/office/drawing/2014/main" val="1792056677"/>
                  </a:ext>
                </a:extLst>
              </a:tr>
              <a:tr h="717176">
                <a:tc>
                  <a:txBody>
                    <a:bodyPr/>
                    <a:lstStyle/>
                    <a:p>
                      <a:r>
                        <a:rPr lang="es-CO" sz="2100"/>
                        <a:t>DatabaseAPI</a:t>
                      </a:r>
                    </a:p>
                  </a:txBody>
                  <a:tcPr anchor="ctr"/>
                </a:tc>
                <a:tc>
                  <a:txBody>
                    <a:bodyPr/>
                    <a:lstStyle/>
                    <a:p>
                      <a:r>
                        <a:rPr lang="es-CO" sz="2100"/>
                        <a:t>Clase</a:t>
                      </a:r>
                    </a:p>
                  </a:txBody>
                  <a:tcPr anchor="ctr"/>
                </a:tc>
                <a:tc>
                  <a:txBody>
                    <a:bodyPr/>
                    <a:lstStyle/>
                    <a:p>
                      <a:r>
                        <a:rPr lang="es-ES" sz="2100" dirty="0"/>
                        <a:t>Proporciona los métodos para acceder y guardar datos como dietas y platos.</a:t>
                      </a:r>
                    </a:p>
                  </a:txBody>
                  <a:tcPr anchor="ctr"/>
                </a:tc>
                <a:extLst>
                  <a:ext uri="{0D108BD9-81ED-4DB2-BD59-A6C34878D82A}">
                    <a16:rowId xmlns:a16="http://schemas.microsoft.com/office/drawing/2014/main" val="1384124350"/>
                  </a:ext>
                </a:extLst>
              </a:tr>
            </a:tbl>
          </a:graphicData>
        </a:graphic>
      </p:graphicFrame>
    </p:spTree>
    <p:extLst>
      <p:ext uri="{BB962C8B-B14F-4D97-AF65-F5344CB8AC3E}">
        <p14:creationId xmlns:p14="http://schemas.microsoft.com/office/powerpoint/2010/main" val="4020667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8CACD055-8455-1DFB-7537-5EAE0E8EBCC5}"/>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5ED64525-569A-6928-969A-018ECB457DD4}"/>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9C4266BC-89F6-FD4B-B753-38334C3E23D7}"/>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9A9C979B-7F91-BCA3-F395-3DFAC4966F5A}"/>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2" name="Tabla 1">
            <a:extLst>
              <a:ext uri="{FF2B5EF4-FFF2-40B4-BE49-F238E27FC236}">
                <a16:creationId xmlns:a16="http://schemas.microsoft.com/office/drawing/2014/main" id="{AC332798-3EDC-EA4E-FFE6-7EFA0C89FEE9}"/>
              </a:ext>
            </a:extLst>
          </p:cNvPr>
          <p:cNvGraphicFramePr>
            <a:graphicFrameLocks noGrp="1"/>
          </p:cNvGraphicFramePr>
          <p:nvPr>
            <p:extLst>
              <p:ext uri="{D42A27DB-BD31-4B8C-83A1-F6EECF244321}">
                <p14:modId xmlns:p14="http://schemas.microsoft.com/office/powerpoint/2010/main" val="76813029"/>
              </p:ext>
            </p:extLst>
          </p:nvPr>
        </p:nvGraphicFramePr>
        <p:xfrm>
          <a:off x="1626197" y="1670831"/>
          <a:ext cx="15035606" cy="7153833"/>
        </p:xfrm>
        <a:graphic>
          <a:graphicData uri="http://schemas.openxmlformats.org/drawingml/2006/table">
            <a:tbl>
              <a:tblPr>
                <a:tableStyleId>{5C22544A-7EE6-4342-B048-85BDC9FD1C3A}</a:tableStyleId>
              </a:tblPr>
              <a:tblGrid>
                <a:gridCol w="2037991">
                  <a:extLst>
                    <a:ext uri="{9D8B030D-6E8A-4147-A177-3AD203B41FA5}">
                      <a16:colId xmlns:a16="http://schemas.microsoft.com/office/drawing/2014/main" val="2954686534"/>
                    </a:ext>
                  </a:extLst>
                </a:gridCol>
                <a:gridCol w="2037991">
                  <a:extLst>
                    <a:ext uri="{9D8B030D-6E8A-4147-A177-3AD203B41FA5}">
                      <a16:colId xmlns:a16="http://schemas.microsoft.com/office/drawing/2014/main" val="392555765"/>
                    </a:ext>
                  </a:extLst>
                </a:gridCol>
                <a:gridCol w="4406614">
                  <a:extLst>
                    <a:ext uri="{9D8B030D-6E8A-4147-A177-3AD203B41FA5}">
                      <a16:colId xmlns:a16="http://schemas.microsoft.com/office/drawing/2014/main" val="893658588"/>
                    </a:ext>
                  </a:extLst>
                </a:gridCol>
                <a:gridCol w="6553010">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r>
                        <a:rPr lang="es-CO" sz="2100" dirty="0" err="1"/>
                        <a:t>DietaSemanal</a:t>
                      </a:r>
                      <a:endParaRPr lang="es-CO" sz="2100" dirty="0"/>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dirty="0"/>
                        <a:t>Una dieta semana tiene un único usuario.</a:t>
                      </a:r>
                    </a:p>
                  </a:txBody>
                  <a:tcPr anchor="ctr"/>
                </a:tc>
                <a:extLst>
                  <a:ext uri="{0D108BD9-81ED-4DB2-BD59-A6C34878D82A}">
                    <a16:rowId xmlns:a16="http://schemas.microsoft.com/office/drawing/2014/main" val="606187574"/>
                  </a:ext>
                </a:extLst>
              </a:tr>
              <a:tr h="753035">
                <a:tc>
                  <a:txBody>
                    <a:bodyPr/>
                    <a:lstStyle/>
                    <a:p>
                      <a:r>
                        <a:rPr lang="es-CO" sz="2100" dirty="0" err="1"/>
                        <a:t>MascotaVirtual</a:t>
                      </a:r>
                      <a:endParaRPr lang="es-CO" sz="2100" dirty="0"/>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dirty="0"/>
                        <a:t>Cada mascota tiene un único usuario.</a:t>
                      </a:r>
                    </a:p>
                  </a:txBody>
                  <a:tcPr anchor="ctr"/>
                </a:tc>
                <a:extLst>
                  <a:ext uri="{0D108BD9-81ED-4DB2-BD59-A6C34878D82A}">
                    <a16:rowId xmlns:a16="http://schemas.microsoft.com/office/drawing/2014/main" val="3635270870"/>
                  </a:ext>
                </a:extLst>
              </a:tr>
              <a:tr h="753035">
                <a:tc>
                  <a:txBody>
                    <a:bodyPr/>
                    <a:lstStyle/>
                    <a:p>
                      <a:r>
                        <a:rPr lang="es-CO" sz="2100" dirty="0" err="1"/>
                        <a:t>AvatarPrivado</a:t>
                      </a:r>
                      <a:endParaRPr lang="es-CO" sz="2100" dirty="0"/>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dirty="0"/>
                        <a:t>El avatar refleja el progreso físico del usuario.</a:t>
                      </a:r>
                    </a:p>
                  </a:txBody>
                  <a:tcPr anchor="ctr"/>
                </a:tc>
                <a:extLst>
                  <a:ext uri="{0D108BD9-81ED-4DB2-BD59-A6C34878D82A}">
                    <a16:rowId xmlns:a16="http://schemas.microsoft.com/office/drawing/2014/main" val="1644202914"/>
                  </a:ext>
                </a:extLst>
              </a:tr>
              <a:tr h="753035">
                <a:tc>
                  <a:txBody>
                    <a:bodyPr/>
                    <a:lstStyle/>
                    <a:p>
                      <a:r>
                        <a:rPr lang="es-CO" sz="2100" dirty="0" err="1"/>
                        <a:t>SistemaRacha</a:t>
                      </a:r>
                      <a:endParaRPr lang="es-CO" sz="2100" dirty="0"/>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dirty="0"/>
                        <a:t>Cada sistema de racha tiene un único usuario para seguimiento y recompensas.</a:t>
                      </a:r>
                    </a:p>
                  </a:txBody>
                  <a:tcPr anchor="ctr"/>
                </a:tc>
                <a:extLst>
                  <a:ext uri="{0D108BD9-81ED-4DB2-BD59-A6C34878D82A}">
                    <a16:rowId xmlns:a16="http://schemas.microsoft.com/office/drawing/2014/main" val="2412921298"/>
                  </a:ext>
                </a:extLst>
              </a:tr>
              <a:tr h="753035">
                <a:tc>
                  <a:txBody>
                    <a:bodyPr/>
                    <a:lstStyle/>
                    <a:p>
                      <a:r>
                        <a:rPr lang="es-CO" sz="2100" dirty="0" err="1"/>
                        <a:t>DietaSemanal</a:t>
                      </a:r>
                      <a:endParaRPr lang="es-CO" sz="2100" dirty="0"/>
                    </a:p>
                  </a:txBody>
                  <a:tcPr anchor="ctr"/>
                </a:tc>
                <a:tc>
                  <a:txBody>
                    <a:bodyPr/>
                    <a:lstStyle/>
                    <a:p>
                      <a:r>
                        <a:rPr lang="es-CO" sz="2100"/>
                        <a:t>Plato</a:t>
                      </a:r>
                    </a:p>
                  </a:txBody>
                  <a:tcPr anchor="ctr"/>
                </a:tc>
                <a:tc>
                  <a:txBody>
                    <a:bodyPr/>
                    <a:lstStyle/>
                    <a:p>
                      <a:r>
                        <a:rPr lang="es-CO" sz="2100" dirty="0"/>
                        <a:t>Agregación (7 a *)</a:t>
                      </a:r>
                    </a:p>
                  </a:txBody>
                  <a:tcPr anchor="ctr"/>
                </a:tc>
                <a:tc>
                  <a:txBody>
                    <a:bodyPr/>
                    <a:lstStyle/>
                    <a:p>
                      <a:r>
                        <a:rPr lang="es-ES" sz="2100"/>
                        <a:t>Cada dieta semanal contiene una lista de platos, organizados por días.</a:t>
                      </a:r>
                    </a:p>
                  </a:txBody>
                  <a:tcPr anchor="ctr"/>
                </a:tc>
                <a:extLst>
                  <a:ext uri="{0D108BD9-81ED-4DB2-BD59-A6C34878D82A}">
                    <a16:rowId xmlns:a16="http://schemas.microsoft.com/office/drawing/2014/main" val="4294387128"/>
                  </a:ext>
                </a:extLst>
              </a:tr>
              <a:tr h="753035">
                <a:tc>
                  <a:txBody>
                    <a:bodyPr/>
                    <a:lstStyle/>
                    <a:p>
                      <a:r>
                        <a:rPr lang="es-CO" sz="2100"/>
                        <a:t>Plato</a:t>
                      </a:r>
                    </a:p>
                  </a:txBody>
                  <a:tcPr anchor="ctr"/>
                </a:tc>
                <a:tc>
                  <a:txBody>
                    <a:bodyPr/>
                    <a:lstStyle/>
                    <a:p>
                      <a:r>
                        <a:rPr lang="es-CO" sz="2100"/>
                        <a:t>Ingrediente</a:t>
                      </a:r>
                    </a:p>
                  </a:txBody>
                  <a:tcPr anchor="ctr"/>
                </a:tc>
                <a:tc>
                  <a:txBody>
                    <a:bodyPr/>
                    <a:lstStyle/>
                    <a:p>
                      <a:r>
                        <a:rPr lang="es-CO" sz="2100" dirty="0"/>
                        <a:t>Agregación (1 a *)</a:t>
                      </a:r>
                    </a:p>
                  </a:txBody>
                  <a:tcPr anchor="ctr"/>
                </a:tc>
                <a:tc>
                  <a:txBody>
                    <a:bodyPr/>
                    <a:lstStyle/>
                    <a:p>
                      <a:r>
                        <a:rPr lang="es-CO" sz="2100"/>
                        <a:t>Cada plato contiene múltiples ingredientes.</a:t>
                      </a:r>
                    </a:p>
                  </a:txBody>
                  <a:tcPr anchor="ctr"/>
                </a:tc>
                <a:extLst>
                  <a:ext uri="{0D108BD9-81ED-4DB2-BD59-A6C34878D82A}">
                    <a16:rowId xmlns:a16="http://schemas.microsoft.com/office/drawing/2014/main" val="925739302"/>
                  </a:ext>
                </a:extLst>
              </a:tr>
              <a:tr h="753035">
                <a:tc>
                  <a:txBody>
                    <a:bodyPr/>
                    <a:lstStyle/>
                    <a:p>
                      <a:r>
                        <a:rPr lang="es-CO" sz="2100" dirty="0"/>
                        <a:t>Ingrediente</a:t>
                      </a:r>
                    </a:p>
                  </a:txBody>
                  <a:tcPr anchor="ctr"/>
                </a:tc>
                <a:tc>
                  <a:txBody>
                    <a:bodyPr/>
                    <a:lstStyle/>
                    <a:p>
                      <a:r>
                        <a:rPr lang="es-CO" sz="2100"/>
                        <a:t>Nutricion</a:t>
                      </a:r>
                    </a:p>
                  </a:txBody>
                  <a:tcPr anchor="ctr"/>
                </a:tc>
                <a:tc>
                  <a:txBody>
                    <a:bodyPr/>
                    <a:lstStyle/>
                    <a:p>
                      <a:r>
                        <a:rPr lang="es-CO" sz="2100" dirty="0"/>
                        <a:t>Composición (1 a 1)</a:t>
                      </a:r>
                    </a:p>
                  </a:txBody>
                  <a:tcPr anchor="ctr"/>
                </a:tc>
                <a:tc>
                  <a:txBody>
                    <a:bodyPr/>
                    <a:lstStyle/>
                    <a:p>
                      <a:r>
                        <a:rPr lang="es-ES" sz="2100"/>
                        <a:t>Cada ingrediente tiene un valor nutricional asociado.</a:t>
                      </a:r>
                    </a:p>
                  </a:txBody>
                  <a:tcPr anchor="ctr"/>
                </a:tc>
                <a:extLst>
                  <a:ext uri="{0D108BD9-81ED-4DB2-BD59-A6C34878D82A}">
                    <a16:rowId xmlns:a16="http://schemas.microsoft.com/office/drawing/2014/main" val="581192934"/>
                  </a:ext>
                </a:extLst>
              </a:tr>
              <a:tr h="753035">
                <a:tc>
                  <a:txBody>
                    <a:bodyPr/>
                    <a:lstStyle/>
                    <a:p>
                      <a:r>
                        <a:rPr lang="es-CO" sz="2100"/>
                        <a:t>Plato</a:t>
                      </a:r>
                    </a:p>
                  </a:txBody>
                  <a:tcPr anchor="ctr"/>
                </a:tc>
                <a:tc>
                  <a:txBody>
                    <a:bodyPr/>
                    <a:lstStyle/>
                    <a:p>
                      <a:r>
                        <a:rPr lang="es-CO" sz="2100" dirty="0" err="1"/>
                        <a:t>Nutricion</a:t>
                      </a:r>
                      <a:endParaRPr lang="es-CO" sz="2100" dirty="0"/>
                    </a:p>
                  </a:txBody>
                  <a:tcPr anchor="ctr"/>
                </a:tc>
                <a:tc>
                  <a:txBody>
                    <a:bodyPr/>
                    <a:lstStyle/>
                    <a:p>
                      <a:r>
                        <a:rPr lang="es-CO" sz="2100" dirty="0"/>
                        <a:t>Composición (1 a 1)</a:t>
                      </a:r>
                    </a:p>
                  </a:txBody>
                  <a:tcPr anchor="ctr"/>
                </a:tc>
                <a:tc>
                  <a:txBody>
                    <a:bodyPr/>
                    <a:lstStyle/>
                    <a:p>
                      <a:r>
                        <a:rPr lang="es-ES" sz="2100" dirty="0"/>
                        <a:t>Un plato tiene un valor nutricional total, derivado de sus ingredientes.</a:t>
                      </a:r>
                    </a:p>
                  </a:txBody>
                  <a:tcPr anchor="ctr"/>
                </a:tc>
                <a:extLst>
                  <a:ext uri="{0D108BD9-81ED-4DB2-BD59-A6C34878D82A}">
                    <a16:rowId xmlns:a16="http://schemas.microsoft.com/office/drawing/2014/main" val="1751365329"/>
                  </a:ext>
                </a:extLst>
              </a:tr>
              <a:tr h="753035">
                <a:tc>
                  <a:txBody>
                    <a:bodyPr/>
                    <a:lstStyle/>
                    <a:p>
                      <a:r>
                        <a:rPr lang="es-CO" sz="2100" dirty="0"/>
                        <a:t>Reporte</a:t>
                      </a:r>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dirty="0"/>
                        <a:t>Un reporte está asociado a un único usuario.</a:t>
                      </a:r>
                    </a:p>
                  </a:txBody>
                  <a:tcPr anchor="ctr"/>
                </a:tc>
                <a:extLst>
                  <a:ext uri="{0D108BD9-81ED-4DB2-BD59-A6C34878D82A}">
                    <a16:rowId xmlns:a16="http://schemas.microsoft.com/office/drawing/2014/main" val="3153812424"/>
                  </a:ext>
                </a:extLst>
              </a:tr>
            </a:tbl>
          </a:graphicData>
        </a:graphic>
      </p:graphicFrame>
    </p:spTree>
    <p:extLst>
      <p:ext uri="{BB962C8B-B14F-4D97-AF65-F5344CB8AC3E}">
        <p14:creationId xmlns:p14="http://schemas.microsoft.com/office/powerpoint/2010/main" val="2701389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994E1-4800-894D-755D-453DC85B3A27}"/>
            </a:ext>
          </a:extLst>
        </p:cNvPr>
        <p:cNvGrpSpPr/>
        <p:nvPr/>
      </p:nvGrpSpPr>
      <p:grpSpPr>
        <a:xfrm>
          <a:off x="0" y="0"/>
          <a:ext cx="0" cy="0"/>
          <a:chOff x="0" y="0"/>
          <a:chExt cx="0" cy="0"/>
        </a:xfrm>
      </p:grpSpPr>
      <p:sp>
        <p:nvSpPr>
          <p:cNvPr id="3" name="Rectángulo 2">
            <a:extLst>
              <a:ext uri="{FF2B5EF4-FFF2-40B4-BE49-F238E27FC236}">
                <a16:creationId xmlns:a16="http://schemas.microsoft.com/office/drawing/2014/main" id="{EF55176C-CBA1-B6FE-EC6E-841D10C2D2AD}"/>
              </a:ext>
            </a:extLst>
          </p:cNvPr>
          <p:cNvSpPr/>
          <p:nvPr/>
        </p:nvSpPr>
        <p:spPr>
          <a:xfrm>
            <a:off x="0" y="0"/>
            <a:ext cx="18288000" cy="10287000"/>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Freeform 5">
            <a:extLst>
              <a:ext uri="{FF2B5EF4-FFF2-40B4-BE49-F238E27FC236}">
                <a16:creationId xmlns:a16="http://schemas.microsoft.com/office/drawing/2014/main" id="{F146BCF9-02BD-8F42-A7E0-EB74C7D8161A}"/>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DA36F4C8-2180-407E-C8D3-DD430E693849}"/>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8950AD8E-E185-0E90-0CED-9B8C51E6E63C}"/>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RELACIONES</a:t>
            </a:r>
          </a:p>
        </p:txBody>
      </p:sp>
      <p:graphicFrame>
        <p:nvGraphicFramePr>
          <p:cNvPr id="2" name="Tabla 1">
            <a:extLst>
              <a:ext uri="{FF2B5EF4-FFF2-40B4-BE49-F238E27FC236}">
                <a16:creationId xmlns:a16="http://schemas.microsoft.com/office/drawing/2014/main" id="{5C10C4E5-E643-0B88-C7D3-B196A8EE9694}"/>
              </a:ext>
            </a:extLst>
          </p:cNvPr>
          <p:cNvGraphicFramePr>
            <a:graphicFrameLocks noGrp="1"/>
          </p:cNvGraphicFramePr>
          <p:nvPr>
            <p:extLst>
              <p:ext uri="{D42A27DB-BD31-4B8C-83A1-F6EECF244321}">
                <p14:modId xmlns:p14="http://schemas.microsoft.com/office/powerpoint/2010/main" val="2967569009"/>
              </p:ext>
            </p:extLst>
          </p:nvPr>
        </p:nvGraphicFramePr>
        <p:xfrm>
          <a:off x="1626197" y="1670831"/>
          <a:ext cx="15035606" cy="7906868"/>
        </p:xfrm>
        <a:graphic>
          <a:graphicData uri="http://schemas.openxmlformats.org/drawingml/2006/table">
            <a:tbl>
              <a:tblPr>
                <a:tableStyleId>{5C22544A-7EE6-4342-B048-85BDC9FD1C3A}</a:tableStyleId>
              </a:tblPr>
              <a:tblGrid>
                <a:gridCol w="2037991">
                  <a:extLst>
                    <a:ext uri="{9D8B030D-6E8A-4147-A177-3AD203B41FA5}">
                      <a16:colId xmlns:a16="http://schemas.microsoft.com/office/drawing/2014/main" val="2954686534"/>
                    </a:ext>
                  </a:extLst>
                </a:gridCol>
                <a:gridCol w="2037991">
                  <a:extLst>
                    <a:ext uri="{9D8B030D-6E8A-4147-A177-3AD203B41FA5}">
                      <a16:colId xmlns:a16="http://schemas.microsoft.com/office/drawing/2014/main" val="392555765"/>
                    </a:ext>
                  </a:extLst>
                </a:gridCol>
                <a:gridCol w="4406614">
                  <a:extLst>
                    <a:ext uri="{9D8B030D-6E8A-4147-A177-3AD203B41FA5}">
                      <a16:colId xmlns:a16="http://schemas.microsoft.com/office/drawing/2014/main" val="893658588"/>
                    </a:ext>
                  </a:extLst>
                </a:gridCol>
                <a:gridCol w="6553010">
                  <a:extLst>
                    <a:ext uri="{9D8B030D-6E8A-4147-A177-3AD203B41FA5}">
                      <a16:colId xmlns:a16="http://schemas.microsoft.com/office/drawing/2014/main" val="3382970139"/>
                    </a:ext>
                  </a:extLst>
                </a:gridCol>
              </a:tblGrid>
              <a:tr h="376518">
                <a:tc>
                  <a:txBody>
                    <a:bodyPr/>
                    <a:lstStyle/>
                    <a:p>
                      <a:pPr algn="ctr" fontAlgn="ctr"/>
                      <a:r>
                        <a:rPr lang="es-CO" sz="2200" b="1" u="none" strike="noStrike" dirty="0">
                          <a:effectLst/>
                        </a:rPr>
                        <a:t>Origen</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Destino</a:t>
                      </a:r>
                      <a:endParaRPr lang="es-CO" sz="2200" b="1" i="0" u="none" strike="noStrike" dirty="0">
                        <a:solidFill>
                          <a:srgbClr val="000000"/>
                        </a:solidFill>
                        <a:effectLst/>
                        <a:latin typeface="Aptos Narrow" panose="020B0004020202020204" pitchFamily="34" charset="0"/>
                      </a:endParaRPr>
                    </a:p>
                  </a:txBody>
                  <a:tcPr marL="18826" marR="18826" marT="18826" marB="0" anchor="ctr"/>
                </a:tc>
                <a:tc>
                  <a:txBody>
                    <a:bodyPr/>
                    <a:lstStyle/>
                    <a:p>
                      <a:pPr algn="ctr" fontAlgn="ctr"/>
                      <a:r>
                        <a:rPr lang="es-CO" sz="2200" b="1" u="none" strike="noStrike" dirty="0">
                          <a:effectLst/>
                        </a:rPr>
                        <a:t>Descripción de la relación</a:t>
                      </a:r>
                      <a:endParaRPr lang="es-CO" sz="2200" b="1" i="0" u="none" strike="noStrike" dirty="0">
                        <a:solidFill>
                          <a:srgbClr val="000000"/>
                        </a:solidFill>
                        <a:effectLst/>
                        <a:latin typeface="Aptos Narrow" panose="020B0004020202020204" pitchFamily="34" charset="0"/>
                      </a:endParaRPr>
                    </a:p>
                  </a:txBody>
                  <a:tcPr marL="18826" marR="18826" marT="18826" marB="0" anchor="ctr"/>
                </a:tc>
                <a:extLst>
                  <a:ext uri="{0D108BD9-81ED-4DB2-BD59-A6C34878D82A}">
                    <a16:rowId xmlns:a16="http://schemas.microsoft.com/office/drawing/2014/main" val="2813399505"/>
                  </a:ext>
                </a:extLst>
              </a:tr>
              <a:tr h="753035">
                <a:tc>
                  <a:txBody>
                    <a:bodyPr/>
                    <a:lstStyle/>
                    <a:p>
                      <a:r>
                        <a:rPr lang="es-CO" sz="2100" dirty="0"/>
                        <a:t>Reporte</a:t>
                      </a:r>
                    </a:p>
                  </a:txBody>
                  <a:tcPr anchor="ctr"/>
                </a:tc>
                <a:tc>
                  <a:txBody>
                    <a:bodyPr/>
                    <a:lstStyle/>
                    <a:p>
                      <a:r>
                        <a:rPr lang="es-CO" sz="2100"/>
                        <a:t>Nutricion</a:t>
                      </a:r>
                    </a:p>
                  </a:txBody>
                  <a:tcPr anchor="ctr"/>
                </a:tc>
                <a:tc>
                  <a:txBody>
                    <a:bodyPr/>
                    <a:lstStyle/>
                    <a:p>
                      <a:r>
                        <a:rPr lang="es-CO" sz="2100" dirty="0"/>
                        <a:t>Composición (1 a 1)</a:t>
                      </a:r>
                    </a:p>
                  </a:txBody>
                  <a:tcPr anchor="ctr"/>
                </a:tc>
                <a:tc>
                  <a:txBody>
                    <a:bodyPr/>
                    <a:lstStyle/>
                    <a:p>
                      <a:r>
                        <a:rPr lang="es-ES" sz="2100" dirty="0"/>
                        <a:t>El reporte incluye información nutricional consolidada.</a:t>
                      </a:r>
                    </a:p>
                  </a:txBody>
                  <a:tcPr anchor="ctr"/>
                </a:tc>
                <a:extLst>
                  <a:ext uri="{0D108BD9-81ED-4DB2-BD59-A6C34878D82A}">
                    <a16:rowId xmlns:a16="http://schemas.microsoft.com/office/drawing/2014/main" val="2945827983"/>
                  </a:ext>
                </a:extLst>
              </a:tr>
              <a:tr h="753035">
                <a:tc>
                  <a:txBody>
                    <a:bodyPr/>
                    <a:lstStyle/>
                    <a:p>
                      <a:r>
                        <a:rPr lang="es-CO" sz="2100" dirty="0" err="1"/>
                        <a:t>MascotaVirtual</a:t>
                      </a:r>
                      <a:endParaRPr lang="es-CO" sz="2100" dirty="0"/>
                    </a:p>
                  </a:txBody>
                  <a:tcPr anchor="ctr"/>
                </a:tc>
                <a:tc>
                  <a:txBody>
                    <a:bodyPr/>
                    <a:lstStyle/>
                    <a:p>
                      <a:r>
                        <a:rPr lang="es-CO" sz="2100"/>
                        <a:t>Accesorio</a:t>
                      </a:r>
                    </a:p>
                  </a:txBody>
                  <a:tcPr anchor="ctr"/>
                </a:tc>
                <a:tc>
                  <a:txBody>
                    <a:bodyPr/>
                    <a:lstStyle/>
                    <a:p>
                      <a:r>
                        <a:rPr lang="es-CO" sz="2100" dirty="0"/>
                        <a:t>Agregación (1 a *)</a:t>
                      </a:r>
                    </a:p>
                  </a:txBody>
                  <a:tcPr anchor="ctr"/>
                </a:tc>
                <a:tc>
                  <a:txBody>
                    <a:bodyPr/>
                    <a:lstStyle/>
                    <a:p>
                      <a:r>
                        <a:rPr lang="es-ES" sz="2100"/>
                        <a:t>La mascota puede tener múltiples accesorios.</a:t>
                      </a:r>
                    </a:p>
                  </a:txBody>
                  <a:tcPr anchor="ctr"/>
                </a:tc>
                <a:extLst>
                  <a:ext uri="{0D108BD9-81ED-4DB2-BD59-A6C34878D82A}">
                    <a16:rowId xmlns:a16="http://schemas.microsoft.com/office/drawing/2014/main" val="3360261040"/>
                  </a:ext>
                </a:extLst>
              </a:tr>
              <a:tr h="753035">
                <a:tc>
                  <a:txBody>
                    <a:bodyPr/>
                    <a:lstStyle/>
                    <a:p>
                      <a:r>
                        <a:rPr lang="es-CO" sz="2100" dirty="0" err="1"/>
                        <a:t>SistemaRacha</a:t>
                      </a:r>
                      <a:endParaRPr lang="es-CO" sz="2100" dirty="0"/>
                    </a:p>
                  </a:txBody>
                  <a:tcPr anchor="ctr"/>
                </a:tc>
                <a:tc>
                  <a:txBody>
                    <a:bodyPr/>
                    <a:lstStyle/>
                    <a:p>
                      <a:r>
                        <a:rPr lang="es-CO" sz="2100" dirty="0"/>
                        <a:t>Accesorio</a:t>
                      </a:r>
                    </a:p>
                  </a:txBody>
                  <a:tcPr anchor="ctr"/>
                </a:tc>
                <a:tc>
                  <a:txBody>
                    <a:bodyPr/>
                    <a:lstStyle/>
                    <a:p>
                      <a:r>
                        <a:rPr lang="es-CO" sz="2100" dirty="0"/>
                        <a:t>Agregación (0 a *)</a:t>
                      </a:r>
                    </a:p>
                  </a:txBody>
                  <a:tcPr anchor="ctr"/>
                </a:tc>
                <a:tc>
                  <a:txBody>
                    <a:bodyPr/>
                    <a:lstStyle/>
                    <a:p>
                      <a:r>
                        <a:rPr lang="es-ES" sz="2100" dirty="0"/>
                        <a:t>El sistema de racha puede ofrecer múltiples accesorios como recompensa.</a:t>
                      </a:r>
                    </a:p>
                  </a:txBody>
                  <a:tcPr anchor="ctr"/>
                </a:tc>
                <a:extLst>
                  <a:ext uri="{0D108BD9-81ED-4DB2-BD59-A6C34878D82A}">
                    <a16:rowId xmlns:a16="http://schemas.microsoft.com/office/drawing/2014/main" val="631709256"/>
                  </a:ext>
                </a:extLst>
              </a:tr>
              <a:tr h="753035">
                <a:tc>
                  <a:txBody>
                    <a:bodyPr/>
                    <a:lstStyle/>
                    <a:p>
                      <a:r>
                        <a:rPr lang="es-CO" sz="2100" dirty="0" err="1"/>
                        <a:t>SistemaRacha</a:t>
                      </a:r>
                      <a:endParaRPr lang="es-CO" sz="2100" dirty="0"/>
                    </a:p>
                  </a:txBody>
                  <a:tcPr anchor="ctr"/>
                </a:tc>
                <a:tc>
                  <a:txBody>
                    <a:bodyPr/>
                    <a:lstStyle/>
                    <a:p>
                      <a:r>
                        <a:rPr lang="es-CO" sz="2100"/>
                        <a:t>Usuario</a:t>
                      </a:r>
                    </a:p>
                  </a:txBody>
                  <a:tcPr anchor="ctr"/>
                </a:tc>
                <a:tc>
                  <a:txBody>
                    <a:bodyPr/>
                    <a:lstStyle/>
                    <a:p>
                      <a:r>
                        <a:rPr lang="es-CO" sz="2100" dirty="0"/>
                        <a:t>Agregación (1 a 1)</a:t>
                      </a:r>
                    </a:p>
                  </a:txBody>
                  <a:tcPr anchor="ctr"/>
                </a:tc>
                <a:tc>
                  <a:txBody>
                    <a:bodyPr/>
                    <a:lstStyle/>
                    <a:p>
                      <a:r>
                        <a:rPr lang="es-ES" sz="2100"/>
                        <a:t>Relaciona al usuario con su sistema de recompensas.</a:t>
                      </a:r>
                    </a:p>
                  </a:txBody>
                  <a:tcPr anchor="ctr"/>
                </a:tc>
                <a:extLst>
                  <a:ext uri="{0D108BD9-81ED-4DB2-BD59-A6C34878D82A}">
                    <a16:rowId xmlns:a16="http://schemas.microsoft.com/office/drawing/2014/main" val="1628545802"/>
                  </a:ext>
                </a:extLst>
              </a:tr>
              <a:tr h="753035">
                <a:tc>
                  <a:txBody>
                    <a:bodyPr/>
                    <a:lstStyle/>
                    <a:p>
                      <a:r>
                        <a:rPr lang="es-CO" sz="2100" dirty="0" err="1"/>
                        <a:t>AvatarPrivado</a:t>
                      </a:r>
                      <a:endParaRPr lang="es-CO" sz="2100" dirty="0"/>
                    </a:p>
                  </a:txBody>
                  <a:tcPr anchor="ctr"/>
                </a:tc>
                <a:tc>
                  <a:txBody>
                    <a:bodyPr/>
                    <a:lstStyle/>
                    <a:p>
                      <a:r>
                        <a:rPr lang="es-CO" sz="2100" dirty="0"/>
                        <a:t>Usuario</a:t>
                      </a:r>
                    </a:p>
                  </a:txBody>
                  <a:tcPr anchor="ctr"/>
                </a:tc>
                <a:tc>
                  <a:txBody>
                    <a:bodyPr/>
                    <a:lstStyle/>
                    <a:p>
                      <a:r>
                        <a:rPr lang="es-CO" sz="2100" dirty="0"/>
                        <a:t>Agregación (1 a 1)</a:t>
                      </a:r>
                    </a:p>
                  </a:txBody>
                  <a:tcPr anchor="ctr"/>
                </a:tc>
                <a:tc>
                  <a:txBody>
                    <a:bodyPr/>
                    <a:lstStyle/>
                    <a:p>
                      <a:r>
                        <a:rPr lang="es-ES" sz="2100"/>
                        <a:t>Se asocia a un usuario y refleja su estado físico.</a:t>
                      </a:r>
                    </a:p>
                  </a:txBody>
                  <a:tcPr anchor="ctr"/>
                </a:tc>
                <a:extLst>
                  <a:ext uri="{0D108BD9-81ED-4DB2-BD59-A6C34878D82A}">
                    <a16:rowId xmlns:a16="http://schemas.microsoft.com/office/drawing/2014/main" val="1983890275"/>
                  </a:ext>
                </a:extLst>
              </a:tr>
              <a:tr h="753035">
                <a:tc>
                  <a:txBody>
                    <a:bodyPr/>
                    <a:lstStyle/>
                    <a:p>
                      <a:r>
                        <a:rPr lang="es-CO" sz="2100" dirty="0" err="1"/>
                        <a:t>ReporteSemanal</a:t>
                      </a:r>
                      <a:endParaRPr lang="es-CO" sz="2100" dirty="0"/>
                    </a:p>
                  </a:txBody>
                  <a:tcPr anchor="ctr"/>
                </a:tc>
                <a:tc>
                  <a:txBody>
                    <a:bodyPr/>
                    <a:lstStyle/>
                    <a:p>
                      <a:r>
                        <a:rPr lang="es-CO" sz="2100" dirty="0"/>
                        <a:t>Reporte</a:t>
                      </a:r>
                    </a:p>
                  </a:txBody>
                  <a:tcPr anchor="ctr"/>
                </a:tc>
                <a:tc>
                  <a:txBody>
                    <a:bodyPr/>
                    <a:lstStyle/>
                    <a:p>
                      <a:r>
                        <a:rPr lang="es-CO" sz="2100" dirty="0"/>
                        <a:t>Herencia</a:t>
                      </a:r>
                    </a:p>
                  </a:txBody>
                  <a:tcPr anchor="ctr"/>
                </a:tc>
                <a:tc>
                  <a:txBody>
                    <a:bodyPr/>
                    <a:lstStyle/>
                    <a:p>
                      <a:r>
                        <a:rPr lang="es-CO" sz="2100"/>
                        <a:t>Especialización para reportes semanales.</a:t>
                      </a:r>
                    </a:p>
                  </a:txBody>
                  <a:tcPr anchor="ctr"/>
                </a:tc>
                <a:extLst>
                  <a:ext uri="{0D108BD9-81ED-4DB2-BD59-A6C34878D82A}">
                    <a16:rowId xmlns:a16="http://schemas.microsoft.com/office/drawing/2014/main" val="2563711273"/>
                  </a:ext>
                </a:extLst>
              </a:tr>
              <a:tr h="753035">
                <a:tc>
                  <a:txBody>
                    <a:bodyPr/>
                    <a:lstStyle/>
                    <a:p>
                      <a:r>
                        <a:rPr lang="es-CO" sz="2100"/>
                        <a:t>ReporteDiario</a:t>
                      </a:r>
                    </a:p>
                  </a:txBody>
                  <a:tcPr anchor="ctr"/>
                </a:tc>
                <a:tc>
                  <a:txBody>
                    <a:bodyPr/>
                    <a:lstStyle/>
                    <a:p>
                      <a:r>
                        <a:rPr lang="es-CO" sz="2100"/>
                        <a:t>Reporte</a:t>
                      </a:r>
                    </a:p>
                  </a:txBody>
                  <a:tcPr anchor="ctr"/>
                </a:tc>
                <a:tc>
                  <a:txBody>
                    <a:bodyPr/>
                    <a:lstStyle/>
                    <a:p>
                      <a:r>
                        <a:rPr lang="es-CO" sz="2100" dirty="0"/>
                        <a:t>Herencia</a:t>
                      </a:r>
                    </a:p>
                  </a:txBody>
                  <a:tcPr anchor="ctr"/>
                </a:tc>
                <a:tc>
                  <a:txBody>
                    <a:bodyPr/>
                    <a:lstStyle/>
                    <a:p>
                      <a:r>
                        <a:rPr lang="es-CO" sz="2100" dirty="0"/>
                        <a:t>Especialización para reportes diarios.</a:t>
                      </a:r>
                    </a:p>
                  </a:txBody>
                  <a:tcPr anchor="ctr"/>
                </a:tc>
                <a:extLst>
                  <a:ext uri="{0D108BD9-81ED-4DB2-BD59-A6C34878D82A}">
                    <a16:rowId xmlns:a16="http://schemas.microsoft.com/office/drawing/2014/main" val="1799431664"/>
                  </a:ext>
                </a:extLst>
              </a:tr>
              <a:tr h="753035">
                <a:tc>
                  <a:txBody>
                    <a:bodyPr/>
                    <a:lstStyle/>
                    <a:p>
                      <a:r>
                        <a:rPr lang="es-CO" sz="2100" dirty="0" err="1"/>
                        <a:t>SistemaAuth</a:t>
                      </a:r>
                      <a:endParaRPr lang="es-CO" sz="2100" dirty="0"/>
                    </a:p>
                  </a:txBody>
                  <a:tcPr anchor="ctr"/>
                </a:tc>
                <a:tc>
                  <a:txBody>
                    <a:bodyPr/>
                    <a:lstStyle/>
                    <a:p>
                      <a:r>
                        <a:rPr lang="es-CO" sz="2100"/>
                        <a:t>Usuario</a:t>
                      </a:r>
                    </a:p>
                  </a:txBody>
                  <a:tcPr anchor="ctr"/>
                </a:tc>
                <a:tc>
                  <a:txBody>
                    <a:bodyPr/>
                    <a:lstStyle/>
                    <a:p>
                      <a:r>
                        <a:rPr lang="es-CO" sz="2100" dirty="0"/>
                        <a:t>Asociación</a:t>
                      </a:r>
                    </a:p>
                  </a:txBody>
                  <a:tcPr anchor="ctr"/>
                </a:tc>
                <a:tc>
                  <a:txBody>
                    <a:bodyPr/>
                    <a:lstStyle/>
                    <a:p>
                      <a:r>
                        <a:rPr lang="es-ES" sz="2100" dirty="0"/>
                        <a:t>Gestiona las credenciales y sesiones del usuario.</a:t>
                      </a:r>
                    </a:p>
                  </a:txBody>
                  <a:tcPr anchor="ctr"/>
                </a:tc>
                <a:extLst>
                  <a:ext uri="{0D108BD9-81ED-4DB2-BD59-A6C34878D82A}">
                    <a16:rowId xmlns:a16="http://schemas.microsoft.com/office/drawing/2014/main" val="3260309937"/>
                  </a:ext>
                </a:extLst>
              </a:tr>
              <a:tr h="753035">
                <a:tc>
                  <a:txBody>
                    <a:bodyPr/>
                    <a:lstStyle/>
                    <a:p>
                      <a:r>
                        <a:rPr lang="es-CO" sz="2100"/>
                        <a:t>DatabaseAPI</a:t>
                      </a:r>
                    </a:p>
                  </a:txBody>
                  <a:tcPr anchor="ctr"/>
                </a:tc>
                <a:tc>
                  <a:txBody>
                    <a:bodyPr/>
                    <a:lstStyle/>
                    <a:p>
                      <a:r>
                        <a:rPr lang="es-CO" sz="2100"/>
                        <a:t>DietaSemanal</a:t>
                      </a:r>
                    </a:p>
                  </a:txBody>
                  <a:tcPr anchor="ctr"/>
                </a:tc>
                <a:tc>
                  <a:txBody>
                    <a:bodyPr/>
                    <a:lstStyle/>
                    <a:p>
                      <a:r>
                        <a:rPr lang="es-CO" sz="2100"/>
                        <a:t>Asociación</a:t>
                      </a:r>
                    </a:p>
                  </a:txBody>
                  <a:tcPr anchor="ctr"/>
                </a:tc>
                <a:tc>
                  <a:txBody>
                    <a:bodyPr/>
                    <a:lstStyle/>
                    <a:p>
                      <a:r>
                        <a:rPr lang="es-ES" sz="2100" dirty="0"/>
                        <a:t>Guarda y obtiene información de dietas semanales.</a:t>
                      </a:r>
                    </a:p>
                  </a:txBody>
                  <a:tcPr anchor="ctr"/>
                </a:tc>
                <a:extLst>
                  <a:ext uri="{0D108BD9-81ED-4DB2-BD59-A6C34878D82A}">
                    <a16:rowId xmlns:a16="http://schemas.microsoft.com/office/drawing/2014/main" val="3825803151"/>
                  </a:ext>
                </a:extLst>
              </a:tr>
              <a:tr h="753035">
                <a:tc>
                  <a:txBody>
                    <a:bodyPr/>
                    <a:lstStyle/>
                    <a:p>
                      <a:r>
                        <a:rPr lang="es-CO" sz="2100"/>
                        <a:t>DatabaseAPI</a:t>
                      </a:r>
                    </a:p>
                  </a:txBody>
                  <a:tcPr anchor="ctr"/>
                </a:tc>
                <a:tc>
                  <a:txBody>
                    <a:bodyPr/>
                    <a:lstStyle/>
                    <a:p>
                      <a:r>
                        <a:rPr lang="es-CO" sz="2100"/>
                        <a:t>Plato</a:t>
                      </a:r>
                    </a:p>
                  </a:txBody>
                  <a:tcPr anchor="ctr"/>
                </a:tc>
                <a:tc>
                  <a:txBody>
                    <a:bodyPr/>
                    <a:lstStyle/>
                    <a:p>
                      <a:r>
                        <a:rPr lang="es-CO" sz="2100"/>
                        <a:t>Asociación</a:t>
                      </a:r>
                    </a:p>
                  </a:txBody>
                  <a:tcPr anchor="ctr"/>
                </a:tc>
                <a:tc>
                  <a:txBody>
                    <a:bodyPr/>
                    <a:lstStyle/>
                    <a:p>
                      <a:r>
                        <a:rPr lang="es-ES" sz="2100" dirty="0"/>
                        <a:t>Guarda y recupera información de platos.</a:t>
                      </a:r>
                    </a:p>
                  </a:txBody>
                  <a:tcPr anchor="ctr"/>
                </a:tc>
                <a:extLst>
                  <a:ext uri="{0D108BD9-81ED-4DB2-BD59-A6C34878D82A}">
                    <a16:rowId xmlns:a16="http://schemas.microsoft.com/office/drawing/2014/main" val="4272977688"/>
                  </a:ext>
                </a:extLst>
              </a:tr>
            </a:tbl>
          </a:graphicData>
        </a:graphic>
      </p:graphicFrame>
    </p:spTree>
    <p:extLst>
      <p:ext uri="{BB962C8B-B14F-4D97-AF65-F5344CB8AC3E}">
        <p14:creationId xmlns:p14="http://schemas.microsoft.com/office/powerpoint/2010/main" val="353792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68866032-2557-C79D-FBBE-6D83966A983C}"/>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02016E7A-6FFF-5041-74AA-579B6794C7AF}"/>
              </a:ext>
            </a:extLst>
          </p:cNvPr>
          <p:cNvSpPr/>
          <p:nvPr/>
        </p:nvSpPr>
        <p:spPr>
          <a:xfrm rot="20698248">
            <a:off x="-4527352" y="6941118"/>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5F8794AA-21CB-6107-F153-3EFC930B7B8B}"/>
              </a:ext>
            </a:extLst>
          </p:cNvPr>
          <p:cNvSpPr/>
          <p:nvPr/>
        </p:nvSpPr>
        <p:spPr>
          <a:xfrm rot="15679536">
            <a:off x="-3031991" y="-3285973"/>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F30BE5F4-2DD3-CE78-6535-EE54195F4872}"/>
              </a:ext>
            </a:extLst>
          </p:cNvPr>
          <p:cNvSpPr txBox="1"/>
          <p:nvPr/>
        </p:nvSpPr>
        <p:spPr>
          <a:xfrm>
            <a:off x="3035377" y="631380"/>
            <a:ext cx="110490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VISTA DE COMPONENTES</a:t>
            </a:r>
          </a:p>
        </p:txBody>
      </p:sp>
      <p:sp>
        <p:nvSpPr>
          <p:cNvPr id="8" name="TextBox 3">
            <a:extLst>
              <a:ext uri="{FF2B5EF4-FFF2-40B4-BE49-F238E27FC236}">
                <a16:creationId xmlns:a16="http://schemas.microsoft.com/office/drawing/2014/main" id="{6F303AA2-2ACE-51D8-A162-0115D708A00D}"/>
              </a:ext>
            </a:extLst>
          </p:cNvPr>
          <p:cNvSpPr txBox="1"/>
          <p:nvPr/>
        </p:nvSpPr>
        <p:spPr>
          <a:xfrm>
            <a:off x="457200" y="2305534"/>
            <a:ext cx="7772399" cy="6293518"/>
          </a:xfrm>
          <a:prstGeom prst="rect">
            <a:avLst/>
          </a:prstGeom>
        </p:spPr>
        <p:txBody>
          <a:bodyPr wrap="square" lIns="0" tIns="0" rIns="0" bIns="0" rtlCol="0" anchor="t">
            <a:spAutoFit/>
          </a:bodyPr>
          <a:lstStyle/>
          <a:p>
            <a:pPr algn="just">
              <a:lnSpc>
                <a:spcPts val="3772"/>
              </a:lnSpc>
            </a:pPr>
            <a:r>
              <a:rPr lang="es-MX" sz="2400" dirty="0"/>
              <a:t>La vista de componentes desglosa los módulos clave que conforman la arquitectura general del sistema. Está dividido en dos grandes contenedores: </a:t>
            </a:r>
            <a:r>
              <a:rPr lang="es-MX" sz="2400" dirty="0" err="1"/>
              <a:t>Frontend</a:t>
            </a:r>
            <a:r>
              <a:rPr lang="es-MX" sz="2400" dirty="0"/>
              <a:t> (</a:t>
            </a:r>
            <a:r>
              <a:rPr lang="es-MX" sz="2400" dirty="0" err="1"/>
              <a:t>React</a:t>
            </a:r>
            <a:r>
              <a:rPr lang="es-MX" sz="2400" dirty="0"/>
              <a:t>) y </a:t>
            </a:r>
            <a:r>
              <a:rPr lang="es-MX" sz="2400" dirty="0" err="1"/>
              <a:t>Backend</a:t>
            </a:r>
            <a:r>
              <a:rPr lang="es-MX" sz="2400" dirty="0"/>
              <a:t> (</a:t>
            </a:r>
            <a:r>
              <a:rPr lang="es-MX" sz="2400" dirty="0" err="1"/>
              <a:t>FastAPI</a:t>
            </a:r>
            <a:r>
              <a:rPr lang="es-MX" sz="2400" dirty="0"/>
              <a:t>), cada uno compuesto por distintos subcomponentes que interactúan entre sí mediante interfaces bien definidas. En el </a:t>
            </a:r>
            <a:r>
              <a:rPr lang="es-MX" sz="2400" dirty="0" err="1"/>
              <a:t>frontend</a:t>
            </a:r>
            <a:r>
              <a:rPr lang="es-MX" sz="2400" dirty="0"/>
              <a:t>, los componentes de interfaz de usuario se comunican con el sistema de gestión de estados y el cliente de autenticación. Este último interactúa con el middleware de autenticación del </a:t>
            </a:r>
            <a:r>
              <a:rPr lang="es-MX" sz="2400" dirty="0" err="1"/>
              <a:t>backend</a:t>
            </a:r>
            <a:r>
              <a:rPr lang="es-MX" sz="2400" dirty="0"/>
              <a:t> para validar tokens JWT. Una vez autenticado, el Controlador de API conecta con la Lógica de Negocio (BL), que a su vez se comunica con el modelo de IA nutricional para generar planes alimenticios personalizados, y finalmente guarda los resultados en MongoDB. </a:t>
            </a:r>
            <a:endParaRPr lang="es-CO" sz="2400" u="none" strike="noStrike" spc="59" noProof="0" dirty="0">
              <a:solidFill>
                <a:srgbClr val="152540"/>
              </a:solidFill>
              <a:latin typeface="Glacial Indifference"/>
              <a:ea typeface="Glacial Indifference"/>
              <a:cs typeface="Glacial Indifference"/>
              <a:sym typeface="Glacial Indifference"/>
            </a:endParaRPr>
          </a:p>
        </p:txBody>
      </p:sp>
      <p:pic>
        <p:nvPicPr>
          <p:cNvPr id="3" name="Imagen 2" descr="Diagrama&#10;&#10;El contenido generado por IA puede ser incorrecto.">
            <a:extLst>
              <a:ext uri="{FF2B5EF4-FFF2-40B4-BE49-F238E27FC236}">
                <a16:creationId xmlns:a16="http://schemas.microsoft.com/office/drawing/2014/main" id="{F45BE582-3185-BFF1-8E55-33EAE0B7AC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15375" y="2343634"/>
            <a:ext cx="9115425" cy="6219825"/>
          </a:xfrm>
          <a:prstGeom prst="rect">
            <a:avLst/>
          </a:prstGeom>
        </p:spPr>
      </p:pic>
    </p:spTree>
    <p:extLst>
      <p:ext uri="{BB962C8B-B14F-4D97-AF65-F5344CB8AC3E}">
        <p14:creationId xmlns:p14="http://schemas.microsoft.com/office/powerpoint/2010/main" val="392834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8D9D9"/>
        </a:solidFill>
        <a:effectLst/>
      </p:bgPr>
    </p:bg>
    <p:spTree>
      <p:nvGrpSpPr>
        <p:cNvPr id="1" name="">
          <a:extLst>
            <a:ext uri="{FF2B5EF4-FFF2-40B4-BE49-F238E27FC236}">
              <a16:creationId xmlns:a16="http://schemas.microsoft.com/office/drawing/2014/main" id="{A51ABC34-C146-AAE1-B95C-CF15B041755D}"/>
            </a:ext>
          </a:extLst>
        </p:cNvPr>
        <p:cNvGrpSpPr/>
        <p:nvPr/>
      </p:nvGrpSpPr>
      <p:grpSpPr>
        <a:xfrm>
          <a:off x="0" y="0"/>
          <a:ext cx="0" cy="0"/>
          <a:chOff x="0" y="0"/>
          <a:chExt cx="0" cy="0"/>
        </a:xfrm>
      </p:grpSpPr>
      <p:sp>
        <p:nvSpPr>
          <p:cNvPr id="11" name="Freeform 5">
            <a:extLst>
              <a:ext uri="{FF2B5EF4-FFF2-40B4-BE49-F238E27FC236}">
                <a16:creationId xmlns:a16="http://schemas.microsoft.com/office/drawing/2014/main" id="{3A1CFA93-AD4C-CAF2-5115-F906123B9B7D}"/>
              </a:ext>
            </a:extLst>
          </p:cNvPr>
          <p:cNvSpPr/>
          <p:nvPr/>
        </p:nvSpPr>
        <p:spPr>
          <a:xfrm rot="20698248">
            <a:off x="-3775194" y="6616870"/>
            <a:ext cx="8481393" cy="7340260"/>
          </a:xfrm>
          <a:custGeom>
            <a:avLst/>
            <a:gdLst/>
            <a:ahLst/>
            <a:cxnLst/>
            <a:rect l="l" t="t" r="r" b="b"/>
            <a:pathLst>
              <a:path w="8481393" h="7340260">
                <a:moveTo>
                  <a:pt x="0" y="0"/>
                </a:moveTo>
                <a:lnTo>
                  <a:pt x="8481393" y="0"/>
                </a:lnTo>
                <a:lnTo>
                  <a:pt x="8481393" y="7340260"/>
                </a:lnTo>
                <a:lnTo>
                  <a:pt x="0" y="734026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es-CO" noProof="0" dirty="0"/>
          </a:p>
        </p:txBody>
      </p:sp>
      <p:sp>
        <p:nvSpPr>
          <p:cNvPr id="7" name="Freeform 7">
            <a:extLst>
              <a:ext uri="{FF2B5EF4-FFF2-40B4-BE49-F238E27FC236}">
                <a16:creationId xmlns:a16="http://schemas.microsoft.com/office/drawing/2014/main" id="{431685B2-5BF1-2CC6-7328-851E68672DFE}"/>
              </a:ext>
            </a:extLst>
          </p:cNvPr>
          <p:cNvSpPr/>
          <p:nvPr/>
        </p:nvSpPr>
        <p:spPr>
          <a:xfrm rot="13568729">
            <a:off x="-2900414" y="-2457732"/>
            <a:ext cx="4899087" cy="6571946"/>
          </a:xfrm>
          <a:custGeom>
            <a:avLst/>
            <a:gdLst/>
            <a:ahLst/>
            <a:cxnLst/>
            <a:rect l="l" t="t" r="r" b="b"/>
            <a:pathLst>
              <a:path w="9798172" h="13143890">
                <a:moveTo>
                  <a:pt x="0" y="0"/>
                </a:moveTo>
                <a:lnTo>
                  <a:pt x="9798172" y="0"/>
                </a:lnTo>
                <a:lnTo>
                  <a:pt x="9798172" y="13143890"/>
                </a:lnTo>
                <a:lnTo>
                  <a:pt x="0" y="1314389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CO"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TextBox 4">
            <a:extLst>
              <a:ext uri="{FF2B5EF4-FFF2-40B4-BE49-F238E27FC236}">
                <a16:creationId xmlns:a16="http://schemas.microsoft.com/office/drawing/2014/main" id="{3D463CA7-3080-AFDF-D20C-A56FAF186B12}"/>
              </a:ext>
            </a:extLst>
          </p:cNvPr>
          <p:cNvSpPr txBox="1"/>
          <p:nvPr/>
        </p:nvSpPr>
        <p:spPr>
          <a:xfrm>
            <a:off x="838200" y="447833"/>
            <a:ext cx="16992600" cy="830997"/>
          </a:xfrm>
          <a:prstGeom prst="rect">
            <a:avLst/>
          </a:prstGeom>
        </p:spPr>
        <p:txBody>
          <a:bodyPr wrap="square" lIns="0" tIns="0" rIns="0" bIns="0" rtlCol="0" anchor="t">
            <a:spAutoFit/>
          </a:bodyPr>
          <a:lstStyle/>
          <a:p>
            <a:pPr marL="0" marR="0" lvl="0" indent="0" algn="ctr" defTabSz="914400" rtl="0" eaLnBrk="1" fontAlgn="auto" latinLnBrk="0" hangingPunct="1">
              <a:spcBef>
                <a:spcPts val="0"/>
              </a:spcBef>
              <a:spcAft>
                <a:spcPts val="0"/>
              </a:spcAft>
              <a:buClrTx/>
              <a:buSzTx/>
              <a:buFontTx/>
              <a:buNone/>
              <a:tabLst/>
              <a:defRPr/>
            </a:pPr>
            <a:r>
              <a:rPr kumimoji="0" lang="es-CO" sz="5400" b="1" i="0" u="none" strike="noStrike" kern="1200" cap="none" spc="688" normalizeH="0" baseline="0" noProof="0" dirty="0">
                <a:ln>
                  <a:noFill/>
                </a:ln>
                <a:solidFill>
                  <a:srgbClr val="152540"/>
                </a:solidFill>
                <a:effectLst/>
                <a:uLnTx/>
                <a:uFillTx/>
                <a:latin typeface="Glacial Indifference Bold"/>
                <a:ea typeface="Glacial Indifference Bold"/>
                <a:cs typeface="Glacial Indifference Bold"/>
                <a:sym typeface="Glacial Indifference Bold"/>
              </a:rPr>
              <a:t>CATÁLOGO DE ELEMENTOS</a:t>
            </a:r>
          </a:p>
        </p:txBody>
      </p:sp>
      <p:graphicFrame>
        <p:nvGraphicFramePr>
          <p:cNvPr id="3" name="Tabla 2">
            <a:extLst>
              <a:ext uri="{FF2B5EF4-FFF2-40B4-BE49-F238E27FC236}">
                <a16:creationId xmlns:a16="http://schemas.microsoft.com/office/drawing/2014/main" id="{694B900F-0A3E-4E9C-4CFD-9E3C552B7BEC}"/>
              </a:ext>
            </a:extLst>
          </p:cNvPr>
          <p:cNvGraphicFramePr>
            <a:graphicFrameLocks noGrp="1"/>
          </p:cNvGraphicFramePr>
          <p:nvPr>
            <p:extLst>
              <p:ext uri="{D42A27DB-BD31-4B8C-83A1-F6EECF244321}">
                <p14:modId xmlns:p14="http://schemas.microsoft.com/office/powerpoint/2010/main" val="3521825523"/>
              </p:ext>
            </p:extLst>
          </p:nvPr>
        </p:nvGraphicFramePr>
        <p:xfrm>
          <a:off x="1984188" y="2367773"/>
          <a:ext cx="14319624" cy="6095996"/>
        </p:xfrm>
        <a:graphic>
          <a:graphicData uri="http://schemas.openxmlformats.org/drawingml/2006/table">
            <a:tbl>
              <a:tblPr>
                <a:tableStyleId>{5C22544A-7EE6-4342-B048-85BDC9FD1C3A}</a:tableStyleId>
              </a:tblPr>
              <a:tblGrid>
                <a:gridCol w="2245278">
                  <a:extLst>
                    <a:ext uri="{9D8B030D-6E8A-4147-A177-3AD203B41FA5}">
                      <a16:colId xmlns:a16="http://schemas.microsoft.com/office/drawing/2014/main" val="1219608324"/>
                    </a:ext>
                  </a:extLst>
                </a:gridCol>
                <a:gridCol w="4854818">
                  <a:extLst>
                    <a:ext uri="{9D8B030D-6E8A-4147-A177-3AD203B41FA5}">
                      <a16:colId xmlns:a16="http://schemas.microsoft.com/office/drawing/2014/main" val="1471309822"/>
                    </a:ext>
                  </a:extLst>
                </a:gridCol>
                <a:gridCol w="7219528">
                  <a:extLst>
                    <a:ext uri="{9D8B030D-6E8A-4147-A177-3AD203B41FA5}">
                      <a16:colId xmlns:a16="http://schemas.microsoft.com/office/drawing/2014/main" val="3676591562"/>
                    </a:ext>
                  </a:extLst>
                </a:gridCol>
              </a:tblGrid>
              <a:tr h="358588">
                <a:tc>
                  <a:txBody>
                    <a:bodyPr/>
                    <a:lstStyle/>
                    <a:p>
                      <a:pPr algn="ctr" fontAlgn="ctr"/>
                      <a:r>
                        <a:rPr lang="es-CO" sz="2100" b="1" u="none" strike="noStrike" dirty="0">
                          <a:effectLst/>
                        </a:rPr>
                        <a:t>Elemento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Tipo</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ctr" fontAlgn="ctr"/>
                      <a:r>
                        <a:rPr lang="es-CO" sz="2100" b="1" u="none" strike="noStrike" dirty="0">
                          <a:effectLst/>
                        </a:rPr>
                        <a:t>Descripción</a:t>
                      </a:r>
                      <a:endParaRPr lang="es-CO" sz="2100" b="1"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308975805"/>
                  </a:ext>
                </a:extLst>
              </a:tr>
              <a:tr h="717176">
                <a:tc>
                  <a:txBody>
                    <a:bodyPr/>
                    <a:lstStyle/>
                    <a:p>
                      <a:pPr algn="l" fontAlgn="ctr"/>
                      <a:r>
                        <a:rPr lang="es-CO" sz="2100" u="none" strike="noStrike" dirty="0">
                          <a:effectLst/>
                        </a:rPr>
                        <a:t>Componentes UI</a:t>
                      </a:r>
                      <a:endParaRPr lang="es-CO" sz="2100" b="1"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(React)</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Gestiona la representación visual de la aplicación, incluyendo pantallas y componentes interactivos.</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3869584532"/>
                  </a:ext>
                </a:extLst>
              </a:tr>
              <a:tr h="717176">
                <a:tc>
                  <a:txBody>
                    <a:bodyPr/>
                    <a:lstStyle/>
                    <a:p>
                      <a:pPr algn="l" fontAlgn="ctr"/>
                      <a:r>
                        <a:rPr lang="es-CO" sz="2100" u="none" strike="noStrike">
                          <a:effectLst/>
                        </a:rPr>
                        <a:t>Gestión de Estados</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dirty="0">
                          <a:effectLst/>
                        </a:rPr>
                        <a:t>Componente (React)</a:t>
                      </a:r>
                      <a:endParaRPr lang="es-CO" sz="2100" b="0"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Maneja el estado global de la aplicación (por ejemplo, usando Redux o Context API).</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820516574"/>
                  </a:ext>
                </a:extLst>
              </a:tr>
              <a:tr h="717176">
                <a:tc>
                  <a:txBody>
                    <a:bodyPr/>
                    <a:lstStyle/>
                    <a:p>
                      <a:pPr algn="l" fontAlgn="ctr"/>
                      <a:r>
                        <a:rPr lang="es-CO" sz="2100" u="none" strike="noStrike">
                          <a:effectLst/>
                        </a:rPr>
                        <a:t>Auth Cliente</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dirty="0">
                          <a:effectLst/>
                        </a:rPr>
                        <a:t>Componente (React)</a:t>
                      </a:r>
                      <a:endParaRPr lang="es-CO" sz="2100" b="0"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Se encarga de la autenticación de usuarios en el cliente, incluyendo tokens y sesiones.</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253549628"/>
                  </a:ext>
                </a:extLst>
              </a:tr>
              <a:tr h="717176">
                <a:tc>
                  <a:txBody>
                    <a:bodyPr/>
                    <a:lstStyle/>
                    <a:p>
                      <a:pPr algn="l" fontAlgn="ctr"/>
                      <a:r>
                        <a:rPr lang="es-CO" sz="2100" u="none" strike="noStrike">
                          <a:effectLst/>
                        </a:rPr>
                        <a:t>Controlador API</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dirty="0">
                          <a:effectLst/>
                        </a:rPr>
                        <a:t>Componente (</a:t>
                      </a:r>
                      <a:r>
                        <a:rPr lang="es-CO" sz="2100" u="none" strike="noStrike" dirty="0" err="1">
                          <a:effectLst/>
                        </a:rPr>
                        <a:t>FastAPI</a:t>
                      </a:r>
                      <a:r>
                        <a:rPr lang="es-CO" sz="2100" u="none" strike="noStrike" dirty="0">
                          <a:effectLst/>
                        </a:rPr>
                        <a:t>)</a:t>
                      </a:r>
                      <a:endParaRPr lang="es-CO" sz="2100" b="0"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a:effectLst/>
                        </a:rPr>
                        <a:t>Expone las rutas públicas y privadas de la API, conectando solicitudes externas con la lógica del negocio.</a:t>
                      </a:r>
                      <a:endParaRPr lang="es-MX" sz="2100" b="0" i="0" u="none" strike="noStrike">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1980767529"/>
                  </a:ext>
                </a:extLst>
              </a:tr>
              <a:tr h="717176">
                <a:tc>
                  <a:txBody>
                    <a:bodyPr/>
                    <a:lstStyle/>
                    <a:p>
                      <a:pPr algn="l" fontAlgn="ctr"/>
                      <a:r>
                        <a:rPr lang="es-CO" sz="2100" u="none" strike="noStrike">
                          <a:effectLst/>
                        </a:rPr>
                        <a:t>Auth Middleware</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dirty="0">
                          <a:effectLst/>
                        </a:rPr>
                        <a:t>Middleware (</a:t>
                      </a:r>
                      <a:r>
                        <a:rPr lang="es-CO" sz="2100" u="none" strike="noStrike" dirty="0" err="1">
                          <a:effectLst/>
                        </a:rPr>
                        <a:t>FastAPI</a:t>
                      </a:r>
                      <a:r>
                        <a:rPr lang="es-CO" sz="2100" u="none" strike="noStrike" dirty="0">
                          <a:effectLst/>
                        </a:rPr>
                        <a:t>)</a:t>
                      </a:r>
                      <a:endParaRPr lang="es-CO" sz="2100" b="0"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Intercepta las peticiones para validar autenticación y autorización antes de pasar a la lógica del negocio.</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935667181"/>
                  </a:ext>
                </a:extLst>
              </a:tr>
              <a:tr h="717176">
                <a:tc>
                  <a:txBody>
                    <a:bodyPr/>
                    <a:lstStyle/>
                    <a:p>
                      <a:pPr algn="l" fontAlgn="ctr"/>
                      <a:r>
                        <a:rPr lang="es-CO" sz="2100" u="none" strike="noStrike">
                          <a:effectLst/>
                        </a:rPr>
                        <a:t>BL (Business Logic)</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(FastAPI)</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Implementa las reglas de negocio y coordina las operaciones entre la base de datos, IA y las </a:t>
                      </a:r>
                      <a:r>
                        <a:rPr lang="es-MX" sz="2100" u="none" strike="noStrike" dirty="0" err="1">
                          <a:effectLst/>
                        </a:rPr>
                        <a:t>APIs</a:t>
                      </a:r>
                      <a:r>
                        <a:rPr lang="es-MX" sz="2100" u="none" strike="noStrike" dirty="0">
                          <a:effectLst/>
                        </a:rPr>
                        <a:t>.</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871592431"/>
                  </a:ext>
                </a:extLst>
              </a:tr>
              <a:tr h="717176">
                <a:tc>
                  <a:txBody>
                    <a:bodyPr/>
                    <a:lstStyle/>
                    <a:p>
                      <a:pPr algn="l" fontAlgn="ctr"/>
                      <a:r>
                        <a:rPr lang="es-CO" sz="2100" u="none" strike="noStrike">
                          <a:effectLst/>
                        </a:rPr>
                        <a:t>Modelo IA Nutricional</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a:effectLst/>
                        </a:rPr>
                        <a:t>Componente de IA</a:t>
                      </a:r>
                      <a:endParaRPr lang="es-CO" sz="2100" b="0"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Sistema de recomendación que usa inteligencia artificial para personalizar dietas o sugerencias nutricionales.</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3474772629"/>
                  </a:ext>
                </a:extLst>
              </a:tr>
              <a:tr h="717176">
                <a:tc>
                  <a:txBody>
                    <a:bodyPr/>
                    <a:lstStyle/>
                    <a:p>
                      <a:pPr algn="l" fontAlgn="ctr"/>
                      <a:r>
                        <a:rPr lang="es-CO" sz="2100" u="none" strike="noStrike">
                          <a:effectLst/>
                        </a:rPr>
                        <a:t>MongoDB</a:t>
                      </a:r>
                      <a:endParaRPr lang="es-CO" sz="2100" b="1" i="0" u="none" strike="noStrike">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CO" sz="2100" u="none" strike="noStrike" dirty="0">
                          <a:effectLst/>
                        </a:rPr>
                        <a:t>Base de datos</a:t>
                      </a:r>
                      <a:endParaRPr lang="es-CO" sz="2100" b="0" i="0" u="none" strike="noStrike" dirty="0">
                        <a:solidFill>
                          <a:srgbClr val="000000"/>
                        </a:solidFill>
                        <a:effectLst/>
                        <a:latin typeface="Aptos Narrow" panose="020B0004020202020204" pitchFamily="34" charset="0"/>
                      </a:endParaRPr>
                    </a:p>
                  </a:txBody>
                  <a:tcPr marL="17929" marR="17929" marT="17929" marB="0" anchor="ctr"/>
                </a:tc>
                <a:tc>
                  <a:txBody>
                    <a:bodyPr/>
                    <a:lstStyle/>
                    <a:p>
                      <a:pPr algn="l" fontAlgn="ctr"/>
                      <a:r>
                        <a:rPr lang="es-MX" sz="2100" u="none" strike="noStrike" dirty="0">
                          <a:effectLst/>
                        </a:rPr>
                        <a:t>Sistema de almacenamiento de documentos, donde se persiste toda la información de usuarios, platos, reportes, etc.</a:t>
                      </a:r>
                      <a:endParaRPr lang="es-MX" sz="2100" b="0" i="0" u="none" strike="noStrike" dirty="0">
                        <a:solidFill>
                          <a:srgbClr val="000000"/>
                        </a:solidFill>
                        <a:effectLst/>
                        <a:latin typeface="Aptos Narrow" panose="020B0004020202020204" pitchFamily="34" charset="0"/>
                      </a:endParaRPr>
                    </a:p>
                  </a:txBody>
                  <a:tcPr marL="17929" marR="17929" marT="17929" marB="0" anchor="ctr"/>
                </a:tc>
                <a:extLst>
                  <a:ext uri="{0D108BD9-81ED-4DB2-BD59-A6C34878D82A}">
                    <a16:rowId xmlns:a16="http://schemas.microsoft.com/office/drawing/2014/main" val="1384124350"/>
                  </a:ext>
                </a:extLst>
              </a:tr>
            </a:tbl>
          </a:graphicData>
        </a:graphic>
      </p:graphicFrame>
    </p:spTree>
    <p:extLst>
      <p:ext uri="{BB962C8B-B14F-4D97-AF65-F5344CB8AC3E}">
        <p14:creationId xmlns:p14="http://schemas.microsoft.com/office/powerpoint/2010/main" val="2382073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795</TotalTime>
  <Words>3063</Words>
  <Application>Microsoft Office PowerPoint</Application>
  <PresentationFormat>Personalizado</PresentationFormat>
  <Paragraphs>502</Paragraphs>
  <Slides>25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25</vt:i4>
      </vt:variant>
    </vt:vector>
  </HeadingPairs>
  <TitlesOfParts>
    <vt:vector size="33" baseType="lpstr">
      <vt:lpstr>League Spartan</vt:lpstr>
      <vt:lpstr>Calibri</vt:lpstr>
      <vt:lpstr>Glacial Indifference Bold</vt:lpstr>
      <vt:lpstr>Glacial Indifference</vt:lpstr>
      <vt:lpstr>Aptos</vt:lpstr>
      <vt:lpstr>Aptos Narrow</vt:lpstr>
      <vt:lpstr>Arial</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proyecto de negocio formas orgánicas profesional azul y beis</dc:title>
  <cp:lastModifiedBy>JONATHAN ANDRES  ORTEGA CAICEDO</cp:lastModifiedBy>
  <cp:revision>63</cp:revision>
  <dcterms:created xsi:type="dcterms:W3CDTF">2006-08-16T00:00:00Z</dcterms:created>
  <dcterms:modified xsi:type="dcterms:W3CDTF">2025-04-30T17:35:08Z</dcterms:modified>
  <dc:identifier>DAGjiftvDWc</dc:identifier>
</cp:coreProperties>
</file>