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4593" autoAdjust="0"/>
  </p:normalViewPr>
  <p:slideViewPr>
    <p:cSldViewPr>
      <p:cViewPr>
        <p:scale>
          <a:sx n="117" d="100"/>
          <a:sy n="117" d="100"/>
        </p:scale>
        <p:origin x="1176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9/4/25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4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43471" y="-1349404"/>
            <a:ext cx="3500443" cy="3500443"/>
          </a:xfrm>
          <a:custGeom>
            <a:avLst/>
            <a:gdLst/>
            <a:ahLst/>
            <a:cxnLst/>
            <a:rect l="l" t="t" r="r" b="b"/>
            <a:pathLst>
              <a:path w="3500443" h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908114" y="685800"/>
            <a:ext cx="3716815" cy="37168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Freeform 8"/>
          <p:cNvSpPr/>
          <p:nvPr/>
        </p:nvSpPr>
        <p:spPr>
          <a:xfrm>
            <a:off x="7443471" y="1173064"/>
            <a:ext cx="1859360" cy="1330905"/>
          </a:xfrm>
          <a:custGeom>
            <a:avLst/>
            <a:gdLst/>
            <a:ahLst/>
            <a:cxnLst/>
            <a:rect l="l" t="t" r="r" b="b"/>
            <a:pathLst>
              <a:path w="2141110" h="162992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9" name="TextBox 9"/>
          <p:cNvSpPr txBox="1"/>
          <p:nvPr/>
        </p:nvSpPr>
        <p:spPr>
          <a:xfrm>
            <a:off x="573602" y="685800"/>
            <a:ext cx="6821457" cy="375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_tradnl" sz="2400" b="1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TrainECG</a:t>
            </a:r>
            <a:r>
              <a:rPr lang="es-ES_tradnl" sz="2000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es una herramienta basada en aprendizaje profundo que tiene como objetivo  apoyar a estudiantes de medicina y médicos generales en la interpretación de electrocardiogramas (ECG) para la detección de arritmias cardíacas. Integra un modelo de clasificación validado por estándares AAMI y ofrece una interfaz educativa donde el usuario puede cargar o consultar trazos ECG, recibir predicciones automáticas y visualizar explicaciones del modelo con técnicas de interpretabilidad. Además, incluye módulos de práctica, retroalimentación formativa y evaluación para reforzar el aprendizaje.</a:t>
            </a:r>
          </a:p>
        </p:txBody>
      </p:sp>
      <p:pic>
        <p:nvPicPr>
          <p:cNvPr id="1026" name="Picture 2" descr="Descarga iconos gratuitos de Icono de Doctor en medicina Generic Outline  Color en PNG y SVG">
            <a:extLst>
              <a:ext uri="{FF2B5EF4-FFF2-40B4-BE49-F238E27FC236}">
                <a16:creationId xmlns:a16="http://schemas.microsoft.com/office/drawing/2014/main" id="{705D54CB-6CFA-C0A0-5C5C-D7E1A546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2" y="4695584"/>
            <a:ext cx="951706" cy="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tudiante - Iconos gratis de usuario">
            <a:extLst>
              <a:ext uri="{FF2B5EF4-FFF2-40B4-BE49-F238E27FC236}">
                <a16:creationId xmlns:a16="http://schemas.microsoft.com/office/drawing/2014/main" id="{E2C99D91-C900-B782-7CE4-D63FED4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0" y="5817016"/>
            <a:ext cx="889258" cy="8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F08DB5-5FA2-2BB6-A8FC-A13C87321827}"/>
              </a:ext>
            </a:extLst>
          </p:cNvPr>
          <p:cNvSpPr txBox="1"/>
          <p:nvPr/>
        </p:nvSpPr>
        <p:spPr>
          <a:xfrm>
            <a:off x="1716602" y="5206217"/>
            <a:ext cx="1981200" cy="1015663"/>
          </a:xfrm>
          <a:custGeom>
            <a:avLst/>
            <a:gdLst>
              <a:gd name="connsiteX0" fmla="*/ 0 w 1981200"/>
              <a:gd name="connsiteY0" fmla="*/ 0 h 1015663"/>
              <a:gd name="connsiteX1" fmla="*/ 1981200 w 1981200"/>
              <a:gd name="connsiteY1" fmla="*/ 0 h 1015663"/>
              <a:gd name="connsiteX2" fmla="*/ 1981200 w 1981200"/>
              <a:gd name="connsiteY2" fmla="*/ 1015663 h 1015663"/>
              <a:gd name="connsiteX3" fmla="*/ 0 w 1981200"/>
              <a:gd name="connsiteY3" fmla="*/ 1015663 h 1015663"/>
              <a:gd name="connsiteX4" fmla="*/ 0 w 1981200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015663" fill="none" extrusionOk="0">
                <a:moveTo>
                  <a:pt x="0" y="0"/>
                </a:moveTo>
                <a:cubicBezTo>
                  <a:pt x="358649" y="-49533"/>
                  <a:pt x="1637551" y="-14809"/>
                  <a:pt x="1981200" y="0"/>
                </a:cubicBezTo>
                <a:cubicBezTo>
                  <a:pt x="1895952" y="249582"/>
                  <a:pt x="2062007" y="889491"/>
                  <a:pt x="1981200" y="1015663"/>
                </a:cubicBezTo>
                <a:cubicBezTo>
                  <a:pt x="1319567" y="967432"/>
                  <a:pt x="764861" y="1100118"/>
                  <a:pt x="0" y="1015663"/>
                </a:cubicBezTo>
                <a:cubicBezTo>
                  <a:pt x="46534" y="691205"/>
                  <a:pt x="35510" y="501986"/>
                  <a:pt x="0" y="0"/>
                </a:cubicBezTo>
                <a:close/>
              </a:path>
              <a:path w="1981200" h="1015663" stroke="0" extrusionOk="0">
                <a:moveTo>
                  <a:pt x="0" y="0"/>
                </a:moveTo>
                <a:cubicBezTo>
                  <a:pt x="799622" y="118645"/>
                  <a:pt x="1090241" y="116012"/>
                  <a:pt x="1981200" y="0"/>
                </a:cubicBezTo>
                <a:cubicBezTo>
                  <a:pt x="1950086" y="243736"/>
                  <a:pt x="1920970" y="806251"/>
                  <a:pt x="1981200" y="1015663"/>
                </a:cubicBezTo>
                <a:cubicBezTo>
                  <a:pt x="1074601" y="1150263"/>
                  <a:pt x="226302" y="858467"/>
                  <a:pt x="0" y="1015663"/>
                </a:cubicBezTo>
                <a:cubicBezTo>
                  <a:pt x="-5118" y="569580"/>
                  <a:pt x="57277" y="18609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Interfaz interactiva </a:t>
            </a:r>
          </a:p>
          <a:p>
            <a:r>
              <a:rPr lang="es-ES_tradnl" sz="1200" dirty="0"/>
              <a:t>-Carga ECG</a:t>
            </a:r>
          </a:p>
          <a:p>
            <a:r>
              <a:rPr lang="es-ES_tradnl" sz="1200" dirty="0"/>
              <a:t>-Simulador de casos clínicos </a:t>
            </a:r>
          </a:p>
          <a:p>
            <a:r>
              <a:rPr lang="es-ES_tradnl" sz="1200" dirty="0"/>
              <a:t>-Evaluación con retroalimentación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3FBC51-6B5A-5360-B2CC-BE76B213ABD0}"/>
              </a:ext>
            </a:extLst>
          </p:cNvPr>
          <p:cNvSpPr txBox="1"/>
          <p:nvPr/>
        </p:nvSpPr>
        <p:spPr>
          <a:xfrm>
            <a:off x="4231202" y="4666151"/>
            <a:ext cx="2209800" cy="646331"/>
          </a:xfrm>
          <a:custGeom>
            <a:avLst/>
            <a:gdLst>
              <a:gd name="connsiteX0" fmla="*/ 0 w 2209800"/>
              <a:gd name="connsiteY0" fmla="*/ 0 h 646331"/>
              <a:gd name="connsiteX1" fmla="*/ 2209800 w 2209800"/>
              <a:gd name="connsiteY1" fmla="*/ 0 h 646331"/>
              <a:gd name="connsiteX2" fmla="*/ 2209800 w 2209800"/>
              <a:gd name="connsiteY2" fmla="*/ 646331 h 646331"/>
              <a:gd name="connsiteX3" fmla="*/ 0 w 2209800"/>
              <a:gd name="connsiteY3" fmla="*/ 646331 h 646331"/>
              <a:gd name="connsiteX4" fmla="*/ 0 w 220980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646331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24272" y="98201"/>
                  <a:pt x="2190887" y="333819"/>
                  <a:pt x="2209800" y="646331"/>
                </a:cubicBezTo>
                <a:cubicBezTo>
                  <a:pt x="1463977" y="598100"/>
                  <a:pt x="879029" y="730786"/>
                  <a:pt x="0" y="646331"/>
                </a:cubicBezTo>
                <a:cubicBezTo>
                  <a:pt x="46534" y="433830"/>
                  <a:pt x="35510" y="136178"/>
                  <a:pt x="0" y="0"/>
                </a:cubicBezTo>
                <a:close/>
              </a:path>
              <a:path w="2209800" h="646331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162066" y="166119"/>
                  <a:pt x="2249290" y="543217"/>
                  <a:pt x="2209800" y="646331"/>
                </a:cubicBezTo>
                <a:cubicBezTo>
                  <a:pt x="1462945" y="780931"/>
                  <a:pt x="401119" y="489135"/>
                  <a:pt x="0" y="646331"/>
                </a:cubicBezTo>
                <a:cubicBezTo>
                  <a:pt x="44741" y="534667"/>
                  <a:pt x="-25823" y="18907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Modelo de IA</a:t>
            </a:r>
          </a:p>
          <a:p>
            <a:r>
              <a:rPr lang="es-ES_tradnl" sz="1200" dirty="0"/>
              <a:t>-Detecta arritmias</a:t>
            </a:r>
          </a:p>
          <a:p>
            <a:r>
              <a:rPr lang="es-ES_tradnl" sz="1200" dirty="0"/>
              <a:t>-Explica la predicción (XAI)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48499-85F4-B423-AA50-60A9ED78D89D}"/>
              </a:ext>
            </a:extLst>
          </p:cNvPr>
          <p:cNvSpPr txBox="1"/>
          <p:nvPr/>
        </p:nvSpPr>
        <p:spPr>
          <a:xfrm>
            <a:off x="4231202" y="5636621"/>
            <a:ext cx="2209800" cy="461665"/>
          </a:xfrm>
          <a:custGeom>
            <a:avLst/>
            <a:gdLst>
              <a:gd name="connsiteX0" fmla="*/ 0 w 2209800"/>
              <a:gd name="connsiteY0" fmla="*/ 0 h 461665"/>
              <a:gd name="connsiteX1" fmla="*/ 2209800 w 2209800"/>
              <a:gd name="connsiteY1" fmla="*/ 0 h 461665"/>
              <a:gd name="connsiteX2" fmla="*/ 2209800 w 2209800"/>
              <a:gd name="connsiteY2" fmla="*/ 461665 h 461665"/>
              <a:gd name="connsiteX3" fmla="*/ 0 w 2209800"/>
              <a:gd name="connsiteY3" fmla="*/ 461665 h 461665"/>
              <a:gd name="connsiteX4" fmla="*/ 0 w 2209800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461665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07652" y="186521"/>
                  <a:pt x="2207507" y="313513"/>
                  <a:pt x="2209800" y="461665"/>
                </a:cubicBezTo>
                <a:cubicBezTo>
                  <a:pt x="1463977" y="413434"/>
                  <a:pt x="879029" y="546120"/>
                  <a:pt x="0" y="461665"/>
                </a:cubicBezTo>
                <a:cubicBezTo>
                  <a:pt x="-3326" y="342772"/>
                  <a:pt x="-14350" y="47724"/>
                  <a:pt x="0" y="0"/>
                </a:cubicBezTo>
                <a:close/>
              </a:path>
              <a:path w="2209800" h="461665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228546" y="143527"/>
                  <a:pt x="2182810" y="261265"/>
                  <a:pt x="2209800" y="461665"/>
                </a:cubicBezTo>
                <a:cubicBezTo>
                  <a:pt x="1462945" y="596265"/>
                  <a:pt x="401119" y="304469"/>
                  <a:pt x="0" y="461665"/>
                </a:cubicBezTo>
                <a:cubicBezTo>
                  <a:pt x="11502" y="333756"/>
                  <a:pt x="40657" y="17387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Generador de casos</a:t>
            </a:r>
          </a:p>
          <a:p>
            <a:r>
              <a:rPr lang="es-ES_tradnl" sz="1200" dirty="0"/>
              <a:t>-Trazos ECG reales y simulados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AE06F9-2F09-5AF5-7A6D-3BA0C4547A2B}"/>
              </a:ext>
            </a:extLst>
          </p:cNvPr>
          <p:cNvSpPr txBox="1"/>
          <p:nvPr/>
        </p:nvSpPr>
        <p:spPr>
          <a:xfrm>
            <a:off x="4253123" y="6435735"/>
            <a:ext cx="2209800" cy="276999"/>
          </a:xfrm>
          <a:custGeom>
            <a:avLst/>
            <a:gdLst>
              <a:gd name="connsiteX0" fmla="*/ 0 w 2209800"/>
              <a:gd name="connsiteY0" fmla="*/ 0 h 276999"/>
              <a:gd name="connsiteX1" fmla="*/ 2209800 w 2209800"/>
              <a:gd name="connsiteY1" fmla="*/ 0 h 276999"/>
              <a:gd name="connsiteX2" fmla="*/ 2209800 w 2209800"/>
              <a:gd name="connsiteY2" fmla="*/ 276999 h 276999"/>
              <a:gd name="connsiteX3" fmla="*/ 0 w 2209800"/>
              <a:gd name="connsiteY3" fmla="*/ 276999 h 276999"/>
              <a:gd name="connsiteX4" fmla="*/ 0 w 2209800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76999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24272" y="121756"/>
                  <a:pt x="2207507" y="216885"/>
                  <a:pt x="2209800" y="276999"/>
                </a:cubicBezTo>
                <a:cubicBezTo>
                  <a:pt x="1463977" y="228768"/>
                  <a:pt x="879029" y="361454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2209800" h="276999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211926" y="41565"/>
                  <a:pt x="2199430" y="194310"/>
                  <a:pt x="2209800" y="276999"/>
                </a:cubicBezTo>
                <a:cubicBezTo>
                  <a:pt x="1462945" y="411599"/>
                  <a:pt x="401119" y="119803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Modulo evaluaciones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EB74CA-4B5D-89FE-4513-D3B19C65E42E}"/>
              </a:ext>
            </a:extLst>
          </p:cNvPr>
          <p:cNvSpPr txBox="1"/>
          <p:nvPr/>
        </p:nvSpPr>
        <p:spPr>
          <a:xfrm>
            <a:off x="6974402" y="5601287"/>
            <a:ext cx="1647149" cy="276999"/>
          </a:xfrm>
          <a:custGeom>
            <a:avLst/>
            <a:gdLst>
              <a:gd name="connsiteX0" fmla="*/ 0 w 1647149"/>
              <a:gd name="connsiteY0" fmla="*/ 0 h 276999"/>
              <a:gd name="connsiteX1" fmla="*/ 1647149 w 1647149"/>
              <a:gd name="connsiteY1" fmla="*/ 0 h 276999"/>
              <a:gd name="connsiteX2" fmla="*/ 1647149 w 1647149"/>
              <a:gd name="connsiteY2" fmla="*/ 276999 h 276999"/>
              <a:gd name="connsiteX3" fmla="*/ 0 w 1647149"/>
              <a:gd name="connsiteY3" fmla="*/ 276999 h 276999"/>
              <a:gd name="connsiteX4" fmla="*/ 0 w 164714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149" h="276999" fill="none" extrusionOk="0">
                <a:moveTo>
                  <a:pt x="0" y="0"/>
                </a:moveTo>
                <a:cubicBezTo>
                  <a:pt x="444375" y="63963"/>
                  <a:pt x="889148" y="-103913"/>
                  <a:pt x="1647149" y="0"/>
                </a:cubicBezTo>
                <a:cubicBezTo>
                  <a:pt x="1661621" y="121756"/>
                  <a:pt x="1644856" y="216885"/>
                  <a:pt x="1647149" y="276999"/>
                </a:cubicBezTo>
                <a:cubicBezTo>
                  <a:pt x="866306" y="207864"/>
                  <a:pt x="743100" y="391718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1647149" h="276999" stroke="0" extrusionOk="0">
                <a:moveTo>
                  <a:pt x="0" y="0"/>
                </a:moveTo>
                <a:cubicBezTo>
                  <a:pt x="700326" y="-16137"/>
                  <a:pt x="1209575" y="-27295"/>
                  <a:pt x="1647149" y="0"/>
                </a:cubicBezTo>
                <a:cubicBezTo>
                  <a:pt x="1649275" y="41565"/>
                  <a:pt x="1636779" y="194310"/>
                  <a:pt x="1647149" y="276999"/>
                </a:cubicBezTo>
                <a:cubicBezTo>
                  <a:pt x="1109932" y="174807"/>
                  <a:pt x="312965" y="196999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retroalimentación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A916090-74E0-BE52-15A0-14E4CBEA8343}"/>
              </a:ext>
            </a:extLst>
          </p:cNvPr>
          <p:cNvCxnSpPr>
            <a:stCxn id="10" idx="3"/>
          </p:cNvCxnSpPr>
          <p:nvPr/>
        </p:nvCxnSpPr>
        <p:spPr>
          <a:xfrm flipV="1">
            <a:off x="3697802" y="4989316"/>
            <a:ext cx="533400" cy="72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6CDF19C-DFD3-4AE3-AF65-4FBB162D76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97802" y="5714048"/>
            <a:ext cx="511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177BF5D-B98F-A1F9-4F3B-59879681CF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97802" y="5714049"/>
            <a:ext cx="555321" cy="8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7D55F88-876D-7A9F-D824-FA0A88D91AD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441002" y="4989317"/>
            <a:ext cx="533400" cy="7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5A52D6A-C01E-D54E-8BD2-A2CDADCFF34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425617" y="5739787"/>
            <a:ext cx="548785" cy="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465A7D7-14A3-F7E3-56F6-24E9674FB9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462923" y="5739787"/>
            <a:ext cx="511479" cy="8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D2167A-5F2B-CE5D-090C-38A2DD48395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97439" y="5404675"/>
            <a:ext cx="319163" cy="30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AC2907-4471-17B3-CC64-A44FA3148F7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12752" y="5714049"/>
            <a:ext cx="40385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9494"/>
              </p:ext>
            </p:extLst>
          </p:nvPr>
        </p:nvGraphicFramePr>
        <p:xfrm>
          <a:off x="785877" y="304801"/>
          <a:ext cx="8358123" cy="662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RF-01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Carga de ECG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instituciones educativas, investigadores en IA medica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RF-02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Detección automática de arritmias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medicos generales, profesores de medicina, centros de investigacion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RF-03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Retroalimentación interactiva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especialistas en cardiología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83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RF-04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Modo de entrenamiento con evaluación progresiva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estudiamtes de medicina,</a:t>
                      </a:r>
                    </a:p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Instituciones educativas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Integración con </a:t>
                      </a:r>
                      <a:r>
                        <a:rPr lang="es-ES_tradnl" sz="1200" noProof="0" dirty="0" err="1">
                          <a:solidFill>
                            <a:srgbClr val="000000"/>
                          </a:solidFill>
                          <a:sym typeface="Poppins"/>
                        </a:rPr>
                        <a:t>OpenEvidence</a:t>
                      </a: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 u otras bases de datos médicas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Debe incluir información médica validada y actualizada,  para mejorar la comprensión de los resultados.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estudiantes de medicina, investigadores en IA medica, instituciones de salud aliadas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4686E-90BE-8BDB-33C6-4201588E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7052"/>
              </p:ext>
            </p:extLst>
          </p:nvPr>
        </p:nvGraphicFramePr>
        <p:xfrm>
          <a:off x="753291" y="90939"/>
          <a:ext cx="8511540" cy="70874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7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59">
                  <a:extLst>
                    <a:ext uri="{9D8B030D-6E8A-4147-A177-3AD203B41FA5}">
                      <a16:colId xmlns:a16="http://schemas.microsoft.com/office/drawing/2014/main" val="3277534545"/>
                    </a:ext>
                  </a:extLst>
                </a:gridCol>
                <a:gridCol w="194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/>
                        <a:t>METRICA</a:t>
                      </a:r>
                      <a:endParaRPr lang="es-ES_tradnl" sz="1200" b="1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RNF-01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Rendimiento y tiempo de respuesta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procesar y entregar resultados en un tiempo máximo aceptable para no interrumpir la experiencia del usuario.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CO" sz="1200" dirty="0"/>
                        <a:t>Tiempo de respuesta &lt;5  segundos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RNF-02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Usabilidad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interfaz debe ser intuitiva y fácil de usar, permitiendo a usuarios sin conocimientos técnicos navegar y utilizar la aplicación sin problemas.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Índice de satisfacción de usuario &gt; 80%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profesores y estudiantes de medicina, facultad de medicina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RNF-03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Fiabilidad y disponibilidad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contar con mecanismos de respaldo y recuperación ante fallos, garantizando alta disponibilidad en su operación.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Disponibilidad ≥ 99% del tiempo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generales,  administradores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12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RNF-04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Mantenibilidad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código y la arquitectura deben estar documentados y estructurados para facilitar futuras modificaciones o expansiones del sistema.	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Cobertura de documentación &gt; 90%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Desarrolladores, investigadores en IA medica, instituciones de salud aliadas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98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Seguridad de datos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Garantizar la confidencialidad, integridad y disponibilidad de los datos médicos, cumpliendo con normativas y buenas prácticas de seguridad.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Cumplimiento de normativa HIPAA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latin typeface="+mn-lt"/>
                          <a:cs typeface="Poppins" pitchFamily="2" charset="77"/>
                        </a:rPr>
                        <a:t>Estudiantes y profesores de medicina, médicos generales, facultad de medicina, investigadores, entes reguladores, usuarios indirectos (pacientes)</a:t>
                      </a: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247C9A-FF7A-1290-B2B2-078C1776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86545"/>
              </p:ext>
            </p:extLst>
          </p:nvPr>
        </p:nvGraphicFramePr>
        <p:xfrm>
          <a:off x="785876" y="762000"/>
          <a:ext cx="8358124" cy="586740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7724">
                  <a:extLst>
                    <a:ext uri="{9D8B030D-6E8A-4147-A177-3AD203B41FA5}">
                      <a16:colId xmlns:a16="http://schemas.microsoft.com/office/drawing/2014/main" val="2170535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9299676"/>
                    </a:ext>
                  </a:extLst>
                </a:gridCol>
                <a:gridCol w="957896">
                  <a:extLst>
                    <a:ext uri="{9D8B030D-6E8A-4147-A177-3AD203B41FA5}">
                      <a16:colId xmlns:a16="http://schemas.microsoft.com/office/drawing/2014/main" val="249748873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3219742219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1652773652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2901753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913908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28106881"/>
                    </a:ext>
                  </a:extLst>
                </a:gridCol>
              </a:tblGrid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 err="1">
                          <a:effectLst/>
                        </a:rPr>
                        <a:t>Stakeholder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Usabilidad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Explicabilidad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Rendimiento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Total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52813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Estudiantes de Medicina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35%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5431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Médicos Generales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8429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Docentes Universitarios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59475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Facultad de Medicina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2906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Investigadores en IA médica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434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Instituciones de salud aliadas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639833"/>
                  </a:ext>
                </a:extLst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Entes reguladores (MinSalud, etc.)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12562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Desarrolladores de software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840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Usuarios indirectos (pacientes)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100%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93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44CFF-3BDD-D645-2888-2348E41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65402"/>
              </p:ext>
            </p:extLst>
          </p:nvPr>
        </p:nvGraphicFramePr>
        <p:xfrm>
          <a:off x="457200" y="838200"/>
          <a:ext cx="8839201" cy="591650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93039385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24981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044483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19592261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4627904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0783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949060430"/>
                    </a:ext>
                  </a:extLst>
                </a:gridCol>
              </a:tblGrid>
              <a:tr h="38046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Atributo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Descripción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Métrica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Impacto (1-5)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Dificultad (1-5)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Peso (%)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Valor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4288288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Usabilidad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de uso e interacción amigable para usuarios no expertos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aprendizaje, tasa de error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1.54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66428348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Precisión y consistencia en los diagnósticos de arritmias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Tasa de falsos positivos/negativos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1.44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128484059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Explicabilidad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Capacidad del sistema para explicar sus decisiones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Nivel de comprensión por usuario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2.52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694233315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Protección de los datos y del acceso a la herramienta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Cumplimiento de estándares (HIPAA)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0.84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636834156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para actualizar, mejorar o depurar el sistema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medio de corrección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0.50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855006083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Rendimiento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respuesta del modelo y de la aplicación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Latencia en segundos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0.50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7837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887</Words>
  <Application>Microsoft Macintosh PowerPoint</Application>
  <PresentationFormat>Personalizado</PresentationFormat>
  <Paragraphs>207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Glacial Indifference Bold</vt:lpstr>
      <vt:lpstr>Aptos</vt:lpstr>
      <vt:lpstr>Glacial Indifference</vt:lpstr>
      <vt:lpstr>Arial</vt:lpstr>
      <vt:lpstr>Poppins Bold</vt:lpstr>
      <vt:lpstr>Poppins</vt:lpstr>
      <vt:lpstr>Calibri</vt:lpstr>
      <vt:lpstr>Aleo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3</cp:revision>
  <dcterms:created xsi:type="dcterms:W3CDTF">2006-08-16T00:00:00Z</dcterms:created>
  <dcterms:modified xsi:type="dcterms:W3CDTF">2025-04-09T05:55:10Z</dcterms:modified>
  <dc:identifier>DAGjc4EmHV4</dc:identifier>
</cp:coreProperties>
</file>