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1.svg" ContentType="image/svg+xml"/>
  <Override PartName="/ppt/media/image2.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Lst>
  <p:sldSz cx="18288000" cy="10287000"/>
  <p:notesSz cx="6858000" cy="9144000"/>
  <p:embeddedFontLst>
    <p:embeddedFont>
      <p:font typeface="Public Sans"/>
      <p:regular r:id="rId15"/>
    </p:embeddedFont>
    <p:embeddedFont>
      <p:font typeface="Public Sans Bold"/>
      <p:bold r:id="rId16"/>
    </p:embeddedFont>
    <p:embeddedFont>
      <p:font typeface="Calibri" panose="020F050202020403020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2382" autoAdjust="0"/>
  </p:normalViewPr>
  <p:slideViewPr>
    <p:cSldViewPr showGuides="1">
      <p:cViewPr varScale="1">
        <p:scale>
          <a:sx n="49" d="100"/>
          <a:sy n="49" d="100"/>
        </p:scale>
        <p:origin x="10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218B1-19CB-4223-8539-58974737A14F}" type="datetimeFigureOut">
              <a:rPr lang="en-US" smtClean="0"/>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A8166-010D-48D6-9DDD-8280D931BF5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Contexto:</a:t>
            </a:r>
            <a:endParaRPr lang="es-ES" dirty="0"/>
          </a:p>
          <a:p>
            <a:r>
              <a:rPr lang="es-ES" dirty="0"/>
              <a:t>3. Coherencia: El diagrama le hace un elemento faltante, pero sigue cumpliendo con el contexto.</a:t>
            </a:r>
            <a:endParaRPr lang="en-US" dirty="0"/>
          </a:p>
        </p:txBody>
      </p:sp>
      <p:sp>
        <p:nvSpPr>
          <p:cNvPr id="4" name="Marcador de número de diapositiva 3"/>
          <p:cNvSpPr>
            <a:spLocks noGrp="1"/>
          </p:cNvSpPr>
          <p:nvPr>
            <p:ph type="sldNum" sz="quarter" idx="5"/>
          </p:nvPr>
        </p:nvSpPr>
        <p:spPr/>
        <p:txBody>
          <a:bodyPr/>
          <a:lstStyle/>
          <a:p>
            <a:fld id="{1C5A8166-010D-48D6-9DDD-8280D931BF5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Observación:</a:t>
            </a:r>
            <a:endParaRPr lang="es-ES" dirty="0"/>
          </a:p>
          <a:p>
            <a:r>
              <a:rPr lang="es-ES" dirty="0"/>
              <a:t>1. Claridad: El requerimiento 005 “Reconocimiento de entorno” presenta poca claridad y detalle. (Incompleto en el detalle)</a:t>
            </a:r>
            <a:endParaRPr lang="en-US" dirty="0"/>
          </a:p>
        </p:txBody>
      </p:sp>
      <p:sp>
        <p:nvSpPr>
          <p:cNvPr id="4" name="Marcador de número de diapositiva 3"/>
          <p:cNvSpPr>
            <a:spLocks noGrp="1"/>
          </p:cNvSpPr>
          <p:nvPr>
            <p:ph type="sldNum" sz="quarter" idx="5"/>
          </p:nvPr>
        </p:nvSpPr>
        <p:spPr/>
        <p:txBody>
          <a:bodyPr/>
          <a:lstStyle/>
          <a:p>
            <a:fld id="{1C5A8166-010D-48D6-9DDD-8280D931BF5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sv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sp>
        <p:nvSpPr>
          <p:cNvPr id="2" name="Freeform 2"/>
          <p:cNvSpPr/>
          <p:nvPr/>
        </p:nvSpPr>
        <p:spPr>
          <a:xfrm>
            <a:off x="5494566" y="851808"/>
            <a:ext cx="7298869" cy="6473779"/>
          </a:xfrm>
          <a:custGeom>
            <a:avLst/>
            <a:gdLst/>
            <a:ahLst/>
            <a:cxnLst/>
            <a:rect l="l" t="t" r="r" b="b"/>
            <a:pathLst>
              <a:path w="7298869" h="6473779">
                <a:moveTo>
                  <a:pt x="0" y="0"/>
                </a:moveTo>
                <a:lnTo>
                  <a:pt x="7298868" y="0"/>
                </a:lnTo>
                <a:lnTo>
                  <a:pt x="7298868" y="6473779"/>
                </a:lnTo>
                <a:lnTo>
                  <a:pt x="0" y="647377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5090662" y="7463020"/>
            <a:ext cx="8526918" cy="1795280"/>
          </a:xfrm>
          <a:prstGeom prst="rect">
            <a:avLst/>
          </a:prstGeom>
        </p:spPr>
        <p:txBody>
          <a:bodyPr lIns="0" tIns="0" rIns="0" bIns="0" rtlCol="0" anchor="t">
            <a:spAutoFit/>
          </a:bodyPr>
          <a:lstStyle/>
          <a:p>
            <a:pPr algn="l">
              <a:lnSpc>
                <a:spcPts val="13345"/>
              </a:lnSpc>
            </a:pPr>
            <a:r>
              <a:rPr lang="en-US" sz="13900" spc="-1445">
                <a:solidFill>
                  <a:srgbClr val="272665"/>
                </a:solidFill>
                <a:latin typeface="Public Sans"/>
                <a:ea typeface="Public Sans"/>
                <a:cs typeface="Public Sans"/>
                <a:sym typeface="Public Sans"/>
              </a:rPr>
              <a:t>Horus Path</a:t>
            </a:r>
            <a:endParaRPr lang="en-US" sz="13900" spc="-1445">
              <a:solidFill>
                <a:srgbClr val="272665"/>
              </a:solidFill>
              <a:latin typeface="Public Sans"/>
              <a:ea typeface="Public Sans"/>
              <a:cs typeface="Public Sans"/>
              <a:sym typeface="Public Sans"/>
            </a:endParaRPr>
          </a:p>
        </p:txBody>
      </p:sp>
      <p:sp>
        <p:nvSpPr>
          <p:cNvPr id="4" name="TextBox 4"/>
          <p:cNvSpPr txBox="1"/>
          <p:nvPr/>
        </p:nvSpPr>
        <p:spPr>
          <a:xfrm>
            <a:off x="3809022" y="8759190"/>
            <a:ext cx="13450278" cy="941070"/>
          </a:xfrm>
          <a:prstGeom prst="rect">
            <a:avLst/>
          </a:prstGeom>
        </p:spPr>
        <p:txBody>
          <a:bodyPr lIns="0" tIns="0" rIns="0" bIns="0" rtlCol="0" anchor="t">
            <a:spAutoFit/>
          </a:bodyPr>
          <a:lstStyle/>
          <a:p>
            <a:pPr algn="r">
              <a:lnSpc>
                <a:spcPts val="3780"/>
              </a:lnSpc>
            </a:pPr>
            <a:r>
              <a:rPr lang="en-US" sz="2700" spc="-35">
                <a:solidFill>
                  <a:srgbClr val="272665"/>
                </a:solidFill>
                <a:latin typeface="Public Sans"/>
                <a:ea typeface="Public Sans"/>
                <a:cs typeface="Public Sans"/>
                <a:sym typeface="Public Sans"/>
              </a:rPr>
              <a:t>Juan Jose Sanchez </a:t>
            </a:r>
            <a:endParaRPr lang="en-US" sz="2700" spc="-35">
              <a:solidFill>
                <a:srgbClr val="272665"/>
              </a:solidFill>
              <a:latin typeface="Public Sans"/>
              <a:ea typeface="Public Sans"/>
              <a:cs typeface="Public Sans"/>
              <a:sym typeface="Public Sans"/>
            </a:endParaRPr>
          </a:p>
          <a:p>
            <a:pPr algn="r">
              <a:lnSpc>
                <a:spcPts val="3780"/>
              </a:lnSpc>
            </a:pPr>
            <a:r>
              <a:rPr lang="en-US" sz="2700" spc="-35">
                <a:solidFill>
                  <a:srgbClr val="272665"/>
                </a:solidFill>
                <a:latin typeface="Public Sans"/>
                <a:ea typeface="Public Sans"/>
                <a:cs typeface="Public Sans"/>
                <a:sym typeface="Public Sans"/>
              </a:rPr>
              <a:t>Carlos Eduardo Rangel</a:t>
            </a:r>
            <a:endParaRPr lang="en-US" sz="2700" spc="-35">
              <a:solidFill>
                <a:srgbClr val="272665"/>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sp>
        <p:nvSpPr>
          <p:cNvPr id="2" name="Freeform 2"/>
          <p:cNvSpPr/>
          <p:nvPr/>
        </p:nvSpPr>
        <p:spPr>
          <a:xfrm>
            <a:off x="1028700" y="6195809"/>
            <a:ext cx="1515705" cy="1129889"/>
          </a:xfrm>
          <a:custGeom>
            <a:avLst/>
            <a:gdLst/>
            <a:ahLst/>
            <a:cxnLst/>
            <a:rect l="l" t="t" r="r" b="b"/>
            <a:pathLst>
              <a:path w="1515705" h="1129889">
                <a:moveTo>
                  <a:pt x="0" y="0"/>
                </a:moveTo>
                <a:lnTo>
                  <a:pt x="1515705" y="0"/>
                </a:lnTo>
                <a:lnTo>
                  <a:pt x="1515705" y="1129889"/>
                </a:lnTo>
                <a:lnTo>
                  <a:pt x="0" y="112988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278618" y="2790359"/>
            <a:ext cx="15730763" cy="3322320"/>
          </a:xfrm>
          <a:prstGeom prst="rect">
            <a:avLst/>
          </a:prstGeom>
        </p:spPr>
        <p:txBody>
          <a:bodyPr lIns="0" tIns="0" rIns="0" bIns="0" rtlCol="0" anchor="t">
            <a:spAutoFit/>
          </a:bodyPr>
          <a:lstStyle/>
          <a:p>
            <a:pPr algn="just">
              <a:lnSpc>
                <a:spcPts val="3780"/>
              </a:lnSpc>
            </a:pPr>
            <a:r>
              <a:rPr lang="en-US" sz="2700" spc="-35">
                <a:solidFill>
                  <a:srgbClr val="272665"/>
                </a:solidFill>
                <a:latin typeface="Public Sans"/>
                <a:ea typeface="Public Sans"/>
                <a:cs typeface="Public Sans"/>
                <a:sym typeface="Public Sans"/>
              </a:rPr>
              <a:t>Desplazarse en interiores representa una gran dificultad para personas con discapacidad visual, ya que las soluciones tradicionales como el GPS no funcionan en estos entornos. Este proyecto propone un sistema innovador compuesto por un robot de asistencia autónomo y una aplicación móvil, que guían al usuario de forma segura, detectan obstáculos y ofrecen retroalimentación en tiempo real. La solución busca mejorar la autonomía y accesibilidad en espacios como hospitales, universidades y centros comerciales, sin depender de infraestructura costosa.</a:t>
            </a:r>
            <a:endParaRPr lang="en-US" sz="2700" spc="-35">
              <a:solidFill>
                <a:srgbClr val="272665"/>
              </a:solidFill>
              <a:latin typeface="Public Sans"/>
              <a:ea typeface="Public Sans"/>
              <a:cs typeface="Public Sans"/>
              <a:sym typeface="Public Sans"/>
            </a:endParaRPr>
          </a:p>
          <a:p>
            <a:pPr algn="just">
              <a:lnSpc>
                <a:spcPts val="3780"/>
              </a:lnSpc>
            </a:pPr>
            <a:endParaRPr lang="en-US" sz="2700" spc="-35">
              <a:solidFill>
                <a:srgbClr val="272665"/>
              </a:solidFill>
              <a:latin typeface="Public Sans"/>
              <a:ea typeface="Public Sans"/>
              <a:cs typeface="Public Sans"/>
              <a:sym typeface="Public Sans"/>
            </a:endParaRPr>
          </a:p>
        </p:txBody>
      </p:sp>
      <p:sp>
        <p:nvSpPr>
          <p:cNvPr id="4" name="Freeform 4"/>
          <p:cNvSpPr/>
          <p:nvPr/>
        </p:nvSpPr>
        <p:spPr>
          <a:xfrm rot="-2917910" flipV="1">
            <a:off x="4314872" y="8850970"/>
            <a:ext cx="1506977" cy="849387"/>
          </a:xfrm>
          <a:custGeom>
            <a:avLst/>
            <a:gdLst/>
            <a:ahLst/>
            <a:cxnLst/>
            <a:rect l="l" t="t" r="r" b="b"/>
            <a:pathLst>
              <a:path w="1506977" h="849387">
                <a:moveTo>
                  <a:pt x="0" y="849387"/>
                </a:moveTo>
                <a:lnTo>
                  <a:pt x="1506977" y="849387"/>
                </a:lnTo>
                <a:lnTo>
                  <a:pt x="1506977" y="0"/>
                </a:lnTo>
                <a:lnTo>
                  <a:pt x="0" y="0"/>
                </a:lnTo>
                <a:lnTo>
                  <a:pt x="0" y="849387"/>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2156841" flipV="1">
            <a:off x="13184049" y="7771478"/>
            <a:ext cx="1506977" cy="849387"/>
          </a:xfrm>
          <a:custGeom>
            <a:avLst/>
            <a:gdLst/>
            <a:ahLst/>
            <a:cxnLst/>
            <a:rect l="l" t="t" r="r" b="b"/>
            <a:pathLst>
              <a:path w="1506977" h="849387">
                <a:moveTo>
                  <a:pt x="0" y="849387"/>
                </a:moveTo>
                <a:lnTo>
                  <a:pt x="1506977" y="849387"/>
                </a:lnTo>
                <a:lnTo>
                  <a:pt x="1506977" y="0"/>
                </a:lnTo>
                <a:lnTo>
                  <a:pt x="0" y="0"/>
                </a:lnTo>
                <a:lnTo>
                  <a:pt x="0" y="849387"/>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722140">
            <a:off x="7394452" y="7203719"/>
            <a:ext cx="1506977" cy="849387"/>
          </a:xfrm>
          <a:custGeom>
            <a:avLst/>
            <a:gdLst/>
            <a:ahLst/>
            <a:cxnLst/>
            <a:rect l="l" t="t" r="r" b="b"/>
            <a:pathLst>
              <a:path w="1506977" h="849387">
                <a:moveTo>
                  <a:pt x="0" y="0"/>
                </a:moveTo>
                <a:lnTo>
                  <a:pt x="1506976" y="0"/>
                </a:lnTo>
                <a:lnTo>
                  <a:pt x="1506976" y="849387"/>
                </a:lnTo>
                <a:lnTo>
                  <a:pt x="0" y="8493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4474661" y="6489115"/>
            <a:ext cx="2534720" cy="2265406"/>
          </a:xfrm>
          <a:custGeom>
            <a:avLst/>
            <a:gdLst/>
            <a:ahLst/>
            <a:cxnLst/>
            <a:rect l="l" t="t" r="r" b="b"/>
            <a:pathLst>
              <a:path w="2534720" h="2265406">
                <a:moveTo>
                  <a:pt x="0" y="0"/>
                </a:moveTo>
                <a:lnTo>
                  <a:pt x="2534721" y="0"/>
                </a:lnTo>
                <a:lnTo>
                  <a:pt x="2534721" y="2265407"/>
                </a:lnTo>
                <a:lnTo>
                  <a:pt x="0" y="2265407"/>
                </a:lnTo>
                <a:lnTo>
                  <a:pt x="0" y="0"/>
                </a:lnTo>
                <a:close/>
              </a:path>
            </a:pathLst>
          </a:custGeom>
          <a:blipFill>
            <a:blip r:embed="rId5"/>
            <a:stretch>
              <a:fillRect/>
            </a:stretch>
          </a:blipFill>
        </p:spPr>
      </p:sp>
      <p:grpSp>
        <p:nvGrpSpPr>
          <p:cNvPr id="8" name="Group 8"/>
          <p:cNvGrpSpPr/>
          <p:nvPr/>
        </p:nvGrpSpPr>
        <p:grpSpPr>
          <a:xfrm>
            <a:off x="9012808" y="7173051"/>
            <a:ext cx="3652350" cy="1920067"/>
            <a:chOff x="0" y="0"/>
            <a:chExt cx="4869800" cy="2560089"/>
          </a:xfrm>
        </p:grpSpPr>
        <p:grpSp>
          <p:nvGrpSpPr>
            <p:cNvPr id="9" name="Group 9"/>
            <p:cNvGrpSpPr/>
            <p:nvPr/>
          </p:nvGrpSpPr>
          <p:grpSpPr>
            <a:xfrm>
              <a:off x="0" y="0"/>
              <a:ext cx="4869800" cy="2560089"/>
              <a:chOff x="0" y="0"/>
              <a:chExt cx="1546108" cy="812800"/>
            </a:xfrm>
          </p:grpSpPr>
          <p:sp>
            <p:nvSpPr>
              <p:cNvPr id="10" name="Freeform 10"/>
              <p:cNvSpPr/>
              <p:nvPr/>
            </p:nvSpPr>
            <p:spPr>
              <a:xfrm>
                <a:off x="0" y="0"/>
                <a:ext cx="1546108" cy="812800"/>
              </a:xfrm>
              <a:custGeom>
                <a:avLst/>
                <a:gdLst/>
                <a:ahLst/>
                <a:cxnLst/>
                <a:rect l="l" t="t" r="r" b="b"/>
                <a:pathLst>
                  <a:path w="1546108" h="812800">
                    <a:moveTo>
                      <a:pt x="108105" y="0"/>
                    </a:moveTo>
                    <a:lnTo>
                      <a:pt x="1438003" y="0"/>
                    </a:lnTo>
                    <a:cubicBezTo>
                      <a:pt x="1497707" y="0"/>
                      <a:pt x="1546108" y="48400"/>
                      <a:pt x="1546108" y="108105"/>
                    </a:cubicBezTo>
                    <a:lnTo>
                      <a:pt x="1546108" y="704695"/>
                    </a:lnTo>
                    <a:cubicBezTo>
                      <a:pt x="1546108" y="733366"/>
                      <a:pt x="1534718" y="760863"/>
                      <a:pt x="1514444" y="781137"/>
                    </a:cubicBezTo>
                    <a:cubicBezTo>
                      <a:pt x="1494171" y="801410"/>
                      <a:pt x="1466674" y="812800"/>
                      <a:pt x="1438003" y="812800"/>
                    </a:cubicBezTo>
                    <a:lnTo>
                      <a:pt x="108105" y="812800"/>
                    </a:lnTo>
                    <a:cubicBezTo>
                      <a:pt x="48400" y="812800"/>
                      <a:pt x="0" y="764400"/>
                      <a:pt x="0" y="704695"/>
                    </a:cubicBezTo>
                    <a:lnTo>
                      <a:pt x="0" y="108105"/>
                    </a:lnTo>
                    <a:cubicBezTo>
                      <a:pt x="0" y="48400"/>
                      <a:pt x="48400" y="0"/>
                      <a:pt x="108105" y="0"/>
                    </a:cubicBezTo>
                    <a:close/>
                  </a:path>
                </a:pathLst>
              </a:custGeom>
              <a:solidFill>
                <a:srgbClr val="00DCD2"/>
              </a:solidFill>
            </p:spPr>
          </p:sp>
          <p:sp>
            <p:nvSpPr>
              <p:cNvPr id="11" name="TextBox 11"/>
              <p:cNvSpPr txBox="1"/>
              <p:nvPr/>
            </p:nvSpPr>
            <p:spPr>
              <a:xfrm>
                <a:off x="0" y="85725"/>
                <a:ext cx="1546108" cy="727075"/>
              </a:xfrm>
              <a:prstGeom prst="rect">
                <a:avLst/>
              </a:prstGeom>
            </p:spPr>
            <p:txBody>
              <a:bodyPr lIns="50800" tIns="50800" rIns="50800" bIns="50800" rtlCol="0" anchor="ctr"/>
              <a:lstStyle/>
              <a:p>
                <a:pPr algn="ctr">
                  <a:lnSpc>
                    <a:spcPts val="1925"/>
                  </a:lnSpc>
                </a:pPr>
              </a:p>
            </p:txBody>
          </p:sp>
        </p:grpSp>
        <p:grpSp>
          <p:nvGrpSpPr>
            <p:cNvPr id="12" name="Group 12"/>
            <p:cNvGrpSpPr/>
            <p:nvPr/>
          </p:nvGrpSpPr>
          <p:grpSpPr>
            <a:xfrm>
              <a:off x="422622" y="244169"/>
              <a:ext cx="3940882" cy="2071750"/>
              <a:chOff x="0" y="0"/>
              <a:chExt cx="1251187" cy="657758"/>
            </a:xfrm>
          </p:grpSpPr>
          <p:sp>
            <p:nvSpPr>
              <p:cNvPr id="13" name="Freeform 13"/>
              <p:cNvSpPr/>
              <p:nvPr/>
            </p:nvSpPr>
            <p:spPr>
              <a:xfrm>
                <a:off x="0" y="0"/>
                <a:ext cx="1251187" cy="657758"/>
              </a:xfrm>
              <a:custGeom>
                <a:avLst/>
                <a:gdLst/>
                <a:ahLst/>
                <a:cxnLst/>
                <a:rect l="l" t="t" r="r" b="b"/>
                <a:pathLst>
                  <a:path w="1251187" h="657758">
                    <a:moveTo>
                      <a:pt x="133587" y="0"/>
                    </a:moveTo>
                    <a:lnTo>
                      <a:pt x="1117600" y="0"/>
                    </a:lnTo>
                    <a:cubicBezTo>
                      <a:pt x="1153029" y="0"/>
                      <a:pt x="1187007" y="14074"/>
                      <a:pt x="1212060" y="39127"/>
                    </a:cubicBezTo>
                    <a:cubicBezTo>
                      <a:pt x="1237112" y="64179"/>
                      <a:pt x="1251187" y="98158"/>
                      <a:pt x="1251187" y="133587"/>
                    </a:cubicBezTo>
                    <a:lnTo>
                      <a:pt x="1251187" y="524171"/>
                    </a:lnTo>
                    <a:cubicBezTo>
                      <a:pt x="1251187" y="559600"/>
                      <a:pt x="1237112" y="593579"/>
                      <a:pt x="1212060" y="618631"/>
                    </a:cubicBezTo>
                    <a:cubicBezTo>
                      <a:pt x="1187007" y="643684"/>
                      <a:pt x="1153029" y="657758"/>
                      <a:pt x="1117600" y="657758"/>
                    </a:cubicBezTo>
                    <a:lnTo>
                      <a:pt x="133587" y="657758"/>
                    </a:lnTo>
                    <a:cubicBezTo>
                      <a:pt x="98158" y="657758"/>
                      <a:pt x="64179" y="643684"/>
                      <a:pt x="39127" y="618631"/>
                    </a:cubicBezTo>
                    <a:cubicBezTo>
                      <a:pt x="14074" y="593579"/>
                      <a:pt x="0" y="559600"/>
                      <a:pt x="0" y="524171"/>
                    </a:cubicBezTo>
                    <a:lnTo>
                      <a:pt x="0" y="133587"/>
                    </a:lnTo>
                    <a:cubicBezTo>
                      <a:pt x="0" y="98158"/>
                      <a:pt x="14074" y="64179"/>
                      <a:pt x="39127" y="39127"/>
                    </a:cubicBezTo>
                    <a:cubicBezTo>
                      <a:pt x="64179" y="14074"/>
                      <a:pt x="98158" y="0"/>
                      <a:pt x="133587" y="0"/>
                    </a:cubicBezTo>
                    <a:close/>
                  </a:path>
                </a:pathLst>
              </a:custGeom>
              <a:solidFill>
                <a:srgbClr val="F2F6F5"/>
              </a:solidFill>
            </p:spPr>
          </p:sp>
          <p:sp>
            <p:nvSpPr>
              <p:cNvPr id="14" name="TextBox 14"/>
              <p:cNvSpPr txBox="1"/>
              <p:nvPr/>
            </p:nvSpPr>
            <p:spPr>
              <a:xfrm>
                <a:off x="0" y="85725"/>
                <a:ext cx="1251187" cy="572033"/>
              </a:xfrm>
              <a:prstGeom prst="rect">
                <a:avLst/>
              </a:prstGeom>
            </p:spPr>
            <p:txBody>
              <a:bodyPr lIns="50800" tIns="50800" rIns="50800" bIns="50800" rtlCol="0" anchor="ctr"/>
              <a:lstStyle/>
              <a:p>
                <a:pPr algn="ctr">
                  <a:lnSpc>
                    <a:spcPts val="1925"/>
                  </a:lnSpc>
                </a:pPr>
              </a:p>
            </p:txBody>
          </p:sp>
        </p:grpSp>
        <p:sp>
          <p:nvSpPr>
            <p:cNvPr id="15" name="TextBox 15"/>
            <p:cNvSpPr txBox="1"/>
            <p:nvPr/>
          </p:nvSpPr>
          <p:spPr>
            <a:xfrm>
              <a:off x="841967" y="848325"/>
              <a:ext cx="3102192" cy="777714"/>
            </a:xfrm>
            <a:prstGeom prst="rect">
              <a:avLst/>
            </a:prstGeom>
          </p:spPr>
          <p:txBody>
            <a:bodyPr lIns="0" tIns="0" rIns="0" bIns="0" rtlCol="0" anchor="t">
              <a:spAutoFit/>
            </a:bodyPr>
            <a:lstStyle/>
            <a:p>
              <a:pPr algn="just">
                <a:lnSpc>
                  <a:spcPts val="4810"/>
                </a:lnSpc>
              </a:pPr>
              <a:r>
                <a:rPr lang="en-US" sz="3435" spc="-44">
                  <a:solidFill>
                    <a:srgbClr val="272665"/>
                  </a:solidFill>
                  <a:latin typeface="Public Sans"/>
                  <a:ea typeface="Public Sans"/>
                  <a:cs typeface="Public Sans"/>
                  <a:sym typeface="Public Sans"/>
                </a:rPr>
                <a:t>Horus Path</a:t>
              </a:r>
              <a:endParaRPr lang="en-US" sz="3435" spc="-44">
                <a:solidFill>
                  <a:srgbClr val="272665"/>
                </a:solidFill>
                <a:latin typeface="Public Sans"/>
                <a:ea typeface="Public Sans"/>
                <a:cs typeface="Public Sans"/>
                <a:sym typeface="Public Sans"/>
              </a:endParaRPr>
            </a:p>
          </p:txBody>
        </p:sp>
      </p:grpSp>
      <p:sp>
        <p:nvSpPr>
          <p:cNvPr id="16" name="Freeform 16"/>
          <p:cNvSpPr/>
          <p:nvPr/>
        </p:nvSpPr>
        <p:spPr>
          <a:xfrm>
            <a:off x="1438447" y="6362814"/>
            <a:ext cx="2813214" cy="3394527"/>
          </a:xfrm>
          <a:custGeom>
            <a:avLst/>
            <a:gdLst/>
            <a:ahLst/>
            <a:cxnLst/>
            <a:rect l="l" t="t" r="r" b="b"/>
            <a:pathLst>
              <a:path w="2813214" h="3394527">
                <a:moveTo>
                  <a:pt x="0" y="0"/>
                </a:moveTo>
                <a:lnTo>
                  <a:pt x="2813214" y="0"/>
                </a:lnTo>
                <a:lnTo>
                  <a:pt x="2813214" y="3394527"/>
                </a:lnTo>
                <a:lnTo>
                  <a:pt x="0" y="3394527"/>
                </a:lnTo>
                <a:lnTo>
                  <a:pt x="0" y="0"/>
                </a:lnTo>
                <a:close/>
              </a:path>
            </a:pathLst>
          </a:custGeom>
          <a:blipFill>
            <a:blip r:embed="rId6"/>
            <a:stretch>
              <a:fillRect/>
            </a:stretch>
          </a:blipFill>
        </p:spPr>
      </p:sp>
      <p:sp>
        <p:nvSpPr>
          <p:cNvPr id="17" name="Freeform 17"/>
          <p:cNvSpPr/>
          <p:nvPr/>
        </p:nvSpPr>
        <p:spPr>
          <a:xfrm>
            <a:off x="1438447" y="6489115"/>
            <a:ext cx="601136" cy="543276"/>
          </a:xfrm>
          <a:custGeom>
            <a:avLst/>
            <a:gdLst/>
            <a:ahLst/>
            <a:cxnLst/>
            <a:rect l="l" t="t" r="r" b="b"/>
            <a:pathLst>
              <a:path w="601136" h="543276">
                <a:moveTo>
                  <a:pt x="0" y="0"/>
                </a:moveTo>
                <a:lnTo>
                  <a:pt x="601135" y="0"/>
                </a:lnTo>
                <a:lnTo>
                  <a:pt x="601135" y="543277"/>
                </a:lnTo>
                <a:lnTo>
                  <a:pt x="0" y="543277"/>
                </a:lnTo>
                <a:lnTo>
                  <a:pt x="0" y="0"/>
                </a:lnTo>
                <a:close/>
              </a:path>
            </a:pathLst>
          </a:custGeom>
          <a:blipFill>
            <a:blip r:embed="rId7"/>
            <a:stretch>
              <a:fillRect/>
            </a:stretch>
          </a:blipFill>
        </p:spPr>
      </p:sp>
      <p:sp>
        <p:nvSpPr>
          <p:cNvPr id="18" name="TextBox 18"/>
          <p:cNvSpPr txBox="1"/>
          <p:nvPr/>
        </p:nvSpPr>
        <p:spPr>
          <a:xfrm>
            <a:off x="3273152" y="1063944"/>
            <a:ext cx="11741696" cy="1232538"/>
          </a:xfrm>
          <a:prstGeom prst="rect">
            <a:avLst/>
          </a:prstGeom>
        </p:spPr>
        <p:txBody>
          <a:bodyPr lIns="0" tIns="0" rIns="0" bIns="0" rtlCol="0" anchor="t">
            <a:spAutoFit/>
          </a:bodyPr>
          <a:lstStyle/>
          <a:p>
            <a:pPr algn="ctr">
              <a:lnSpc>
                <a:spcPts val="9120"/>
              </a:lnSpc>
            </a:pPr>
            <a:r>
              <a:rPr lang="en-US" sz="9500" spc="-779">
                <a:solidFill>
                  <a:srgbClr val="272665"/>
                </a:solidFill>
                <a:latin typeface="Public Sans"/>
                <a:ea typeface="Public Sans"/>
                <a:cs typeface="Public Sans"/>
                <a:sym typeface="Public Sans"/>
              </a:rPr>
              <a:t>Contexto</a:t>
            </a:r>
            <a:endParaRPr lang="en-US" sz="9500" spc="-779">
              <a:solidFill>
                <a:srgbClr val="272665"/>
              </a:solidFill>
              <a:latin typeface="Public Sans"/>
              <a:ea typeface="Public Sans"/>
              <a:cs typeface="Public Sans"/>
              <a:sym typeface="Public Sans"/>
            </a:endParaRPr>
          </a:p>
        </p:txBody>
      </p:sp>
      <p:sp>
        <p:nvSpPr>
          <p:cNvPr id="19" name="CuadroTexto 18"/>
          <p:cNvSpPr txBox="1"/>
          <p:nvPr/>
        </p:nvSpPr>
        <p:spPr>
          <a:xfrm>
            <a:off x="5702516" y="7809918"/>
            <a:ext cx="1859436" cy="646331"/>
          </a:xfrm>
          <a:prstGeom prst="rect">
            <a:avLst/>
          </a:prstGeom>
          <a:noFill/>
        </p:spPr>
        <p:txBody>
          <a:bodyPr wrap="square" rtlCol="0">
            <a:spAutoFit/>
          </a:bodyPr>
          <a:lstStyle/>
          <a:p>
            <a:r>
              <a:rPr lang="es-ES" dirty="0">
                <a:solidFill>
                  <a:srgbClr val="FF0000"/>
                </a:solidFill>
              </a:rPr>
              <a:t>Falta un elemento?</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59920" y="1668695"/>
          <a:ext cx="17121584" cy="7578592"/>
        </p:xfrm>
        <a:graphic>
          <a:graphicData uri="http://schemas.openxmlformats.org/drawingml/2006/table">
            <a:tbl>
              <a:tblPr/>
              <a:tblGrid>
                <a:gridCol w="1195730"/>
                <a:gridCol w="2550359"/>
                <a:gridCol w="7922589"/>
                <a:gridCol w="5452906"/>
              </a:tblGrid>
              <a:tr h="975772">
                <a:tc>
                  <a:txBody>
                    <a:bodyPr/>
                    <a:lstStyle/>
                    <a:p>
                      <a:pPr algn="ctr">
                        <a:lnSpc>
                          <a:spcPts val="3855"/>
                        </a:lnSpc>
                        <a:defRPr/>
                      </a:pPr>
                      <a:r>
                        <a:rPr lang="en-US" sz="2755" b="1">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3855"/>
                        </a:lnSpc>
                        <a:defRPr/>
                      </a:pPr>
                      <a:r>
                        <a:rPr lang="en-US" sz="2755" b="1">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3855"/>
                        </a:lnSpc>
                        <a:defRPr/>
                      </a:pPr>
                      <a:r>
                        <a:rPr lang="en-US" sz="2755" b="1">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3855"/>
                        </a:lnSpc>
                        <a:defRPr/>
                      </a:pPr>
                      <a:r>
                        <a:rPr lang="en-US" sz="2755" b="1">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r h="975772">
                <a:tc>
                  <a:txBody>
                    <a:bodyPr/>
                    <a:lstStyle/>
                    <a:p>
                      <a:pPr algn="ctr">
                        <a:lnSpc>
                          <a:spcPts val="2030"/>
                        </a:lnSpc>
                        <a:defRPr/>
                      </a:pPr>
                      <a:r>
                        <a:rPr lang="en-US" sz="1450">
                          <a:solidFill>
                            <a:srgbClr val="000000"/>
                          </a:solidFill>
                          <a:latin typeface="Public Sans"/>
                          <a:ea typeface="Public Sans"/>
                          <a:cs typeface="Public Sans"/>
                          <a:sym typeface="Public Sans"/>
                        </a:rPr>
                        <a:t>001</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TalkBack</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La aplicación debe ser compatible con las funciones de accesibilidad TalkBack del teléfono</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Usuarios, Ministerio de Salud, Ministerio TIC</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r h="970064">
                <a:tc>
                  <a:txBody>
                    <a:bodyPr/>
                    <a:lstStyle/>
                    <a:p>
                      <a:pPr algn="ctr">
                        <a:lnSpc>
                          <a:spcPts val="2030"/>
                        </a:lnSpc>
                        <a:defRPr/>
                      </a:pPr>
                      <a:r>
                        <a:rPr lang="en-US" sz="1450">
                          <a:solidFill>
                            <a:srgbClr val="000000"/>
                          </a:solidFill>
                          <a:latin typeface="Public Sans"/>
                          <a:ea typeface="Public Sans"/>
                          <a:cs typeface="Public Sans"/>
                          <a:sym typeface="Public Sans"/>
                        </a:rPr>
                        <a:t>002</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Reconocimiento de voz</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El sistema debe poder reconocer e interpretar las peticiones por voz del usuario</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Usuarios</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r h="970064">
                <a:tc>
                  <a:txBody>
                    <a:bodyPr/>
                    <a:lstStyle/>
                    <a:p>
                      <a:pPr algn="ctr">
                        <a:lnSpc>
                          <a:spcPts val="2030"/>
                        </a:lnSpc>
                        <a:defRPr/>
                      </a:pPr>
                      <a:r>
                        <a:rPr lang="en-US" sz="1450">
                          <a:solidFill>
                            <a:srgbClr val="000000"/>
                          </a:solidFill>
                          <a:latin typeface="Public Sans"/>
                          <a:ea typeface="Public Sans"/>
                          <a:cs typeface="Public Sans"/>
                          <a:sym typeface="Public Sans"/>
                        </a:rPr>
                        <a:t>003</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Lectura por voz</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El sistema debe poder dar indicaciones en un medio auditivo</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Usuarios, Ministerio de Salud</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r h="970064">
                <a:tc>
                  <a:txBody>
                    <a:bodyPr/>
                    <a:lstStyle/>
                    <a:p>
                      <a:pPr algn="ctr">
                        <a:lnSpc>
                          <a:spcPts val="2030"/>
                        </a:lnSpc>
                        <a:defRPr/>
                      </a:pPr>
                      <a:r>
                        <a:rPr lang="en-US" sz="1450">
                          <a:solidFill>
                            <a:srgbClr val="000000"/>
                          </a:solidFill>
                          <a:latin typeface="Public Sans"/>
                          <a:ea typeface="Public Sans"/>
                          <a:cs typeface="Public Sans"/>
                          <a:sym typeface="Public Sans"/>
                        </a:rPr>
                        <a:t>004</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Conexión inalámbrica</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El sistema debe poder conectarse a los teléfonos de forma inalámbrica</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r h="994905">
                <a:tc>
                  <a:txBody>
                    <a:bodyPr/>
                    <a:lstStyle/>
                    <a:p>
                      <a:pPr algn="ctr">
                        <a:lnSpc>
                          <a:spcPts val="2170"/>
                        </a:lnSpc>
                        <a:defRPr/>
                      </a:pPr>
                      <a:r>
                        <a:rPr lang="en-US" sz="1550">
                          <a:solidFill>
                            <a:srgbClr val="000000"/>
                          </a:solidFill>
                          <a:latin typeface="Public Sans"/>
                          <a:ea typeface="Public Sans"/>
                          <a:cs typeface="Public Sans"/>
                          <a:sym typeface="Public Sans"/>
                        </a:rPr>
                        <a:t>005</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170"/>
                        </a:lnSpc>
                        <a:defRPr/>
                      </a:pPr>
                      <a:r>
                        <a:rPr lang="en-US" sz="1550">
                          <a:solidFill>
                            <a:srgbClr val="000000"/>
                          </a:solidFill>
                          <a:latin typeface="Public Sans"/>
                          <a:ea typeface="Public Sans"/>
                          <a:cs typeface="Public Sans"/>
                          <a:sym typeface="Public Sans"/>
                        </a:rPr>
                        <a:t>Reconocimiento de entorno</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170"/>
                        </a:lnSpc>
                        <a:defRPr/>
                      </a:pPr>
                      <a:r>
                        <a:rPr lang="en-US" sz="1550">
                          <a:solidFill>
                            <a:srgbClr val="000000"/>
                          </a:solidFill>
                          <a:latin typeface="Public Sans"/>
                          <a:ea typeface="Public Sans"/>
                          <a:cs typeface="Public Sans"/>
                          <a:sym typeface="Public Sans"/>
                        </a:rPr>
                        <a:t>El sistema debe poder reconocer su entorno y ubicarse en el</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r h="994905">
                <a:tc>
                  <a:txBody>
                    <a:bodyPr/>
                    <a:lstStyle/>
                    <a:p>
                      <a:pPr algn="ctr">
                        <a:lnSpc>
                          <a:spcPts val="2030"/>
                        </a:lnSpc>
                        <a:defRPr/>
                      </a:pPr>
                      <a:r>
                        <a:rPr lang="en-US" sz="1450">
                          <a:solidFill>
                            <a:srgbClr val="000000"/>
                          </a:solidFill>
                          <a:latin typeface="Public Sans"/>
                          <a:ea typeface="Public Sans"/>
                          <a:cs typeface="Public Sans"/>
                          <a:sym typeface="Public Sans"/>
                        </a:rPr>
                        <a:t>006</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170"/>
                        </a:lnSpc>
                        <a:defRPr/>
                      </a:pPr>
                      <a:r>
                        <a:rPr lang="en-US" sz="1550">
                          <a:solidFill>
                            <a:srgbClr val="000000"/>
                          </a:solidFill>
                          <a:latin typeface="Public Sans"/>
                          <a:ea typeface="Public Sans"/>
                          <a:cs typeface="Public Sans"/>
                          <a:sym typeface="Public Sans"/>
                        </a:rPr>
                        <a:t>Detección de obstaculos</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170"/>
                        </a:lnSpc>
                        <a:defRPr/>
                      </a:pPr>
                      <a:r>
                        <a:rPr lang="en-US" sz="1550">
                          <a:solidFill>
                            <a:srgbClr val="000000"/>
                          </a:solidFill>
                          <a:latin typeface="Public Sans"/>
                          <a:ea typeface="Public Sans"/>
                          <a:cs typeface="Public Sans"/>
                          <a:sym typeface="Public Sans"/>
                        </a:rPr>
                        <a:t>El sistema debe poder reconocer obstáculos no esperados del entorno</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Ministerio TIC</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r h="727046">
                <a:tc>
                  <a:txBody>
                    <a:bodyPr/>
                    <a:lstStyle/>
                    <a:p>
                      <a:pPr algn="ctr">
                        <a:lnSpc>
                          <a:spcPts val="2030"/>
                        </a:lnSpc>
                        <a:defRPr/>
                      </a:pPr>
                      <a:r>
                        <a:rPr lang="en-US" sz="1450">
                          <a:solidFill>
                            <a:srgbClr val="000000"/>
                          </a:solidFill>
                          <a:latin typeface="Public Sans"/>
                          <a:ea typeface="Public Sans"/>
                          <a:cs typeface="Public Sans"/>
                          <a:sym typeface="Public Sans"/>
                        </a:rPr>
                        <a:t>007</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170"/>
                        </a:lnSpc>
                        <a:defRPr/>
                      </a:pPr>
                      <a:r>
                        <a:rPr lang="en-US" sz="1550">
                          <a:solidFill>
                            <a:srgbClr val="000000"/>
                          </a:solidFill>
                          <a:latin typeface="Public Sans"/>
                          <a:ea typeface="Public Sans"/>
                          <a:cs typeface="Public Sans"/>
                          <a:sym typeface="Public Sans"/>
                        </a:rPr>
                        <a:t>Planificador de rutas</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170"/>
                        </a:lnSpc>
                        <a:defRPr/>
                      </a:pPr>
                      <a:r>
                        <a:rPr lang="en-US" sz="1550">
                          <a:solidFill>
                            <a:srgbClr val="000000"/>
                          </a:solidFill>
                          <a:latin typeface="Public Sans"/>
                          <a:ea typeface="Public Sans"/>
                          <a:cs typeface="Public Sans"/>
                          <a:sym typeface="Public Sans"/>
                        </a:rPr>
                        <a:t>El sistema debe definir la ruta de acción más corta entre viajes</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c>
                  <a:txBody>
                    <a:bodyPr/>
                    <a:lstStyle/>
                    <a:p>
                      <a:pPr algn="ctr">
                        <a:lnSpc>
                          <a:spcPts val="2030"/>
                        </a:lnSpc>
                        <a:defRPr/>
                      </a:pPr>
                      <a:r>
                        <a:rPr lang="en-US" sz="1450">
                          <a:solidFill>
                            <a:srgbClr val="000000"/>
                          </a:solidFill>
                          <a:latin typeface="Public Sans"/>
                          <a:ea typeface="Public Sans"/>
                          <a:cs typeface="Public Sans"/>
                          <a:sym typeface="Public Sans"/>
                        </a:rPr>
                        <a:t>Usuarios, Ministerio TIC</a:t>
                      </a:r>
                      <a:endParaRPr lang="en-US" sz="1100"/>
                    </a:p>
                  </a:txBody>
                  <a:tcPr marL="190500" marR="190500" marT="190500" marB="190500" anchor="ctr">
                    <a:lnL w="32789" cap="flat" cmpd="sng" algn="ctr">
                      <a:solidFill>
                        <a:srgbClr val="000000"/>
                      </a:solidFill>
                      <a:prstDash val="solid"/>
                      <a:round/>
                      <a:headEnd type="none" w="med" len="med"/>
                      <a:tailEnd type="none" w="med" len="med"/>
                    </a:lnL>
                    <a:lnR w="32789" cap="flat" cmpd="sng" algn="ctr">
                      <a:solidFill>
                        <a:srgbClr val="000000"/>
                      </a:solidFill>
                      <a:prstDash val="solid"/>
                      <a:round/>
                      <a:headEnd type="none" w="med" len="med"/>
                      <a:tailEnd type="none" w="med" len="med"/>
                    </a:lnR>
                    <a:lnT w="32789" cap="flat" cmpd="sng" algn="ctr">
                      <a:solidFill>
                        <a:srgbClr val="000000"/>
                      </a:solidFill>
                      <a:prstDash val="solid"/>
                      <a:round/>
                      <a:headEnd type="none" w="med" len="med"/>
                      <a:tailEnd type="none" w="med" len="med"/>
                    </a:lnT>
                    <a:lnB w="32789" cap="flat" cmpd="sng" algn="ctr">
                      <a:solidFill>
                        <a:srgbClr val="000000"/>
                      </a:solidFill>
                      <a:prstDash val="solid"/>
                      <a:round/>
                      <a:headEnd type="none" w="med" len="med"/>
                      <a:tailEnd type="none" w="med" len="med"/>
                    </a:lnB>
                  </a:tcPr>
                </a:tc>
              </a:tr>
            </a:tbl>
          </a:graphicData>
        </a:graphic>
      </p:graphicFrame>
      <p:sp>
        <p:nvSpPr>
          <p:cNvPr id="3" name="TextBox 3"/>
          <p:cNvSpPr txBox="1"/>
          <p:nvPr/>
        </p:nvSpPr>
        <p:spPr>
          <a:xfrm>
            <a:off x="1999210" y="209550"/>
            <a:ext cx="14289581" cy="1232538"/>
          </a:xfrm>
          <a:prstGeom prst="rect">
            <a:avLst/>
          </a:prstGeom>
        </p:spPr>
        <p:txBody>
          <a:bodyPr lIns="0" tIns="0" rIns="0" bIns="0" rtlCol="0" anchor="t">
            <a:spAutoFit/>
          </a:bodyPr>
          <a:lstStyle/>
          <a:p>
            <a:pPr algn="ctr">
              <a:lnSpc>
                <a:spcPts val="9120"/>
              </a:lnSpc>
            </a:pPr>
            <a:r>
              <a:rPr lang="en-US" sz="9500" spc="-779">
                <a:solidFill>
                  <a:srgbClr val="272665"/>
                </a:solidFill>
                <a:latin typeface="Public Sans"/>
                <a:ea typeface="Public Sans"/>
                <a:cs typeface="Public Sans"/>
                <a:sym typeface="Public Sans"/>
              </a:rPr>
              <a:t>Requerimientos Funcionales</a:t>
            </a:r>
            <a:endParaRPr lang="en-US" sz="9500" spc="-779">
              <a:solidFill>
                <a:srgbClr val="272665"/>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74982" y="1019175"/>
          <a:ext cx="17938036" cy="9273606"/>
        </p:xfrm>
        <a:graphic>
          <a:graphicData uri="http://schemas.openxmlformats.org/drawingml/2006/table">
            <a:tbl>
              <a:tblPr/>
              <a:tblGrid>
                <a:gridCol w="838493"/>
                <a:gridCol w="3042770"/>
                <a:gridCol w="8654010"/>
                <a:gridCol w="2373496"/>
                <a:gridCol w="3029267"/>
              </a:tblGrid>
              <a:tr h="1071201">
                <a:tc>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61637">
                <a:tc>
                  <a:txBody>
                    <a:bodyPr/>
                    <a:lstStyle/>
                    <a:p>
                      <a:pPr algn="ctr">
                        <a:lnSpc>
                          <a:spcPts val="2380"/>
                        </a:lnSpc>
                        <a:defRPr/>
                      </a:pPr>
                      <a:r>
                        <a:rPr lang="en-US" sz="1700">
                          <a:solidFill>
                            <a:srgbClr val="000000"/>
                          </a:solidFill>
                          <a:latin typeface="Public Sans"/>
                          <a:ea typeface="Public Sans"/>
                          <a:cs typeface="Public Sans"/>
                          <a:sym typeface="Public Sans"/>
                        </a:rPr>
                        <a:t>001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Calidad de señal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La señal entre el robot asistente y el usuario debe mantenerse estable en un rango mínimo de 10 metros midiéndose la señal en metros y potencia.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2.5mW (4 dBm)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Ministerio 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67439">
                <a:tc>
                  <a:txBody>
                    <a:bodyPr/>
                    <a:lstStyle/>
                    <a:p>
                      <a:pPr algn="ctr">
                        <a:lnSpc>
                          <a:spcPts val="2380"/>
                        </a:lnSpc>
                        <a:defRPr/>
                      </a:pPr>
                      <a:r>
                        <a:rPr lang="en-US" sz="1700">
                          <a:solidFill>
                            <a:srgbClr val="000000"/>
                          </a:solidFill>
                          <a:latin typeface="Public Sans"/>
                          <a:ea typeface="Public Sans"/>
                          <a:cs typeface="Public Sans"/>
                          <a:sym typeface="Public Sans"/>
                        </a:rPr>
                        <a:t>002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Cifrado en la comunicación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La comunicación entre el robot y la aplicación debe estar protegida mediante cifrado seguro, siguiendo un estándar de cifrado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AES 128 bits o superior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Ministerio 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765144">
                <a:tc>
                  <a:txBody>
                    <a:bodyPr/>
                    <a:lstStyle/>
                    <a:p>
                      <a:pPr algn="ctr">
                        <a:lnSpc>
                          <a:spcPts val="2380"/>
                        </a:lnSpc>
                        <a:defRPr/>
                      </a:pPr>
                      <a:r>
                        <a:rPr lang="en-US" sz="1700">
                          <a:solidFill>
                            <a:srgbClr val="000000"/>
                          </a:solidFill>
                          <a:latin typeface="Public Sans"/>
                          <a:ea typeface="Public Sans"/>
                          <a:cs typeface="Public Sans"/>
                          <a:sym typeface="Public Sans"/>
                        </a:rPr>
                        <a:t>003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Tiempo calculo de tuta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El sistema debe generar una ruta óptima para el usuario en un tiempo maximo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 2 segundos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Usuarios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61637">
                <a:tc>
                  <a:txBody>
                    <a:bodyPr/>
                    <a:lstStyle/>
                    <a:p>
                      <a:pPr algn="ctr">
                        <a:lnSpc>
                          <a:spcPts val="2380"/>
                        </a:lnSpc>
                        <a:defRPr/>
                      </a:pPr>
                      <a:r>
                        <a:rPr lang="en-US" sz="1700">
                          <a:solidFill>
                            <a:srgbClr val="000000"/>
                          </a:solidFill>
                          <a:latin typeface="Public Sans"/>
                          <a:ea typeface="Public Sans"/>
                          <a:cs typeface="Public Sans"/>
                          <a:sym typeface="Public Sans"/>
                        </a:rPr>
                        <a:t>004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Tiempo de procesamiento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El sistema debe procesar y reaccionar ante los cambios en el entorno en el tiempo estimado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 3 segundos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Usuarios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61637">
                <a:tc>
                  <a:txBody>
                    <a:bodyPr/>
                    <a:lstStyle/>
                    <a:p>
                      <a:pPr algn="ctr">
                        <a:lnSpc>
                          <a:spcPts val="2380"/>
                        </a:lnSpc>
                        <a:defRPr/>
                      </a:pPr>
                      <a:r>
                        <a:rPr lang="en-US" sz="1700">
                          <a:solidFill>
                            <a:srgbClr val="000000"/>
                          </a:solidFill>
                          <a:latin typeface="Public Sans"/>
                          <a:ea typeface="Public Sans"/>
                          <a:cs typeface="Public Sans"/>
                          <a:sym typeface="Public Sans"/>
                        </a:rPr>
                        <a:t>005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Comunicación robot-app</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La conexión entre el robot guía y la aplicación debe ser continua con una latencia igual o menor a la establecida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Latencia &lt; 2 segundos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Usuarios, Ministerio 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765144">
                <a:tc>
                  <a:txBody>
                    <a:bodyPr/>
                    <a:lstStyle/>
                    <a:p>
                      <a:pPr algn="ctr">
                        <a:lnSpc>
                          <a:spcPts val="2380"/>
                        </a:lnSpc>
                        <a:defRPr/>
                      </a:pPr>
                      <a:r>
                        <a:rPr lang="en-US" sz="1700">
                          <a:solidFill>
                            <a:srgbClr val="000000"/>
                          </a:solidFill>
                          <a:latin typeface="Public Sans"/>
                          <a:ea typeface="Public Sans"/>
                          <a:cs typeface="Public Sans"/>
                          <a:sym typeface="Public Sans"/>
                        </a:rPr>
                        <a:t>006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Tiempo de Respuesta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La aplicación debe responder a las acciones del usuario en el tiempo esperado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Usuarios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61637">
                <a:tc>
                  <a:txBody>
                    <a:bodyPr/>
                    <a:lstStyle/>
                    <a:p>
                      <a:pPr algn="ctr">
                        <a:lnSpc>
                          <a:spcPts val="2380"/>
                        </a:lnSpc>
                        <a:defRPr/>
                      </a:pPr>
                      <a:r>
                        <a:rPr lang="en-US" sz="1700">
                          <a:solidFill>
                            <a:srgbClr val="000000"/>
                          </a:solidFill>
                          <a:latin typeface="Public Sans"/>
                          <a:ea typeface="Public Sans"/>
                          <a:cs typeface="Public Sans"/>
                          <a:sym typeface="Public Sans"/>
                        </a:rPr>
                        <a:t>007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Accesibilidad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La aplicación debe ser accesible mediante lectores de pantalla y comandos de voz, cumpliendo con el estándar de accesibilidad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Usuarios, Ministerio de Salud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358130">
                <a:tc>
                  <a:txBody>
                    <a:bodyPr/>
                    <a:lstStyle/>
                    <a:p>
                      <a:pPr algn="ctr">
                        <a:lnSpc>
                          <a:spcPts val="2380"/>
                        </a:lnSpc>
                        <a:defRPr/>
                      </a:pPr>
                      <a:r>
                        <a:rPr lang="en-US" sz="1700">
                          <a:solidFill>
                            <a:srgbClr val="000000"/>
                          </a:solidFill>
                          <a:latin typeface="Public Sans"/>
                          <a:ea typeface="Public Sans"/>
                          <a:cs typeface="Public Sans"/>
                          <a:sym typeface="Public Sans"/>
                        </a:rPr>
                        <a:t>008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El sistema debe funcionar correctamente en al menos cierto porcentaje de los dispositivos moviles.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 80 % de funcionalidad operativa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Usuarios, Ministerio de Salud, Instituciones educativas, Ministerio 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3" name="TextBox 3"/>
          <p:cNvSpPr txBox="1"/>
          <p:nvPr/>
        </p:nvSpPr>
        <p:spPr>
          <a:xfrm>
            <a:off x="1639089" y="171450"/>
            <a:ext cx="15009822" cy="1009285"/>
          </a:xfrm>
          <a:prstGeom prst="rect">
            <a:avLst/>
          </a:prstGeom>
        </p:spPr>
        <p:txBody>
          <a:bodyPr lIns="0" tIns="0" rIns="0" bIns="0" rtlCol="0" anchor="t">
            <a:spAutoFit/>
          </a:bodyPr>
          <a:lstStyle/>
          <a:p>
            <a:pPr algn="ctr">
              <a:lnSpc>
                <a:spcPts val="7490"/>
              </a:lnSpc>
            </a:pPr>
            <a:r>
              <a:rPr lang="en-US" sz="7800" spc="-639">
                <a:solidFill>
                  <a:srgbClr val="272665"/>
                </a:solidFill>
                <a:latin typeface="Public Sans"/>
                <a:ea typeface="Public Sans"/>
                <a:cs typeface="Public Sans"/>
                <a:sym typeface="Public Sans"/>
              </a:rPr>
              <a:t>Requerimientos No Funcionales</a:t>
            </a:r>
            <a:endParaRPr lang="en-US" sz="7800" spc="-639">
              <a:solidFill>
                <a:srgbClr val="272665"/>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sp>
        <p:nvSpPr>
          <p:cNvPr id="2" name="TextBox 2"/>
          <p:cNvSpPr txBox="1"/>
          <p:nvPr/>
        </p:nvSpPr>
        <p:spPr>
          <a:xfrm>
            <a:off x="2688248" y="1437026"/>
            <a:ext cx="12911505" cy="1232538"/>
          </a:xfrm>
          <a:prstGeom prst="rect">
            <a:avLst/>
          </a:prstGeom>
        </p:spPr>
        <p:txBody>
          <a:bodyPr lIns="0" tIns="0" rIns="0" bIns="0" rtlCol="0" anchor="t">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endParaRPr lang="en-US" sz="9500" spc="-779">
              <a:solidFill>
                <a:srgbClr val="272665"/>
              </a:solidFill>
              <a:latin typeface="Public Sans"/>
              <a:ea typeface="Public Sans"/>
              <a:cs typeface="Public Sans"/>
              <a:sym typeface="Public Sans"/>
            </a:endParaRPr>
          </a:p>
        </p:txBody>
      </p:sp>
      <p:grpSp>
        <p:nvGrpSpPr>
          <p:cNvPr id="3" name="Group 3"/>
          <p:cNvGrpSpPr/>
          <p:nvPr/>
        </p:nvGrpSpPr>
        <p:grpSpPr>
          <a:xfrm>
            <a:off x="889848" y="4053129"/>
            <a:ext cx="3874502" cy="4391971"/>
            <a:chOff x="0" y="0"/>
            <a:chExt cx="1166216" cy="1321973"/>
          </a:xfrm>
        </p:grpSpPr>
        <p:sp>
          <p:nvSpPr>
            <p:cNvPr id="4" name="Freeform 4"/>
            <p:cNvSpPr/>
            <p:nvPr/>
          </p:nvSpPr>
          <p:spPr>
            <a:xfrm>
              <a:off x="0" y="0"/>
              <a:ext cx="1166216" cy="1321973"/>
            </a:xfrm>
            <a:custGeom>
              <a:avLst/>
              <a:gdLst/>
              <a:ahLst/>
              <a:cxnLst/>
              <a:rect l="l" t="t" r="r" b="b"/>
              <a:pathLst>
                <a:path w="1166216" h="1321973">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id="5" name="TextBox 5"/>
            <p:cNvSpPr txBox="1"/>
            <p:nvPr/>
          </p:nvSpPr>
          <p:spPr>
            <a:xfrm>
              <a:off x="0" y="85725"/>
              <a:ext cx="1166216" cy="1236248"/>
            </a:xfrm>
            <a:prstGeom prst="rect">
              <a:avLst/>
            </a:prstGeom>
          </p:spPr>
          <p:txBody>
            <a:bodyPr lIns="50800" tIns="50800" rIns="50800" bIns="50800" rtlCol="0" anchor="ctr"/>
            <a:lstStyle/>
            <a:p>
              <a:pPr algn="ctr">
                <a:lnSpc>
                  <a:spcPts val="1925"/>
                </a:lnSpc>
              </a:pPr>
            </a:p>
          </p:txBody>
        </p:sp>
      </p:grpSp>
      <p:sp>
        <p:nvSpPr>
          <p:cNvPr id="6" name="TextBox 6"/>
          <p:cNvSpPr txBox="1"/>
          <p:nvPr/>
        </p:nvSpPr>
        <p:spPr>
          <a:xfrm>
            <a:off x="1540393" y="4829962"/>
            <a:ext cx="2573412" cy="473466"/>
          </a:xfrm>
          <a:prstGeom prst="rect">
            <a:avLst/>
          </a:prstGeom>
        </p:spPr>
        <p:txBody>
          <a:bodyPr lIns="0" tIns="0" rIns="0" bIns="0" rtlCol="0" anchor="t">
            <a:spAutoFit/>
          </a:bodyPr>
          <a:lstStyle/>
          <a:p>
            <a:pPr algn="ctr">
              <a:lnSpc>
                <a:spcPts val="3475"/>
              </a:lnSpc>
            </a:pPr>
            <a:r>
              <a:rPr lang="en-US" sz="3620" spc="-296">
                <a:solidFill>
                  <a:srgbClr val="272665"/>
                </a:solidFill>
                <a:latin typeface="Public Sans"/>
                <a:ea typeface="Public Sans"/>
                <a:cs typeface="Public Sans"/>
                <a:sym typeface="Public Sans"/>
              </a:rPr>
              <a:t>Rendimiento</a:t>
            </a:r>
            <a:endParaRPr lang="en-US" sz="3620" spc="-296">
              <a:solidFill>
                <a:srgbClr val="272665"/>
              </a:solidFill>
              <a:latin typeface="Public Sans"/>
              <a:ea typeface="Public Sans"/>
              <a:cs typeface="Public Sans"/>
              <a:sym typeface="Public Sans"/>
            </a:endParaRPr>
          </a:p>
        </p:txBody>
      </p:sp>
      <p:sp>
        <p:nvSpPr>
          <p:cNvPr id="7" name="TextBox 7"/>
          <p:cNvSpPr txBox="1"/>
          <p:nvPr/>
        </p:nvSpPr>
        <p:spPr>
          <a:xfrm>
            <a:off x="1369379" y="5451697"/>
            <a:ext cx="2915440" cy="2298155"/>
          </a:xfrm>
          <a:prstGeom prst="rect">
            <a:avLst/>
          </a:prstGeom>
        </p:spPr>
        <p:txBody>
          <a:bodyPr lIns="0" tIns="0" rIns="0" bIns="0" rtlCol="0" anchor="t">
            <a:spAutoFit/>
          </a:bodyPr>
          <a:lstStyle/>
          <a:p>
            <a:pPr algn="ctr">
              <a:lnSpc>
                <a:spcPts val="2630"/>
              </a:lnSpc>
              <a:spcBef>
                <a:spcPct val="0"/>
              </a:spcBef>
            </a:pPr>
            <a:r>
              <a:rPr lang="en-US" sz="1880" spc="-31">
                <a:solidFill>
                  <a:srgbClr val="272665"/>
                </a:solidFill>
                <a:latin typeface="Public Sans"/>
                <a:ea typeface="Public Sans"/>
                <a:cs typeface="Public Sans"/>
                <a:sym typeface="Public Sans"/>
              </a:rPr>
              <a:t>Como el sistema debe ser un instrumento guía este debe formar rutas e informar las direcciones de una forma rápida, además de acceder y procesar los datos del mapa virtual</a:t>
            </a:r>
            <a:endParaRPr lang="en-US" sz="1880" spc="-31">
              <a:solidFill>
                <a:srgbClr val="272665"/>
              </a:solidFill>
              <a:latin typeface="Public Sans"/>
              <a:ea typeface="Public Sans"/>
              <a:cs typeface="Public Sans"/>
              <a:sym typeface="Public Sans"/>
            </a:endParaRPr>
          </a:p>
        </p:txBody>
      </p:sp>
      <p:grpSp>
        <p:nvGrpSpPr>
          <p:cNvPr id="8" name="Group 8"/>
          <p:cNvGrpSpPr/>
          <p:nvPr/>
        </p:nvGrpSpPr>
        <p:grpSpPr>
          <a:xfrm>
            <a:off x="5075047" y="4053129"/>
            <a:ext cx="3874502" cy="4391971"/>
            <a:chOff x="0" y="0"/>
            <a:chExt cx="1166216" cy="1321973"/>
          </a:xfrm>
        </p:grpSpPr>
        <p:sp>
          <p:nvSpPr>
            <p:cNvPr id="9" name="Freeform 9"/>
            <p:cNvSpPr/>
            <p:nvPr/>
          </p:nvSpPr>
          <p:spPr>
            <a:xfrm>
              <a:off x="0" y="0"/>
              <a:ext cx="1166216" cy="1321973"/>
            </a:xfrm>
            <a:custGeom>
              <a:avLst/>
              <a:gdLst/>
              <a:ahLst/>
              <a:cxnLst/>
              <a:rect l="l" t="t" r="r" b="b"/>
              <a:pathLst>
                <a:path w="1166216" h="1321973">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id="10" name="TextBox 10"/>
            <p:cNvSpPr txBox="1"/>
            <p:nvPr/>
          </p:nvSpPr>
          <p:spPr>
            <a:xfrm>
              <a:off x="0" y="85725"/>
              <a:ext cx="1166216" cy="1236248"/>
            </a:xfrm>
            <a:prstGeom prst="rect">
              <a:avLst/>
            </a:prstGeom>
          </p:spPr>
          <p:txBody>
            <a:bodyPr lIns="50800" tIns="50800" rIns="50800" bIns="50800" rtlCol="0" anchor="ctr"/>
            <a:lstStyle/>
            <a:p>
              <a:pPr algn="ctr">
                <a:lnSpc>
                  <a:spcPts val="1925"/>
                </a:lnSpc>
              </a:pPr>
            </a:p>
          </p:txBody>
        </p:sp>
      </p:grpSp>
      <p:sp>
        <p:nvSpPr>
          <p:cNvPr id="11" name="TextBox 11"/>
          <p:cNvSpPr txBox="1"/>
          <p:nvPr/>
        </p:nvSpPr>
        <p:spPr>
          <a:xfrm>
            <a:off x="5640085" y="4836711"/>
            <a:ext cx="2744426" cy="473466"/>
          </a:xfrm>
          <a:prstGeom prst="rect">
            <a:avLst/>
          </a:prstGeom>
        </p:spPr>
        <p:txBody>
          <a:bodyPr lIns="0" tIns="0" rIns="0" bIns="0" rtlCol="0" anchor="t">
            <a:spAutoFit/>
          </a:bodyPr>
          <a:lstStyle/>
          <a:p>
            <a:pPr algn="ctr">
              <a:lnSpc>
                <a:spcPts val="3475"/>
              </a:lnSpc>
            </a:pPr>
            <a:r>
              <a:rPr lang="en-US" sz="3620" spc="-296">
                <a:solidFill>
                  <a:srgbClr val="272665"/>
                </a:solidFill>
                <a:latin typeface="Public Sans"/>
                <a:ea typeface="Public Sans"/>
                <a:cs typeface="Public Sans"/>
                <a:sym typeface="Public Sans"/>
              </a:rPr>
              <a:t>Compatibilidad</a:t>
            </a:r>
            <a:endParaRPr lang="en-US" sz="3620" spc="-296">
              <a:solidFill>
                <a:srgbClr val="272665"/>
              </a:solidFill>
              <a:latin typeface="Public Sans"/>
              <a:ea typeface="Public Sans"/>
              <a:cs typeface="Public Sans"/>
              <a:sym typeface="Public Sans"/>
            </a:endParaRPr>
          </a:p>
        </p:txBody>
      </p:sp>
      <p:sp>
        <p:nvSpPr>
          <p:cNvPr id="12" name="TextBox 12"/>
          <p:cNvSpPr txBox="1"/>
          <p:nvPr/>
        </p:nvSpPr>
        <p:spPr>
          <a:xfrm>
            <a:off x="5554578" y="5615856"/>
            <a:ext cx="2915440" cy="2298155"/>
          </a:xfrm>
          <a:prstGeom prst="rect">
            <a:avLst/>
          </a:prstGeom>
        </p:spPr>
        <p:txBody>
          <a:bodyPr lIns="0" tIns="0" rIns="0" bIns="0" rtlCol="0" anchor="t">
            <a:spAutoFit/>
          </a:bodyPr>
          <a:lstStyle/>
          <a:p>
            <a:pPr algn="ctr">
              <a:lnSpc>
                <a:spcPts val="2630"/>
              </a:lnSpc>
              <a:spcBef>
                <a:spcPct val="0"/>
              </a:spcBef>
            </a:pPr>
            <a:r>
              <a:rPr lang="en-US" sz="1880" spc="-31">
                <a:solidFill>
                  <a:srgbClr val="272665"/>
                </a:solidFill>
                <a:latin typeface="Public Sans"/>
                <a:ea typeface="Public Sans"/>
                <a:cs typeface="Public Sans"/>
                <a:sym typeface="Public Sans"/>
              </a:rPr>
              <a:t>Es deseado que el sistema funcione en multiples plataformas como los sistemas operativos para ampliar la cantidad de usuarios que puedan usar el sistema</a:t>
            </a:r>
            <a:endParaRPr lang="en-US" sz="1880" spc="-31">
              <a:solidFill>
                <a:srgbClr val="272665"/>
              </a:solidFill>
              <a:latin typeface="Public Sans"/>
              <a:ea typeface="Public Sans"/>
              <a:cs typeface="Public Sans"/>
              <a:sym typeface="Public Sans"/>
            </a:endParaRPr>
          </a:p>
        </p:txBody>
      </p:sp>
      <p:grpSp>
        <p:nvGrpSpPr>
          <p:cNvPr id="13" name="Group 13"/>
          <p:cNvGrpSpPr/>
          <p:nvPr/>
        </p:nvGrpSpPr>
        <p:grpSpPr>
          <a:xfrm>
            <a:off x="9259417" y="4053129"/>
            <a:ext cx="3874502" cy="4391971"/>
            <a:chOff x="0" y="0"/>
            <a:chExt cx="1166216" cy="1321973"/>
          </a:xfrm>
        </p:grpSpPr>
        <p:sp>
          <p:nvSpPr>
            <p:cNvPr id="14" name="Freeform 14"/>
            <p:cNvSpPr/>
            <p:nvPr/>
          </p:nvSpPr>
          <p:spPr>
            <a:xfrm>
              <a:off x="0" y="0"/>
              <a:ext cx="1166216" cy="1321973"/>
            </a:xfrm>
            <a:custGeom>
              <a:avLst/>
              <a:gdLst/>
              <a:ahLst/>
              <a:cxnLst/>
              <a:rect l="l" t="t" r="r" b="b"/>
              <a:pathLst>
                <a:path w="1166216" h="1321973">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id="15" name="TextBox 15"/>
            <p:cNvSpPr txBox="1"/>
            <p:nvPr/>
          </p:nvSpPr>
          <p:spPr>
            <a:xfrm>
              <a:off x="0" y="85725"/>
              <a:ext cx="1166216" cy="1236248"/>
            </a:xfrm>
            <a:prstGeom prst="rect">
              <a:avLst/>
            </a:prstGeom>
          </p:spPr>
          <p:txBody>
            <a:bodyPr lIns="50800" tIns="50800" rIns="50800" bIns="50800" rtlCol="0" anchor="ctr"/>
            <a:lstStyle/>
            <a:p>
              <a:pPr algn="ctr">
                <a:lnSpc>
                  <a:spcPts val="1925"/>
                </a:lnSpc>
              </a:pPr>
            </a:p>
          </p:txBody>
        </p:sp>
      </p:grpSp>
      <p:grpSp>
        <p:nvGrpSpPr>
          <p:cNvPr id="16" name="Group 16"/>
          <p:cNvGrpSpPr/>
          <p:nvPr/>
        </p:nvGrpSpPr>
        <p:grpSpPr>
          <a:xfrm>
            <a:off x="13523650" y="4053129"/>
            <a:ext cx="3874502" cy="4391971"/>
            <a:chOff x="0" y="0"/>
            <a:chExt cx="1166216" cy="1321973"/>
          </a:xfrm>
        </p:grpSpPr>
        <p:sp>
          <p:nvSpPr>
            <p:cNvPr id="17" name="Freeform 17"/>
            <p:cNvSpPr/>
            <p:nvPr/>
          </p:nvSpPr>
          <p:spPr>
            <a:xfrm>
              <a:off x="0" y="0"/>
              <a:ext cx="1166216" cy="1321973"/>
            </a:xfrm>
            <a:custGeom>
              <a:avLst/>
              <a:gdLst/>
              <a:ahLst/>
              <a:cxnLst/>
              <a:rect l="l" t="t" r="r" b="b"/>
              <a:pathLst>
                <a:path w="1166216" h="1321973">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id="18" name="TextBox 18"/>
            <p:cNvSpPr txBox="1"/>
            <p:nvPr/>
          </p:nvSpPr>
          <p:spPr>
            <a:xfrm>
              <a:off x="0" y="85725"/>
              <a:ext cx="1166216" cy="1236248"/>
            </a:xfrm>
            <a:prstGeom prst="rect">
              <a:avLst/>
            </a:prstGeom>
          </p:spPr>
          <p:txBody>
            <a:bodyPr lIns="50800" tIns="50800" rIns="50800" bIns="50800" rtlCol="0" anchor="ctr"/>
            <a:lstStyle/>
            <a:p>
              <a:pPr algn="ctr">
                <a:lnSpc>
                  <a:spcPts val="1925"/>
                </a:lnSpc>
              </a:pPr>
            </a:p>
          </p:txBody>
        </p:sp>
      </p:grpSp>
      <p:sp>
        <p:nvSpPr>
          <p:cNvPr id="19" name="TextBox 19"/>
          <p:cNvSpPr txBox="1"/>
          <p:nvPr/>
        </p:nvSpPr>
        <p:spPr>
          <a:xfrm>
            <a:off x="9909962" y="4829962"/>
            <a:ext cx="2573412" cy="473466"/>
          </a:xfrm>
          <a:prstGeom prst="rect">
            <a:avLst/>
          </a:prstGeom>
        </p:spPr>
        <p:txBody>
          <a:bodyPr lIns="0" tIns="0" rIns="0" bIns="0" rtlCol="0" anchor="t">
            <a:spAutoFit/>
          </a:bodyPr>
          <a:lstStyle/>
          <a:p>
            <a:pPr algn="ctr">
              <a:lnSpc>
                <a:spcPts val="3475"/>
              </a:lnSpc>
            </a:pPr>
            <a:r>
              <a:rPr lang="en-US" sz="3620" spc="-296">
                <a:solidFill>
                  <a:srgbClr val="272665"/>
                </a:solidFill>
                <a:latin typeface="Public Sans"/>
                <a:ea typeface="Public Sans"/>
                <a:cs typeface="Public Sans"/>
                <a:sym typeface="Public Sans"/>
              </a:rPr>
              <a:t>Usabilidad</a:t>
            </a:r>
            <a:endParaRPr lang="en-US" sz="3620" spc="-296">
              <a:solidFill>
                <a:srgbClr val="272665"/>
              </a:solidFill>
              <a:latin typeface="Public Sans"/>
              <a:ea typeface="Public Sans"/>
              <a:cs typeface="Public Sans"/>
              <a:sym typeface="Public Sans"/>
            </a:endParaRPr>
          </a:p>
        </p:txBody>
      </p:sp>
      <p:sp>
        <p:nvSpPr>
          <p:cNvPr id="20" name="TextBox 20"/>
          <p:cNvSpPr txBox="1"/>
          <p:nvPr/>
        </p:nvSpPr>
        <p:spPr>
          <a:xfrm>
            <a:off x="14174195" y="4829962"/>
            <a:ext cx="2573412" cy="473466"/>
          </a:xfrm>
          <a:prstGeom prst="rect">
            <a:avLst/>
          </a:prstGeom>
        </p:spPr>
        <p:txBody>
          <a:bodyPr lIns="0" tIns="0" rIns="0" bIns="0" rtlCol="0" anchor="t">
            <a:spAutoFit/>
          </a:bodyPr>
          <a:lstStyle/>
          <a:p>
            <a:pPr algn="ctr">
              <a:lnSpc>
                <a:spcPts val="3475"/>
              </a:lnSpc>
            </a:pPr>
            <a:r>
              <a:rPr lang="en-US" sz="3620" spc="-296">
                <a:solidFill>
                  <a:srgbClr val="272665"/>
                </a:solidFill>
                <a:latin typeface="Public Sans"/>
                <a:ea typeface="Public Sans"/>
                <a:cs typeface="Public Sans"/>
                <a:sym typeface="Public Sans"/>
              </a:rPr>
              <a:t>Confiabilidad</a:t>
            </a:r>
            <a:endParaRPr lang="en-US" sz="3620" spc="-296">
              <a:solidFill>
                <a:srgbClr val="272665"/>
              </a:solidFill>
              <a:latin typeface="Public Sans"/>
              <a:ea typeface="Public Sans"/>
              <a:cs typeface="Public Sans"/>
              <a:sym typeface="Public Sans"/>
            </a:endParaRPr>
          </a:p>
        </p:txBody>
      </p:sp>
      <p:sp>
        <p:nvSpPr>
          <p:cNvPr id="21" name="TextBox 21"/>
          <p:cNvSpPr txBox="1"/>
          <p:nvPr/>
        </p:nvSpPr>
        <p:spPr>
          <a:xfrm>
            <a:off x="9738947" y="5944175"/>
            <a:ext cx="2915440" cy="1641517"/>
          </a:xfrm>
          <a:prstGeom prst="rect">
            <a:avLst/>
          </a:prstGeom>
        </p:spPr>
        <p:txBody>
          <a:bodyPr lIns="0" tIns="0" rIns="0" bIns="0" rtlCol="0" anchor="t">
            <a:spAutoFit/>
          </a:bodyPr>
          <a:lstStyle/>
          <a:p>
            <a:pPr algn="ctr">
              <a:lnSpc>
                <a:spcPts val="2630"/>
              </a:lnSpc>
              <a:spcBef>
                <a:spcPct val="0"/>
              </a:spcBef>
            </a:pPr>
            <a:r>
              <a:rPr lang="en-US" sz="1880" spc="-31">
                <a:solidFill>
                  <a:srgbClr val="272665"/>
                </a:solidFill>
                <a:latin typeface="Public Sans"/>
                <a:ea typeface="Public Sans"/>
                <a:cs typeface="Public Sans"/>
                <a:sym typeface="Public Sans"/>
              </a:rPr>
              <a:t>Es esencial que el aplicativo y el sistema sea fácil de usar para varios  tipos de usuarios que se pueden presentar</a:t>
            </a:r>
            <a:endParaRPr lang="en-US" sz="1880" spc="-31">
              <a:solidFill>
                <a:srgbClr val="272665"/>
              </a:solidFill>
              <a:latin typeface="Public Sans"/>
              <a:ea typeface="Public Sans"/>
              <a:cs typeface="Public Sans"/>
              <a:sym typeface="Public Sans"/>
            </a:endParaRPr>
          </a:p>
        </p:txBody>
      </p:sp>
      <p:sp>
        <p:nvSpPr>
          <p:cNvPr id="22" name="TextBox 22"/>
          <p:cNvSpPr txBox="1"/>
          <p:nvPr/>
        </p:nvSpPr>
        <p:spPr>
          <a:xfrm>
            <a:off x="14003180" y="5944175"/>
            <a:ext cx="2915440" cy="1641517"/>
          </a:xfrm>
          <a:prstGeom prst="rect">
            <a:avLst/>
          </a:prstGeom>
        </p:spPr>
        <p:txBody>
          <a:bodyPr lIns="0" tIns="0" rIns="0" bIns="0" rtlCol="0" anchor="t">
            <a:spAutoFit/>
          </a:bodyPr>
          <a:lstStyle/>
          <a:p>
            <a:pPr algn="ctr">
              <a:lnSpc>
                <a:spcPts val="2630"/>
              </a:lnSpc>
              <a:spcBef>
                <a:spcPct val="0"/>
              </a:spcBef>
            </a:pPr>
            <a:r>
              <a:rPr lang="en-US" sz="1880" spc="-31">
                <a:solidFill>
                  <a:srgbClr val="272665"/>
                </a:solidFill>
                <a:latin typeface="Public Sans"/>
                <a:ea typeface="Public Sans"/>
                <a:cs typeface="Public Sans"/>
                <a:sym typeface="Public Sans"/>
              </a:rPr>
              <a:t>El sistema debe funcionar de forma continua y sin fallos, ya que el usuario depende de su correcto funcionamiento.</a:t>
            </a:r>
            <a:endParaRPr lang="en-US" sz="1880" spc="-31">
              <a:solidFill>
                <a:srgbClr val="272665"/>
              </a:solidFill>
              <a:latin typeface="Public Sans"/>
              <a:ea typeface="Public Sans"/>
              <a:cs typeface="Public Sans"/>
              <a:sym typeface="Public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4979" y="2045081"/>
          <a:ext cx="16234320" cy="6196838"/>
        </p:xfrm>
        <a:graphic>
          <a:graphicData uri="http://schemas.openxmlformats.org/drawingml/2006/table">
            <a:tbl>
              <a:tblPr/>
              <a:tblGrid>
                <a:gridCol w="3038611"/>
                <a:gridCol w="1435393"/>
                <a:gridCol w="1435393"/>
                <a:gridCol w="1699140"/>
                <a:gridCol w="1699140"/>
                <a:gridCol w="1247950"/>
                <a:gridCol w="1247950"/>
                <a:gridCol w="1514010"/>
                <a:gridCol w="1514010"/>
                <a:gridCol w="1402723"/>
              </a:tblGrid>
              <a:tr h="1636422">
                <a:tc>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Skateholders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gridSpan="2">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Rendimiento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gridSpan="2">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Compatibilidad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gridSpan="2">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Usabilidad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gridSpan="2">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Confiabilidad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4480"/>
                        </a:lnSpc>
                        <a:defRPr/>
                      </a:pPr>
                      <a:r>
                        <a:rPr lang="en-US" sz="3200" b="1">
                          <a:solidFill>
                            <a:srgbClr val="000000"/>
                          </a:solidFill>
                          <a:latin typeface="Public Sans Bold"/>
                          <a:ea typeface="Public Sans Bold"/>
                          <a:cs typeface="Public Sans Bold"/>
                          <a:sym typeface="Public Sans Bold"/>
                        </a:rPr>
                        <a:t>Total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101385">
                <a:tc>
                  <a:txBody>
                    <a:bodyPr/>
                    <a:lstStyle/>
                    <a:p>
                      <a:pPr algn="ctr">
                        <a:lnSpc>
                          <a:spcPts val="2520"/>
                        </a:lnSpc>
                        <a:defRPr/>
                      </a:pPr>
                      <a:r>
                        <a:rPr lang="en-US" sz="1800">
                          <a:solidFill>
                            <a:srgbClr val="000000"/>
                          </a:solidFill>
                          <a:latin typeface="Public Sans"/>
                          <a:ea typeface="Public Sans"/>
                          <a:cs typeface="Public Sans"/>
                          <a:sym typeface="Public Sans"/>
                        </a:rPr>
                        <a:t>Usuarios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785882">
                <a:tc>
                  <a:txBody>
                    <a:bodyPr/>
                    <a:lstStyle/>
                    <a:p>
                      <a:pPr algn="ctr">
                        <a:lnSpc>
                          <a:spcPts val="2520"/>
                        </a:lnSpc>
                        <a:defRPr/>
                      </a:pPr>
                      <a:r>
                        <a:rPr lang="en-US" sz="1800">
                          <a:solidFill>
                            <a:srgbClr val="000000"/>
                          </a:solidFill>
                          <a:latin typeface="Public Sans"/>
                          <a:ea typeface="Public Sans"/>
                          <a:cs typeface="Public Sans"/>
                          <a:sym typeface="Public Sans"/>
                        </a:rPr>
                        <a:t>Ministerio de Salud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80%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101385">
                <a:tc>
                  <a:txBody>
                    <a:bodyPr/>
                    <a:lstStyle/>
                    <a:p>
                      <a:pPr algn="ctr">
                        <a:lnSpc>
                          <a:spcPts val="2520"/>
                        </a:lnSpc>
                        <a:defRPr/>
                      </a:pPr>
                      <a:r>
                        <a:rPr lang="en-US" sz="1800">
                          <a:solidFill>
                            <a:srgbClr val="000000"/>
                          </a:solidFill>
                          <a:latin typeface="Public Sans"/>
                          <a:ea typeface="Public Sans"/>
                          <a:cs typeface="Public Sans"/>
                          <a:sym typeface="Public Sans"/>
                        </a:rPr>
                        <a:t>Instituciones educativas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785882">
                <a:tc>
                  <a:txBody>
                    <a:bodyPr/>
                    <a:lstStyle/>
                    <a:p>
                      <a:pPr algn="ctr">
                        <a:lnSpc>
                          <a:spcPts val="2520"/>
                        </a:lnSpc>
                        <a:defRPr/>
                      </a:pPr>
                      <a:r>
                        <a:rPr lang="en-US" sz="1800">
                          <a:solidFill>
                            <a:srgbClr val="000000"/>
                          </a:solidFill>
                          <a:latin typeface="Public Sans"/>
                          <a:ea typeface="Public Sans"/>
                          <a:cs typeface="Public Sans"/>
                          <a:sym typeface="Public Sans"/>
                        </a:rPr>
                        <a:t>Ministerio 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785882">
                <a:tc>
                  <a:txBody>
                    <a:bodyPr/>
                    <a:lstStyle/>
                    <a:p>
                      <a:pPr algn="ctr">
                        <a:lnSpc>
                          <a:spcPts val="2520"/>
                        </a:lnSpc>
                        <a:defRPr/>
                      </a:pPr>
                      <a:endParaRPr lang="en-US" sz="1100"/>
                    </a:p>
                  </a:txBody>
                  <a:tcPr marL="190500" marR="190500" marT="190500" marB="190500" anchor="ctr">
                    <a:lnL w="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solidFill>
                      <a:srgbClr val="272665"/>
                    </a:solidFill>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27.5%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3" name="TextBox 3"/>
          <p:cNvSpPr txBox="1"/>
          <p:nvPr/>
        </p:nvSpPr>
        <p:spPr>
          <a:xfrm>
            <a:off x="2688248" y="394427"/>
            <a:ext cx="12911505" cy="1232538"/>
          </a:xfrm>
          <a:prstGeom prst="rect">
            <a:avLst/>
          </a:prstGeom>
        </p:spPr>
        <p:txBody>
          <a:bodyPr lIns="0" tIns="0" rIns="0" bIns="0" rtlCol="0" anchor="t">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endParaRPr lang="en-US" sz="9500" spc="-779">
              <a:solidFill>
                <a:srgbClr val="272665"/>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790941"/>
          <a:ext cx="16374427" cy="7945904"/>
        </p:xfrm>
        <a:graphic>
          <a:graphicData uri="http://schemas.openxmlformats.org/drawingml/2006/table">
            <a:tbl>
              <a:tblPr/>
              <a:tblGrid>
                <a:gridCol w="2173222"/>
                <a:gridCol w="3651270"/>
                <a:gridCol w="3603099"/>
                <a:gridCol w="1913443"/>
                <a:gridCol w="1327156"/>
                <a:gridCol w="1495666"/>
                <a:gridCol w="1179549"/>
                <a:gridCol w="1031022"/>
              </a:tblGrid>
              <a:tr h="1227138">
                <a:tc>
                  <a:txBody>
                    <a:bodyPr/>
                    <a:lstStyle/>
                    <a:p>
                      <a:pPr algn="ctr">
                        <a:lnSpc>
                          <a:spcPts val="3360"/>
                        </a:lnSpc>
                        <a:defRPr/>
                      </a:pPr>
                      <a:r>
                        <a:rPr lang="en-US" sz="2400" b="1">
                          <a:solidFill>
                            <a:srgbClr val="000000"/>
                          </a:solidFill>
                          <a:latin typeface="Public Sans Bold"/>
                          <a:ea typeface="Public Sans Bold"/>
                          <a:cs typeface="Public Sans Bold"/>
                          <a:sym typeface="Public Sans Bold"/>
                        </a:rPr>
                        <a:t>Atributo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b="1">
                          <a:solidFill>
                            <a:srgbClr val="000000"/>
                          </a:solidFill>
                          <a:latin typeface="Public Sans Bold"/>
                          <a:ea typeface="Public Sans Bold"/>
                          <a:cs typeface="Public Sans Bold"/>
                          <a:sym typeface="Public Sans Bold"/>
                        </a:rPr>
                        <a:t>Descripción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b="1">
                          <a:solidFill>
                            <a:srgbClr val="000000"/>
                          </a:solidFill>
                          <a:latin typeface="Public Sans Bold"/>
                          <a:ea typeface="Public Sans Bold"/>
                          <a:cs typeface="Public Sans Bold"/>
                          <a:sym typeface="Public Sans Bold"/>
                        </a:rPr>
                        <a:t>Subcategoria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60"/>
                        </a:lnSpc>
                        <a:defRPr/>
                      </a:pPr>
                      <a:r>
                        <a:rPr lang="en-US" sz="2400" b="1">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b="1">
                          <a:solidFill>
                            <a:srgbClr val="000000"/>
                          </a:solidFill>
                          <a:latin typeface="Public Sans Bold"/>
                          <a:ea typeface="Public Sans Bold"/>
                          <a:cs typeface="Public Sans Bold"/>
                          <a:sym typeface="Public Sans Bold"/>
                        </a:rPr>
                        <a:t>Impacto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b="1">
                          <a:solidFill>
                            <a:srgbClr val="000000"/>
                          </a:solidFill>
                          <a:latin typeface="Public Sans Bold"/>
                          <a:ea typeface="Public Sans Bold"/>
                          <a:cs typeface="Public Sans Bold"/>
                          <a:sym typeface="Public Sans Bold"/>
                        </a:rPr>
                        <a:t>Dificultad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b="1">
                          <a:solidFill>
                            <a:srgbClr val="000000"/>
                          </a:solidFill>
                          <a:latin typeface="Public Sans Bold"/>
                          <a:ea typeface="Public Sans Bold"/>
                          <a:cs typeface="Public Sans Bold"/>
                          <a:sym typeface="Public Sans Bold"/>
                        </a:rPr>
                        <a:t>Peso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b="1">
                          <a:solidFill>
                            <a:srgbClr val="000000"/>
                          </a:solidFill>
                          <a:latin typeface="Public Sans Bold"/>
                          <a:ea typeface="Public Sans Bold"/>
                          <a:cs typeface="Public Sans Bold"/>
                          <a:sym typeface="Public Sans Bold"/>
                        </a:rPr>
                        <a:t>Valor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952462">
                <a:tc>
                  <a:txBody>
                    <a:bodyPr/>
                    <a:lstStyle/>
                    <a:p>
                      <a:pPr algn="ctr">
                        <a:lnSpc>
                          <a:spcPts val="2380"/>
                        </a:lnSpc>
                        <a:defRPr/>
                      </a:pPr>
                      <a:r>
                        <a:rPr lang="en-US" sz="1700">
                          <a:solidFill>
                            <a:srgbClr val="000000"/>
                          </a:solidFill>
                          <a:latin typeface="Public Sans"/>
                          <a:ea typeface="Public Sans"/>
                          <a:cs typeface="Public Sans"/>
                          <a:sym typeface="Public Sans"/>
                        </a:rPr>
                        <a:t>Usabilidad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La aplicación debe ser accesible por voz y lectores de pantalla cumpliendo WCAG 2.1 AA.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Capacidad de interacción – Inclusividad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27.5%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165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588768">
                <a:tc>
                  <a:txBody>
                    <a:bodyPr/>
                    <a:lstStyle/>
                    <a:p>
                      <a:pPr algn="ctr">
                        <a:lnSpc>
                          <a:spcPts val="2380"/>
                        </a:lnSpc>
                        <a:defRPr/>
                      </a:pPr>
                      <a:r>
                        <a:rPr lang="en-US" sz="1700">
                          <a:solidFill>
                            <a:srgbClr val="000000"/>
                          </a:solidFill>
                          <a:latin typeface="Public Sans"/>
                          <a:ea typeface="Public Sans"/>
                          <a:cs typeface="Public Sans"/>
                          <a:sym typeface="Public Sans"/>
                        </a:rPr>
                        <a:t>Rendimiento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El sistema debe responder a las acciones del usuario entre 3 y 5 segundos.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Eficiencia de desempeño – Comportamiento temporal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140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588768">
                <a:tc>
                  <a:txBody>
                    <a:bodyPr/>
                    <a:lstStyle/>
                    <a:p>
                      <a:pPr algn="ctr">
                        <a:lnSpc>
                          <a:spcPts val="2380"/>
                        </a:lnSpc>
                        <a:defRPr/>
                      </a:pPr>
                      <a:r>
                        <a:rPr lang="en-US" sz="1700">
                          <a:solidFill>
                            <a:srgbClr val="000000"/>
                          </a:solidFill>
                          <a:latin typeface="Public Sans"/>
                          <a:ea typeface="Public Sans"/>
                          <a:cs typeface="Public Sans"/>
                          <a:sym typeface="Public Sans"/>
                        </a:rPr>
                        <a:t>Confiabilidad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El sistema debe tener una tasa de éxito mayor al 90 % en sus funciones.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Fiabilidad – Ausencia de fallos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+90% tasa de éxito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120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588768">
                <a:tc>
                  <a:txBody>
                    <a:bodyPr/>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El sistema debe funcionar correctamente en al menos el 80 % de plataformas objetivo.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Compatibilidad – Interoperabilidad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 de funcionalidad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17.5%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3" name="TextBox 3"/>
          <p:cNvSpPr txBox="1"/>
          <p:nvPr/>
        </p:nvSpPr>
        <p:spPr>
          <a:xfrm>
            <a:off x="1639089" y="171450"/>
            <a:ext cx="15009822" cy="1009285"/>
          </a:xfrm>
          <a:prstGeom prst="rect">
            <a:avLst/>
          </a:prstGeom>
        </p:spPr>
        <p:txBody>
          <a:bodyPr lIns="0" tIns="0" rIns="0" bIns="0" rtlCol="0" anchor="t">
            <a:spAutoFit/>
          </a:bodyPr>
          <a:lstStyle/>
          <a:p>
            <a:pPr algn="ctr">
              <a:lnSpc>
                <a:spcPts val="7490"/>
              </a:lnSpc>
            </a:pPr>
            <a:r>
              <a:rPr lang="en-US" sz="7800" spc="-639">
                <a:solidFill>
                  <a:srgbClr val="272665"/>
                </a:solidFill>
                <a:latin typeface="Public Sans"/>
                <a:ea typeface="Public Sans"/>
                <a:cs typeface="Public Sans"/>
                <a:sym typeface="Public Sans"/>
              </a:rPr>
              <a:t>Ponderación</a:t>
            </a:r>
            <a:endParaRPr lang="en-US" sz="7800" spc="-639">
              <a:solidFill>
                <a:srgbClr val="272665"/>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4EF"/>
        </a:solidFill>
        <a:effectLst/>
      </p:bgPr>
    </p:bg>
    <p:spTree>
      <p:nvGrpSpPr>
        <p:cNvPr id="1" name=""/>
        <p:cNvGrpSpPr/>
        <p:nvPr/>
      </p:nvGrpSpPr>
      <p:grpSpPr>
        <a:xfrm>
          <a:off x="0" y="0"/>
          <a:ext cx="0" cy="0"/>
          <a:chOff x="0" y="0"/>
          <a:chExt cx="0" cy="0"/>
        </a:xfrm>
      </p:grpSpPr>
      <p:sp>
        <p:nvSpPr>
          <p:cNvPr id="2" name="Freeform 2"/>
          <p:cNvSpPr/>
          <p:nvPr/>
        </p:nvSpPr>
        <p:spPr>
          <a:xfrm>
            <a:off x="10288069" y="1122363"/>
            <a:ext cx="5831883" cy="8042275"/>
          </a:xfrm>
          <a:custGeom>
            <a:avLst/>
            <a:gdLst/>
            <a:ahLst/>
            <a:cxnLst/>
            <a:rect l="l" t="t" r="r" b="b"/>
            <a:pathLst>
              <a:path w="5831883" h="8042275">
                <a:moveTo>
                  <a:pt x="0" y="0"/>
                </a:moveTo>
                <a:lnTo>
                  <a:pt x="5831883" y="0"/>
                </a:lnTo>
                <a:lnTo>
                  <a:pt x="5831883" y="8042274"/>
                </a:lnTo>
                <a:lnTo>
                  <a:pt x="0" y="804227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209778" y="2498406"/>
            <a:ext cx="7150078" cy="5414014"/>
          </a:xfrm>
          <a:prstGeom prst="rect">
            <a:avLst/>
          </a:prstGeom>
        </p:spPr>
        <p:txBody>
          <a:bodyPr lIns="0" tIns="0" rIns="0" bIns="0" rtlCol="0" anchor="t">
            <a:spAutoFit/>
          </a:bodyPr>
          <a:lstStyle/>
          <a:p>
            <a:pPr algn="l">
              <a:lnSpc>
                <a:spcPts val="13920"/>
              </a:lnSpc>
            </a:pPr>
            <a:r>
              <a:rPr lang="en-US" sz="14500" spc="-1189">
                <a:solidFill>
                  <a:srgbClr val="272665"/>
                </a:solidFill>
                <a:latin typeface="Public Sans"/>
                <a:ea typeface="Public Sans"/>
                <a:cs typeface="Public Sans"/>
                <a:sym typeface="Public Sans"/>
              </a:rPr>
              <a:t>Thank you very much!</a:t>
            </a:r>
            <a:endParaRPr lang="en-US" sz="14500" spc="-1189">
              <a:solidFill>
                <a:srgbClr val="272665"/>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4555</Words>
  <Application>WPS Slides</Application>
  <PresentationFormat>Personalizado</PresentationFormat>
  <Paragraphs>362</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Public Sans</vt:lpstr>
      <vt:lpstr>Public Sans Bold</vt:lpstr>
      <vt:lpstr>Microsoft YaHei</vt:lpstr>
      <vt:lpstr>Arial Unicode MS</vt:lpstr>
      <vt:lpstr>Calibri</vt:lpstr>
      <vt:lpstr>Aptos</vt:lpstr>
      <vt:lpstr>Segoe 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HorusPath.context</dc:title>
  <dc:creator/>
  <cp:lastModifiedBy>Daniel T</cp:lastModifiedBy>
  <cp:revision>3</cp:revision>
  <dcterms:created xsi:type="dcterms:W3CDTF">2006-08-16T00:00:00Z</dcterms:created>
  <dcterms:modified xsi:type="dcterms:W3CDTF">2025-04-14T14:24:35Z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AF0E2C54B87048D597A9AEBA7CF04B81_12</vt:lpwstr>
  </property>
  <property fmtid="{D5CDD505-2E9C-101B-9397-08002B2CF9AE}" pid="3" name="KSOProductBuildVer">
    <vt:lpwstr>1033-12.2.0.20782</vt:lpwstr>
  </property>
</Properties>
</file>