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Agrandir Ultra-Bold" charset="1" panose="00000A00000000000000"/>
      <p:regular r:id="rId29"/>
    </p:embeddedFont>
    <p:embeddedFont>
      <p:font typeface="Open Sans Ultra-Bold" charset="1" panose="00000000000000000000"/>
      <p:regular r:id="rId30"/>
    </p:embeddedFont>
    <p:embeddedFont>
      <p:font typeface="Agrandir Medium" charset="1" panose="00000600000000000000"/>
      <p:regular r:id="rId31"/>
    </p:embeddedFont>
    <p:embeddedFont>
      <p:font typeface="Agrandir" charset="1" panose="00000500000000000000"/>
      <p:regular r:id="rId32"/>
    </p:embeddedFont>
    <p:embeddedFont>
      <p:font typeface="Open Sans Bold" charset="1" panose="020B0806030504020204"/>
      <p:regular r:id="rId33"/>
    </p:embeddedFont>
    <p:embeddedFont>
      <p:font typeface="Agrandir Bold" charset="1" panose="00000800000000000000"/>
      <p:regular r:id="rId34"/>
    </p:embeddedFont>
    <p:embeddedFont>
      <p:font typeface="Open Sans" charset="1" panose="020B060603050402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embeddings/oleObject1.bin" Type="http://schemas.openxmlformats.org/officeDocument/2006/relationships/oleObjec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embeddings/oleObject2.bin" Type="http://schemas.openxmlformats.org/officeDocument/2006/relationships/oleObjec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embeddings/oleObject3.bin" Type="http://schemas.openxmlformats.org/officeDocument/2006/relationships/oleObjec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embeddings/oleObject4.bin" Type="http://schemas.openxmlformats.org/officeDocument/2006/relationships/oleObjec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embeddings/oleObject5.bin" Type="http://schemas.openxmlformats.org/officeDocument/2006/relationships/oleObjec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embeddings/oleObject6.bin" Type="http://schemas.openxmlformats.org/officeDocument/2006/relationships/oleObjec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embeddings/oleObject7.bin" Type="http://schemas.openxmlformats.org/officeDocument/2006/relationships/oleObjec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00773" y="4797053"/>
            <a:ext cx="10820143" cy="1082014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83381" y="-1940984"/>
            <a:ext cx="4925663" cy="49256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797007">
            <a:off x="1457844" y="970020"/>
            <a:ext cx="7839360" cy="7654066"/>
          </a:xfrm>
          <a:custGeom>
            <a:avLst/>
            <a:gdLst/>
            <a:ahLst/>
            <a:cxnLst/>
            <a:rect r="r" b="b" t="t" l="l"/>
            <a:pathLst>
              <a:path h="7654066" w="7839360">
                <a:moveTo>
                  <a:pt x="0" y="0"/>
                </a:moveTo>
                <a:lnTo>
                  <a:pt x="7839360" y="0"/>
                </a:lnTo>
                <a:lnTo>
                  <a:pt x="7839360" y="7654066"/>
                </a:lnTo>
                <a:lnTo>
                  <a:pt x="0" y="76540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9852108" y="3495524"/>
            <a:ext cx="8957140" cy="1521804"/>
          </a:xfrm>
          <a:prstGeom prst="rect">
            <a:avLst/>
          </a:prstGeom>
        </p:spPr>
        <p:txBody>
          <a:bodyPr anchor="t" rtlCol="false" tIns="0" lIns="0" bIns="0" rIns="0">
            <a:spAutoFit/>
          </a:bodyPr>
          <a:lstStyle/>
          <a:p>
            <a:pPr algn="l">
              <a:lnSpc>
                <a:spcPts val="9919"/>
              </a:lnSpc>
            </a:pPr>
            <a:r>
              <a:rPr lang="en-US" sz="8701" b="true">
                <a:solidFill>
                  <a:srgbClr val="000000"/>
                </a:solidFill>
                <a:latin typeface="Agrandir Ultra-Bold"/>
                <a:ea typeface="Agrandir Ultra-Bold"/>
                <a:cs typeface="Agrandir Ultra-Bold"/>
                <a:sym typeface="Agrandir Ultra-Bold"/>
              </a:rPr>
              <a:t>Rommies</a:t>
            </a:r>
          </a:p>
        </p:txBody>
      </p:sp>
      <p:sp>
        <p:nvSpPr>
          <p:cNvPr name="TextBox 10" id="10"/>
          <p:cNvSpPr txBox="true"/>
          <p:nvPr/>
        </p:nvSpPr>
        <p:spPr>
          <a:xfrm rot="0">
            <a:off x="9852108" y="4869644"/>
            <a:ext cx="7063792" cy="659499"/>
          </a:xfrm>
          <a:prstGeom prst="rect">
            <a:avLst/>
          </a:prstGeom>
        </p:spPr>
        <p:txBody>
          <a:bodyPr anchor="t" rtlCol="false" tIns="0" lIns="0" bIns="0" rIns="0">
            <a:spAutoFit/>
          </a:bodyPr>
          <a:lstStyle/>
          <a:p>
            <a:pPr algn="l">
              <a:lnSpc>
                <a:spcPts val="5163"/>
              </a:lnSpc>
            </a:pPr>
            <a:r>
              <a:rPr lang="en-US" sz="4529" b="true">
                <a:solidFill>
                  <a:srgbClr val="000000"/>
                </a:solidFill>
                <a:latin typeface="Open Sans Ultra-Bold"/>
                <a:ea typeface="Open Sans Ultra-Bold"/>
                <a:cs typeface="Open Sans Ultra-Bold"/>
                <a:sym typeface="Open Sans Ultra-Bold"/>
              </a:rPr>
              <a:t>Cuarto a la vista</a:t>
            </a:r>
          </a:p>
        </p:txBody>
      </p:sp>
      <p:sp>
        <p:nvSpPr>
          <p:cNvPr name="TextBox 11" id="11"/>
          <p:cNvSpPr txBox="true"/>
          <p:nvPr/>
        </p:nvSpPr>
        <p:spPr>
          <a:xfrm rot="0">
            <a:off x="9852108" y="6958799"/>
            <a:ext cx="7407192" cy="1381945"/>
          </a:xfrm>
          <a:prstGeom prst="rect">
            <a:avLst/>
          </a:prstGeom>
        </p:spPr>
        <p:txBody>
          <a:bodyPr anchor="t" rtlCol="false" tIns="0" lIns="0" bIns="0" rIns="0">
            <a:spAutoFit/>
          </a:bodyPr>
          <a:lstStyle/>
          <a:p>
            <a:pPr algn="l">
              <a:lnSpc>
                <a:spcPts val="3422"/>
              </a:lnSpc>
            </a:pPr>
            <a:r>
              <a:rPr lang="en-US" sz="2738" b="true">
                <a:solidFill>
                  <a:srgbClr val="000000"/>
                </a:solidFill>
                <a:latin typeface="Agrandir Medium"/>
                <a:ea typeface="Agrandir Medium"/>
                <a:cs typeface="Agrandir Medium"/>
                <a:sym typeface="Agrandir Medium"/>
              </a:rPr>
              <a:t>Juan Jose Sánchez</a:t>
            </a:r>
          </a:p>
          <a:p>
            <a:pPr algn="l">
              <a:lnSpc>
                <a:spcPts val="3422"/>
              </a:lnSpc>
            </a:pPr>
            <a:r>
              <a:rPr lang="en-US" sz="2738" b="true">
                <a:solidFill>
                  <a:srgbClr val="000000"/>
                </a:solidFill>
                <a:latin typeface="Agrandir Medium"/>
                <a:ea typeface="Agrandir Medium"/>
                <a:cs typeface="Agrandir Medium"/>
                <a:sym typeface="Agrandir Medium"/>
              </a:rPr>
              <a:t>Laura Castaño</a:t>
            </a:r>
          </a:p>
          <a:p>
            <a:pPr algn="l">
              <a:lnSpc>
                <a:spcPts val="3422"/>
              </a:lnSpc>
            </a:pPr>
            <a:r>
              <a:rPr lang="en-US" sz="2738" b="true">
                <a:solidFill>
                  <a:srgbClr val="000000"/>
                </a:solidFill>
                <a:latin typeface="Agrandir Medium"/>
                <a:ea typeface="Agrandir Medium"/>
                <a:cs typeface="Agrandir Medium"/>
                <a:sym typeface="Agrandir Medium"/>
              </a:rPr>
              <a:t>Carlos Rangel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Catálogo de Elementos y relaciones </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2781878" y="2768842"/>
          <a:ext cx="3771900" cy="4610100"/>
        </p:xfrm>
        <a:graphic>
          <a:graphicData uri="http://schemas.openxmlformats.org/presentationml/2006/ole">
            <p:oleObj imgW="4686300" imgH="55245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6" id="6"/>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
        <p:nvSpPr>
          <p:cNvPr name="TextBox 7" id="7"/>
          <p:cNvSpPr txBox="true"/>
          <p:nvPr/>
        </p:nvSpPr>
        <p:spPr>
          <a:xfrm rot="0">
            <a:off x="738468" y="3860867"/>
            <a:ext cx="16811063" cy="3396868"/>
          </a:xfrm>
          <a:prstGeom prst="rect">
            <a:avLst/>
          </a:prstGeom>
        </p:spPr>
        <p:txBody>
          <a:bodyPr anchor="t" rtlCol="false" tIns="0" lIns="0" bIns="0" rIns="0">
            <a:spAutoFit/>
          </a:bodyPr>
          <a:lstStyle/>
          <a:p>
            <a:pPr algn="l">
              <a:lnSpc>
                <a:spcPts val="4498"/>
              </a:lnSpc>
            </a:pPr>
            <a:r>
              <a:rPr lang="en-US" sz="2600" b="true">
                <a:solidFill>
                  <a:srgbClr val="000000"/>
                </a:solidFill>
                <a:latin typeface="Agrandir Bold"/>
                <a:ea typeface="Agrandir Bold"/>
                <a:cs typeface="Agrandir Bold"/>
                <a:sym typeface="Agrandir Bold"/>
              </a:rPr>
              <a:t>2 Escenario: Proceso de limpieza</a:t>
            </a:r>
            <a:r>
              <a:rPr lang="en-US" sz="2600">
                <a:solidFill>
                  <a:srgbClr val="000000"/>
                </a:solidFill>
                <a:latin typeface="Agrandir"/>
                <a:ea typeface="Agrandir"/>
                <a:cs typeface="Agrandir"/>
                <a:sym typeface="Agrandir"/>
              </a:rPr>
              <a:t> </a:t>
            </a:r>
          </a:p>
          <a:p>
            <a:pPr algn="l">
              <a:lnSpc>
                <a:spcPts val="4498"/>
              </a:lnSpc>
            </a:pPr>
            <a:r>
              <a:rPr lang="en-US" sz="2600">
                <a:solidFill>
                  <a:srgbClr val="000000"/>
                </a:solidFill>
                <a:latin typeface="Agrandir"/>
                <a:ea typeface="Agrandir"/>
                <a:cs typeface="Agrandir"/>
                <a:sym typeface="Agrandir"/>
              </a:rPr>
              <a:t>Este escenario representa el proceso de limpieza en donde se coordinan y supervisan las tareas de aseo en las habitaciones. El sistema permite organizar todo: desde verificar la disponibilidad y el estado de las habitaciones, hasta definir prioridades, generar órdenes y asignarlas al personal de limpieza. Finalmente, el personal confirma que la tarea fue realizada. Con esto se asegura que cada habitación esté lista a tiempo y cumpla con los estándares del hotel antes de recibir a un nuevo huésped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65925" y="1926463"/>
            <a:ext cx="9753185" cy="7790356"/>
          </a:xfrm>
          <a:custGeom>
            <a:avLst/>
            <a:gdLst/>
            <a:ahLst/>
            <a:cxnLst/>
            <a:rect r="r" b="b" t="t" l="l"/>
            <a:pathLst>
              <a:path h="7790356" w="9753185">
                <a:moveTo>
                  <a:pt x="0" y="0"/>
                </a:moveTo>
                <a:lnTo>
                  <a:pt x="9753185" y="0"/>
                </a:lnTo>
                <a:lnTo>
                  <a:pt x="9753185" y="7790356"/>
                </a:lnTo>
                <a:lnTo>
                  <a:pt x="0" y="7790356"/>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7" id="7"/>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Catálogo de Elementos y relaciones </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1477838" y="3129701"/>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63211" y="-5041497"/>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2786" y="192912"/>
            <a:ext cx="4430777" cy="9901177"/>
          </a:xfrm>
          <a:custGeom>
            <a:avLst/>
            <a:gdLst/>
            <a:ahLst/>
            <a:cxnLst/>
            <a:rect r="r" b="b" t="t" l="l"/>
            <a:pathLst>
              <a:path h="9901177" w="4430777">
                <a:moveTo>
                  <a:pt x="0" y="0"/>
                </a:moveTo>
                <a:lnTo>
                  <a:pt x="4430776" y="0"/>
                </a:lnTo>
                <a:lnTo>
                  <a:pt x="4430776" y="9901176"/>
                </a:lnTo>
                <a:lnTo>
                  <a:pt x="0" y="9901176"/>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vista lógica</a:t>
            </a:r>
          </a:p>
        </p:txBody>
      </p:sp>
      <p:sp>
        <p:nvSpPr>
          <p:cNvPr name="TextBox 7" id="7"/>
          <p:cNvSpPr txBox="true"/>
          <p:nvPr/>
        </p:nvSpPr>
        <p:spPr>
          <a:xfrm rot="0">
            <a:off x="8274104" y="4524295"/>
            <a:ext cx="9294338" cy="3418459"/>
          </a:xfrm>
          <a:prstGeom prst="rect">
            <a:avLst/>
          </a:prstGeom>
        </p:spPr>
        <p:txBody>
          <a:bodyPr anchor="t" rtlCol="false" tIns="0" lIns="0" bIns="0" rIns="0">
            <a:spAutoFit/>
          </a:bodyPr>
          <a:lstStyle/>
          <a:p>
            <a:pPr algn="l">
              <a:lnSpc>
                <a:spcPts val="2677"/>
              </a:lnSpc>
              <a:spcBef>
                <a:spcPct val="0"/>
              </a:spcBef>
            </a:pPr>
            <a:r>
              <a:rPr lang="en-US" b="true" sz="2599">
                <a:solidFill>
                  <a:srgbClr val="000000"/>
                </a:solidFill>
                <a:latin typeface="Agrandir Bold"/>
                <a:ea typeface="Agrandir Bold"/>
                <a:cs typeface="Agrandir Bold"/>
                <a:sym typeface="Agrandir Bold"/>
              </a:rPr>
              <a:t>Diagrama de actividades Escenario 1 </a:t>
            </a:r>
          </a:p>
          <a:p>
            <a:pPr algn="ctr">
              <a:lnSpc>
                <a:spcPts val="2677"/>
              </a:lnSpc>
              <a:spcBef>
                <a:spcPct val="0"/>
              </a:spcBef>
            </a:pPr>
          </a:p>
          <a:p>
            <a:pPr algn="l">
              <a:lnSpc>
                <a:spcPts val="2677"/>
              </a:lnSpc>
              <a:spcBef>
                <a:spcPct val="0"/>
              </a:spcBef>
            </a:pPr>
            <a:r>
              <a:rPr lang="en-US" sz="2599">
                <a:solidFill>
                  <a:srgbClr val="000000"/>
                </a:solidFill>
                <a:latin typeface="Agrandir"/>
                <a:ea typeface="Agrandir"/>
                <a:cs typeface="Agrandir"/>
                <a:sym typeface="Agrandir"/>
              </a:rPr>
              <a:t>El diagrama ilustra el flujo lógico del sistema de reservas desde el inicio de la interacción del huésped hasta la confirmación de la reserva, mostrando cómo se conecta cada decisión. Este diagrama se acopla a dicha vista al mostrar el flujo detallado del proceso de reserva, desde la interacción inicial del huésped hasta la actualización del estado de la habitación, incluyendo las distintas rutas según el medio de reserva y el tipo de búsqueda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lógica</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333615" y="2610965"/>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63211" y="-5041497"/>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04425" y="130937"/>
            <a:ext cx="7681164" cy="10293017"/>
          </a:xfrm>
          <a:custGeom>
            <a:avLst/>
            <a:gdLst/>
            <a:ahLst/>
            <a:cxnLst/>
            <a:rect r="r" b="b" t="t" l="l"/>
            <a:pathLst>
              <a:path h="10293017" w="7681164">
                <a:moveTo>
                  <a:pt x="0" y="0"/>
                </a:moveTo>
                <a:lnTo>
                  <a:pt x="7681165" y="0"/>
                </a:lnTo>
                <a:lnTo>
                  <a:pt x="7681165" y="10293017"/>
                </a:lnTo>
                <a:lnTo>
                  <a:pt x="0" y="10293017"/>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vista lógica</a:t>
            </a:r>
          </a:p>
        </p:txBody>
      </p:sp>
      <p:sp>
        <p:nvSpPr>
          <p:cNvPr name="TextBox 7" id="7"/>
          <p:cNvSpPr txBox="true"/>
          <p:nvPr/>
        </p:nvSpPr>
        <p:spPr>
          <a:xfrm rot="0">
            <a:off x="8644162" y="4462619"/>
            <a:ext cx="8985196" cy="3751834"/>
          </a:xfrm>
          <a:prstGeom prst="rect">
            <a:avLst/>
          </a:prstGeom>
        </p:spPr>
        <p:txBody>
          <a:bodyPr anchor="t" rtlCol="false" tIns="0" lIns="0" bIns="0" rIns="0">
            <a:spAutoFit/>
          </a:bodyPr>
          <a:lstStyle/>
          <a:p>
            <a:pPr algn="l">
              <a:lnSpc>
                <a:spcPts val="2677"/>
              </a:lnSpc>
              <a:spcBef>
                <a:spcPct val="0"/>
              </a:spcBef>
            </a:pPr>
            <a:r>
              <a:rPr lang="en-US" b="true" sz="2599">
                <a:solidFill>
                  <a:srgbClr val="000000"/>
                </a:solidFill>
                <a:latin typeface="Agrandir Bold"/>
                <a:ea typeface="Agrandir Bold"/>
                <a:cs typeface="Agrandir Bold"/>
                <a:sym typeface="Agrandir Bold"/>
              </a:rPr>
              <a:t>Diagrama de actividades Escenario 2</a:t>
            </a:r>
          </a:p>
          <a:p>
            <a:pPr algn="ctr">
              <a:lnSpc>
                <a:spcPts val="2677"/>
              </a:lnSpc>
              <a:spcBef>
                <a:spcPct val="0"/>
              </a:spcBef>
            </a:pPr>
          </a:p>
          <a:p>
            <a:pPr algn="l">
              <a:lnSpc>
                <a:spcPts val="2677"/>
              </a:lnSpc>
              <a:spcBef>
                <a:spcPct val="0"/>
              </a:spcBef>
            </a:pPr>
            <a:r>
              <a:rPr lang="en-US" sz="2599">
                <a:solidFill>
                  <a:srgbClr val="000000"/>
                </a:solidFill>
                <a:latin typeface="Agrandir"/>
                <a:ea typeface="Agrandir"/>
                <a:cs typeface="Agrandir"/>
                <a:sym typeface="Agrandir"/>
              </a:rPr>
              <a:t>El proceso de limpieza en "Cuarto con Vista" coordina al Sistema, el Personal de Limpieza y el Recepcionista. Inicia tras el check-out, cuando el sistema asigna tareas según reservas futuras. El personal recibe la notificación, limpia la habitación y reporta anomalías si las hay. Al finalizar, se actualiza el estado de la habitación, permitiendo al recepcionista gestionarla sin demoras, garantizando eficiencia y una mejor experiencia para el huésped.</a:t>
            </a:r>
          </a:p>
          <a:p>
            <a:pPr algn="l">
              <a:lnSpc>
                <a:spcPts val="2677"/>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lógica</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863469" y="3003630"/>
          <a:ext cx="3771900" cy="4610100"/>
        </p:xfrm>
        <a:graphic>
          <a:graphicData uri="http://schemas.openxmlformats.org/presentationml/2006/ole">
            <p:oleObj imgW="4686300" imgH="55245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33292"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18726" y="486212"/>
            <a:ext cx="8096401" cy="9314575"/>
          </a:xfrm>
          <a:custGeom>
            <a:avLst/>
            <a:gdLst/>
            <a:ahLst/>
            <a:cxnLst/>
            <a:rect r="r" b="b" t="t" l="l"/>
            <a:pathLst>
              <a:path h="9314575" w="8096401">
                <a:moveTo>
                  <a:pt x="0" y="0"/>
                </a:moveTo>
                <a:lnTo>
                  <a:pt x="8096401" y="0"/>
                </a:lnTo>
                <a:lnTo>
                  <a:pt x="8096401" y="9314576"/>
                </a:lnTo>
                <a:lnTo>
                  <a:pt x="0" y="9314576"/>
                </a:lnTo>
                <a:lnTo>
                  <a:pt x="0" y="0"/>
                </a:lnTo>
                <a:close/>
              </a:path>
            </a:pathLst>
          </a:custGeom>
          <a:blipFill>
            <a:blip r:embed="rId2"/>
            <a:stretch>
              <a:fillRect l="0" t="0" r="0" b="0"/>
            </a:stretch>
          </a:blipFill>
        </p:spPr>
      </p:sp>
      <p:sp>
        <p:nvSpPr>
          <p:cNvPr name="TextBox 6" id="6"/>
          <p:cNvSpPr txBox="true"/>
          <p:nvPr/>
        </p:nvSpPr>
        <p:spPr>
          <a:xfrm rot="0">
            <a:off x="9420990" y="334976"/>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componentes</a:t>
            </a:r>
          </a:p>
        </p:txBody>
      </p:sp>
      <p:sp>
        <p:nvSpPr>
          <p:cNvPr name="TextBox 7" id="7"/>
          <p:cNvSpPr txBox="true"/>
          <p:nvPr/>
        </p:nvSpPr>
        <p:spPr>
          <a:xfrm rot="0">
            <a:off x="9413051" y="3375977"/>
            <a:ext cx="8115300" cy="34969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Open Sans"/>
                <a:ea typeface="Open Sans"/>
                <a:cs typeface="Open Sans"/>
                <a:sym typeface="Open Sans"/>
              </a:rPr>
              <a:t>Est</a:t>
            </a:r>
            <a:r>
              <a:rPr lang="en-US" sz="2199">
                <a:solidFill>
                  <a:srgbClr val="000000"/>
                </a:solidFill>
                <a:latin typeface="Open Sans"/>
                <a:ea typeface="Open Sans"/>
                <a:cs typeface="Open Sans"/>
                <a:sym typeface="Open Sans"/>
              </a:rPr>
              <a:t>a vista refleja la organización física del software, mostrando como los distintos componentes como microservicios se interconectan. </a:t>
            </a:r>
          </a:p>
          <a:p>
            <a:pPr algn="l">
              <a:lnSpc>
                <a:spcPts val="3079"/>
              </a:lnSpc>
              <a:spcBef>
                <a:spcPct val="0"/>
              </a:spcBef>
            </a:pPr>
            <a:r>
              <a:rPr lang="en-US" sz="2199">
                <a:solidFill>
                  <a:srgbClr val="000000"/>
                </a:solidFill>
                <a:latin typeface="Open Sans"/>
                <a:ea typeface="Open Sans"/>
                <a:cs typeface="Open Sans"/>
                <a:sym typeface="Open Sans"/>
              </a:rPr>
              <a:t>Este diagrama representa la arquitectura de una solución basada en microservicios, en donde los distintos servicios se comunican entre sí y con servicios externos mediante un API Gateway. El front (web/móvil o dispositivo de limpieza) se comunica con el backend a través del gateway </a:t>
            </a:r>
          </a:p>
          <a:p>
            <a:pPr algn="ctr">
              <a:lnSpc>
                <a:spcPts val="3079"/>
              </a:lnSpc>
              <a:spcBef>
                <a:spcPct val="0"/>
              </a:spcBef>
            </a:pPr>
          </a:p>
        </p:txBody>
      </p:sp>
      <p:sp>
        <p:nvSpPr>
          <p:cNvPr name="TextBox 8" id="8"/>
          <p:cNvSpPr txBox="true"/>
          <p:nvPr/>
        </p:nvSpPr>
        <p:spPr>
          <a:xfrm rot="0">
            <a:off x="9730308" y="8001591"/>
            <a:ext cx="374243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Diagrama de componentes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componentes</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510820" y="3371640"/>
          <a:ext cx="3771900" cy="2095500"/>
        </p:xfrm>
        <a:graphic>
          <a:graphicData uri="http://schemas.openxmlformats.org/presentationml/2006/ole">
            <p:oleObj imgW="4521200" imgH="28448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224805" y="6064645"/>
            <a:ext cx="10820143" cy="1082014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250370" y="-1073359"/>
            <a:ext cx="5037630" cy="503763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8" id="8"/>
          <p:cNvGraphicFramePr>
            <a:graphicFrameLocks noGrp="true"/>
          </p:cNvGraphicFramePr>
          <p:nvPr/>
        </p:nvGraphicFramePr>
        <p:xfrm>
          <a:off x="1438892" y="1150543"/>
          <a:ext cx="6750028" cy="8499013"/>
        </p:xfrm>
        <a:graphic>
          <a:graphicData uri="http://schemas.openxmlformats.org/drawingml/2006/table">
            <a:tbl>
              <a:tblPr/>
              <a:tblGrid>
                <a:gridCol w="1401705"/>
                <a:gridCol w="5348322"/>
              </a:tblGrid>
              <a:tr h="872900">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01</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Contexto</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7675">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02</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Requerimientos funcionales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7675">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03</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Requerimientos no funcionales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7675">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04</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Atributos de calidad</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462">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05</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grandir"/>
                          <a:ea typeface="Agrandir"/>
                          <a:cs typeface="Agrandir"/>
                          <a:sym typeface="Agrandir"/>
                        </a:rPr>
                        <a:t>Drivers arquitectonicos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462">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06</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grandir"/>
                          <a:ea typeface="Agrandir"/>
                          <a:cs typeface="Agrandir"/>
                          <a:sym typeface="Agrandir"/>
                        </a:rPr>
                        <a:t>Escenarios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791462">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07</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grandir"/>
                          <a:ea typeface="Agrandir"/>
                          <a:cs typeface="Agrandir"/>
                          <a:sym typeface="Agrandir"/>
                        </a:rPr>
                        <a:t>vista logica</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2900">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08</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vista de componentes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2900">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09</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vista de procesos</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r h="872900">
                <a:tc>
                  <a:txBody>
                    <a:bodyPr anchor="t" rtlCol="false"/>
                    <a:lstStyle/>
                    <a:p>
                      <a:pPr algn="r">
                        <a:lnSpc>
                          <a:spcPts val="4200"/>
                        </a:lnSpc>
                        <a:defRPr/>
                      </a:pPr>
                      <a:r>
                        <a:rPr lang="en-US" b="true" sz="3000" spc="303">
                          <a:solidFill>
                            <a:srgbClr val="1C6CD8"/>
                          </a:solidFill>
                          <a:latin typeface="Agrandir Ultra-Bold"/>
                          <a:ea typeface="Agrandir Ultra-Bold"/>
                          <a:cs typeface="Agrandir Ultra-Bold"/>
                          <a:sym typeface="Agrandir Ultra-Bold"/>
                        </a:rPr>
                        <a:t>010</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grandir Medium"/>
                          <a:ea typeface="Agrandir Medium"/>
                          <a:cs typeface="Agrandir Medium"/>
                          <a:sym typeface="Agrandir Medium"/>
                        </a:rPr>
                        <a:t>vista fisica</a:t>
                      </a:r>
                      <a:endParaRPr lang="en-US" sz="1100"/>
                    </a:p>
                  </a:txBody>
                  <a:tcPr marL="95250" marR="95250" marT="95250" marB="95250" anchor="ctr">
                    <a:lnL cmpd="sng" algn="ctr" cap="flat" w="0">
                      <a:solidFill>
                        <a:srgbClr val="233149"/>
                      </a:solidFill>
                      <a:prstDash val="solid"/>
                      <a:round/>
                      <a:headEnd type="none" w="med" len="med"/>
                      <a:tailEnd type="none" w="med" len="med"/>
                    </a:lnL>
                    <a:lnR cmpd="sng" algn="ctr" cap="flat" w="0">
                      <a:solidFill>
                        <a:srgbClr val="233149"/>
                      </a:solidFill>
                      <a:prstDash val="solid"/>
                      <a:round/>
                      <a:headEnd type="none" w="med" len="med"/>
                      <a:tailEnd type="none" w="med" len="med"/>
                    </a:lnR>
                    <a:lnT cmpd="sng" algn="ctr" cap="flat" w="9525">
                      <a:solidFill>
                        <a:srgbClr val="233149"/>
                      </a:solidFill>
                      <a:prstDash val="solid"/>
                      <a:round/>
                      <a:headEnd type="none" w="med" len="med"/>
                      <a:tailEnd type="none" w="med" len="med"/>
                    </a:lnT>
                    <a:lnB cmpd="sng" algn="ctr" cap="flat" w="9525">
                      <a:solidFill>
                        <a:srgbClr val="233149"/>
                      </a:solidFill>
                      <a:prstDash val="solid"/>
                      <a:round/>
                      <a:headEnd type="none" w="med" len="med"/>
                      <a:tailEnd type="none" w="med" len="med"/>
                    </a:lnB>
                  </a:tcPr>
                </a:tc>
              </a:tr>
            </a:tbl>
          </a:graphicData>
        </a:graphic>
      </p:graphicFrame>
      <p:sp>
        <p:nvSpPr>
          <p:cNvPr name="TextBox 9" id="9"/>
          <p:cNvSpPr txBox="true"/>
          <p:nvPr/>
        </p:nvSpPr>
        <p:spPr>
          <a:xfrm rot="0">
            <a:off x="1438892" y="492683"/>
            <a:ext cx="6750028" cy="657860"/>
          </a:xfrm>
          <a:prstGeom prst="rect">
            <a:avLst/>
          </a:prstGeom>
        </p:spPr>
        <p:txBody>
          <a:bodyPr anchor="t" rtlCol="false" tIns="0" lIns="0" bIns="0" rIns="0">
            <a:spAutoFit/>
          </a:bodyPr>
          <a:lstStyle/>
          <a:p>
            <a:pPr algn="l" marL="0" indent="0" lvl="0">
              <a:lnSpc>
                <a:spcPts val="4119"/>
              </a:lnSpc>
              <a:spcBef>
                <a:spcPct val="0"/>
              </a:spcBef>
            </a:pPr>
            <a:r>
              <a:rPr lang="en-US" b="true" sz="3999" strike="noStrike" u="none">
                <a:solidFill>
                  <a:srgbClr val="1C6CD8"/>
                </a:solidFill>
                <a:latin typeface="Agrandir Ultra-Bold"/>
                <a:ea typeface="Agrandir Ultra-Bold"/>
                <a:cs typeface="Agrandir Ultra-Bold"/>
                <a:sym typeface="Agrandir Ultra-Bold"/>
              </a:rPr>
              <a:t>Contenidos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33292"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72324" y="148627"/>
            <a:ext cx="7023516" cy="9687609"/>
          </a:xfrm>
          <a:custGeom>
            <a:avLst/>
            <a:gdLst/>
            <a:ahLst/>
            <a:cxnLst/>
            <a:rect r="r" b="b" t="t" l="l"/>
            <a:pathLst>
              <a:path h="9687609" w="7023516">
                <a:moveTo>
                  <a:pt x="0" y="0"/>
                </a:moveTo>
                <a:lnTo>
                  <a:pt x="7023516" y="0"/>
                </a:lnTo>
                <a:lnTo>
                  <a:pt x="7023516" y="9687609"/>
                </a:lnTo>
                <a:lnTo>
                  <a:pt x="0" y="968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9420990" y="334976"/>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Procesos</a:t>
            </a:r>
          </a:p>
        </p:txBody>
      </p:sp>
      <p:sp>
        <p:nvSpPr>
          <p:cNvPr name="TextBox 7" id="7"/>
          <p:cNvSpPr txBox="true"/>
          <p:nvPr/>
        </p:nvSpPr>
        <p:spPr>
          <a:xfrm rot="0">
            <a:off x="9413051" y="3375977"/>
            <a:ext cx="8115300" cy="3887470"/>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Open Sans"/>
                <a:ea typeface="Open Sans"/>
                <a:cs typeface="Open Sans"/>
                <a:sym typeface="Open Sans"/>
              </a:rPr>
              <a:t>Est</a:t>
            </a:r>
            <a:r>
              <a:rPr lang="en-US" sz="2199">
                <a:solidFill>
                  <a:srgbClr val="000000"/>
                </a:solidFill>
                <a:latin typeface="Open Sans"/>
                <a:ea typeface="Open Sans"/>
                <a:cs typeface="Open Sans"/>
                <a:sym typeface="Open Sans"/>
              </a:rPr>
              <a:t>a vista representa los principales flujos de interacción entre los actores del sistema de reservas del hotel "Cuarto con vista". A través del diagrama de secuencia se detallan procesos clave como la consulta, selección y reserva de habitaciones por parte de los huéspedes, así como la gestión interna de limpieza tras el checkout. El sistema está orientado a resorts de lujo y spas, optimizado para atender a cientos de huéspedes con una operación eficiente por parte de menos de 20 empleados. </a:t>
            </a:r>
          </a:p>
          <a:p>
            <a:pPr algn="ctr">
              <a:lnSpc>
                <a:spcPts val="3079"/>
              </a:lnSpc>
              <a:spcBef>
                <a:spcPct val="0"/>
              </a:spcBef>
            </a:pPr>
          </a:p>
        </p:txBody>
      </p:sp>
      <p:sp>
        <p:nvSpPr>
          <p:cNvPr name="TextBox 8" id="8"/>
          <p:cNvSpPr txBox="true"/>
          <p:nvPr/>
        </p:nvSpPr>
        <p:spPr>
          <a:xfrm rot="0">
            <a:off x="9413051" y="8254048"/>
            <a:ext cx="3236788"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Diagrama de Secuencia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de Procesos</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1573547" y="2715807"/>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33292"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2309093"/>
            <a:ext cx="9752797" cy="5668813"/>
          </a:xfrm>
          <a:custGeom>
            <a:avLst/>
            <a:gdLst/>
            <a:ahLst/>
            <a:cxnLst/>
            <a:rect r="r" b="b" t="t" l="l"/>
            <a:pathLst>
              <a:path h="5668813" w="9752797">
                <a:moveTo>
                  <a:pt x="0" y="0"/>
                </a:moveTo>
                <a:lnTo>
                  <a:pt x="9752797" y="0"/>
                </a:lnTo>
                <a:lnTo>
                  <a:pt x="9752797" y="5668814"/>
                </a:lnTo>
                <a:lnTo>
                  <a:pt x="0" y="5668814"/>
                </a:lnTo>
                <a:lnTo>
                  <a:pt x="0" y="0"/>
                </a:lnTo>
                <a:close/>
              </a:path>
            </a:pathLst>
          </a:custGeom>
          <a:blipFill>
            <a:blip r:embed="rId2"/>
            <a:stretch>
              <a:fillRect l="0" t="0" r="0" b="0"/>
            </a:stretch>
          </a:blipFill>
        </p:spPr>
      </p:sp>
      <p:sp>
        <p:nvSpPr>
          <p:cNvPr name="TextBox 6" id="6"/>
          <p:cNvSpPr txBox="true"/>
          <p:nvPr/>
        </p:nvSpPr>
        <p:spPr>
          <a:xfrm rot="0">
            <a:off x="9420990" y="334976"/>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fisica</a:t>
            </a:r>
          </a:p>
        </p:txBody>
      </p:sp>
      <p:sp>
        <p:nvSpPr>
          <p:cNvPr name="TextBox 7" id="7"/>
          <p:cNvSpPr txBox="true"/>
          <p:nvPr/>
        </p:nvSpPr>
        <p:spPr>
          <a:xfrm rot="0">
            <a:off x="9359510" y="8254048"/>
            <a:ext cx="334387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Diagrama de despliegue</a:t>
            </a:r>
          </a:p>
        </p:txBody>
      </p:sp>
      <p:sp>
        <p:nvSpPr>
          <p:cNvPr name="TextBox 8" id="8"/>
          <p:cNvSpPr txBox="true"/>
          <p:nvPr/>
        </p:nvSpPr>
        <p:spPr>
          <a:xfrm rot="0">
            <a:off x="11031445" y="2990894"/>
            <a:ext cx="7256555" cy="427799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Open Sans"/>
                <a:ea typeface="Open Sans"/>
                <a:cs typeface="Open Sans"/>
                <a:sym typeface="Open Sans"/>
              </a:rPr>
              <a:t>Este</a:t>
            </a:r>
            <a:r>
              <a:rPr lang="en-US" sz="2199">
                <a:solidFill>
                  <a:srgbClr val="000000"/>
                </a:solidFill>
                <a:latin typeface="Open Sans"/>
                <a:ea typeface="Open Sans"/>
                <a:cs typeface="Open Sans"/>
                <a:sym typeface="Open Sans"/>
              </a:rPr>
              <a:t> diagrama representa la vista física utilizando los servicios web de Amazon. Al principio del lado izquierdo se encuentra lo necesario para la conexión por internet al sistema alojado por AWS, pasando por balanceador de carga para mejor rendimiento, se hace uso de Amazon cognito para manejar las sesiones y un módulo de escalado para manejar el incremento de flujo de usuarios, por último, se tiene los módulos seleccionados para la construcción del sistema en sí. Todo se encuentra interconectado por el servicio de Amazon Virtual Private Cloud (VPC).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13734" y="-5994975"/>
            <a:ext cx="11874818" cy="8379480"/>
            <a:chOff x="0" y="0"/>
            <a:chExt cx="812800" cy="573553"/>
          </a:xfrm>
        </p:grpSpPr>
        <p:sp>
          <p:nvSpPr>
            <p:cNvPr name="Freeform 3" id="3"/>
            <p:cNvSpPr/>
            <p:nvPr/>
          </p:nvSpPr>
          <p:spPr>
            <a:xfrm flipH="false" flipV="false" rot="0">
              <a:off x="0" y="0"/>
              <a:ext cx="812800" cy="573553"/>
            </a:xfrm>
            <a:custGeom>
              <a:avLst/>
              <a:gdLst/>
              <a:ahLst/>
              <a:cxnLst/>
              <a:rect r="r" b="b" t="t" l="l"/>
              <a:pathLst>
                <a:path h="573553" w="812800">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name="TextBox 4" id="4"/>
            <p:cNvSpPr txBox="true"/>
            <p:nvPr/>
          </p:nvSpPr>
          <p:spPr>
            <a:xfrm>
              <a:off x="76200" y="15671"/>
              <a:ext cx="660400" cy="5041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619197" y="-76200"/>
            <a:ext cx="10302391" cy="9210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Vista fisica</a:t>
            </a:r>
          </a:p>
        </p:txBody>
      </p:sp>
      <p:sp>
        <p:nvSpPr>
          <p:cNvPr name="TextBox 6" id="6"/>
          <p:cNvSpPr txBox="true"/>
          <p:nvPr/>
        </p:nvSpPr>
        <p:spPr>
          <a:xfrm rot="0">
            <a:off x="2090966" y="1422781"/>
            <a:ext cx="4915049"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Catálogo de Elementos y relaciones</a:t>
            </a:r>
          </a:p>
        </p:txBody>
      </p:sp>
      <p:graphicFrame>
        <p:nvGraphicFramePr>
          <p:cNvPr name="Object 7" id="7"/>
          <p:cNvGraphicFramePr/>
          <p:nvPr/>
        </p:nvGraphicFramePr>
        <p:xfrm>
          <a:off x="1450194" y="2695248"/>
          <a:ext cx="3771900" cy="4191000"/>
        </p:xfrm>
        <a:graphic>
          <a:graphicData uri="http://schemas.openxmlformats.org/presentationml/2006/ole">
            <p:oleObj imgW="4610100" imgH="5029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690199" y="-6430179"/>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687296" y="333995"/>
            <a:ext cx="7572004" cy="12941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Contexto</a:t>
            </a:r>
          </a:p>
        </p:txBody>
      </p:sp>
      <p:sp>
        <p:nvSpPr>
          <p:cNvPr name="TextBox 6" id="6"/>
          <p:cNvSpPr txBox="true"/>
          <p:nvPr/>
        </p:nvSpPr>
        <p:spPr>
          <a:xfrm rot="0">
            <a:off x="738468" y="2976376"/>
            <a:ext cx="16811063" cy="5082793"/>
          </a:xfrm>
          <a:prstGeom prst="rect">
            <a:avLst/>
          </a:prstGeom>
        </p:spPr>
        <p:txBody>
          <a:bodyPr anchor="t" rtlCol="false" tIns="0" lIns="0" bIns="0" rIns="0">
            <a:spAutoFit/>
          </a:bodyPr>
          <a:lstStyle/>
          <a:p>
            <a:pPr algn="l">
              <a:lnSpc>
                <a:spcPts val="4498"/>
              </a:lnSpc>
            </a:pPr>
            <a:r>
              <a:rPr lang="en-US" sz="2600">
                <a:solidFill>
                  <a:srgbClr val="000000"/>
                </a:solidFill>
                <a:latin typeface="Agrandir"/>
                <a:ea typeface="Agrandir"/>
                <a:cs typeface="Agrandir"/>
                <a:sym typeface="Agrandir"/>
              </a:rPr>
              <a:t>La compañía de reservas busca modernizar la experiencia de hospedaje en resorts y spas exclusivos mediante una plataforma web integral. El sistema permitirá a los huéspedes reservar desde diversos canales (web, app, recepción o teléfono), elegir habitaciones específicas viendo fotos y ubicación, e integrará tecnologías como cerraduras inteligentes. También facilitará la gestión operativa interna: seguimiento del estado de habitaciones y asignación dinámica del personal de limpieza mediante dispositivos móviles. El sistema debe integrarse con las soluciones existentes (pagos y registros), estar listo antes de la temporada alta y adaptarse rápidamente a futuras innovaciones, todo esto en un entorno donde las decisiones están altamente influenciadas por el equipo de ventas.</a:t>
            </a:r>
          </a:p>
          <a:p>
            <a:pPr algn="l">
              <a:lnSpc>
                <a:spcPts val="449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81007" y="406144"/>
            <a:ext cx="12125564" cy="9880856"/>
            <a:chOff x="0" y="0"/>
            <a:chExt cx="832604" cy="678471"/>
          </a:xfrm>
        </p:grpSpPr>
        <p:sp>
          <p:nvSpPr>
            <p:cNvPr name="Freeform 3" id="3"/>
            <p:cNvSpPr/>
            <p:nvPr/>
          </p:nvSpPr>
          <p:spPr>
            <a:xfrm flipH="false" flipV="false" rot="0">
              <a:off x="0" y="0"/>
              <a:ext cx="832605" cy="678471"/>
            </a:xfrm>
            <a:custGeom>
              <a:avLst/>
              <a:gdLst/>
              <a:ahLst/>
              <a:cxnLst/>
              <a:rect r="r" b="b" t="t" l="l"/>
              <a:pathLst>
                <a:path h="678471" w="832605">
                  <a:moveTo>
                    <a:pt x="416302" y="0"/>
                  </a:moveTo>
                  <a:cubicBezTo>
                    <a:pt x="186385" y="0"/>
                    <a:pt x="0" y="151881"/>
                    <a:pt x="0" y="339236"/>
                  </a:cubicBezTo>
                  <a:cubicBezTo>
                    <a:pt x="0" y="526590"/>
                    <a:pt x="186385" y="678471"/>
                    <a:pt x="416302" y="678471"/>
                  </a:cubicBezTo>
                  <a:cubicBezTo>
                    <a:pt x="646220" y="678471"/>
                    <a:pt x="832605" y="526590"/>
                    <a:pt x="832605" y="339236"/>
                  </a:cubicBezTo>
                  <a:cubicBezTo>
                    <a:pt x="832605" y="151881"/>
                    <a:pt x="646220" y="0"/>
                    <a:pt x="416302" y="0"/>
                  </a:cubicBezTo>
                  <a:close/>
                </a:path>
              </a:pathLst>
            </a:custGeom>
            <a:solidFill>
              <a:srgbClr val="1C6CD8"/>
            </a:solidFill>
          </p:spPr>
        </p:sp>
        <p:sp>
          <p:nvSpPr>
            <p:cNvPr name="TextBox 4" id="4"/>
            <p:cNvSpPr txBox="true"/>
            <p:nvPr/>
          </p:nvSpPr>
          <p:spPr>
            <a:xfrm>
              <a:off x="78057" y="25507"/>
              <a:ext cx="676491"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59617" y="275995"/>
            <a:ext cx="11256637" cy="9202300"/>
          </a:xfrm>
          <a:custGeom>
            <a:avLst/>
            <a:gdLst/>
            <a:ahLst/>
            <a:cxnLst/>
            <a:rect r="r" b="b" t="t" l="l"/>
            <a:pathLst>
              <a:path h="9202300" w="11256637">
                <a:moveTo>
                  <a:pt x="0" y="0"/>
                </a:moveTo>
                <a:lnTo>
                  <a:pt x="11256637" y="0"/>
                </a:lnTo>
                <a:lnTo>
                  <a:pt x="11256637" y="9202300"/>
                </a:lnTo>
                <a:lnTo>
                  <a:pt x="0" y="9202300"/>
                </a:lnTo>
                <a:lnTo>
                  <a:pt x="0" y="0"/>
                </a:lnTo>
                <a:close/>
              </a:path>
            </a:pathLst>
          </a:custGeom>
          <a:blipFill>
            <a:blip r:embed="rId2"/>
            <a:stretch>
              <a:fillRect l="0" t="0" r="0" b="0"/>
            </a:stretch>
          </a:blipFill>
        </p:spPr>
      </p:sp>
      <p:sp>
        <p:nvSpPr>
          <p:cNvPr name="TextBox 6" id="6"/>
          <p:cNvSpPr txBox="true"/>
          <p:nvPr/>
        </p:nvSpPr>
        <p:spPr>
          <a:xfrm rot="0">
            <a:off x="12369428" y="4016593"/>
            <a:ext cx="8629548"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Requerimientos funcionales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81007" y="406144"/>
            <a:ext cx="12125564" cy="9880856"/>
            <a:chOff x="0" y="0"/>
            <a:chExt cx="832604" cy="678471"/>
          </a:xfrm>
        </p:grpSpPr>
        <p:sp>
          <p:nvSpPr>
            <p:cNvPr name="Freeform 3" id="3"/>
            <p:cNvSpPr/>
            <p:nvPr/>
          </p:nvSpPr>
          <p:spPr>
            <a:xfrm flipH="false" flipV="false" rot="0">
              <a:off x="0" y="0"/>
              <a:ext cx="832605" cy="678471"/>
            </a:xfrm>
            <a:custGeom>
              <a:avLst/>
              <a:gdLst/>
              <a:ahLst/>
              <a:cxnLst/>
              <a:rect r="r" b="b" t="t" l="l"/>
              <a:pathLst>
                <a:path h="678471" w="832605">
                  <a:moveTo>
                    <a:pt x="416302" y="0"/>
                  </a:moveTo>
                  <a:cubicBezTo>
                    <a:pt x="186385" y="0"/>
                    <a:pt x="0" y="151881"/>
                    <a:pt x="0" y="339236"/>
                  </a:cubicBezTo>
                  <a:cubicBezTo>
                    <a:pt x="0" y="526590"/>
                    <a:pt x="186385" y="678471"/>
                    <a:pt x="416302" y="678471"/>
                  </a:cubicBezTo>
                  <a:cubicBezTo>
                    <a:pt x="646220" y="678471"/>
                    <a:pt x="832605" y="526590"/>
                    <a:pt x="832605" y="339236"/>
                  </a:cubicBezTo>
                  <a:cubicBezTo>
                    <a:pt x="832605" y="151881"/>
                    <a:pt x="646220" y="0"/>
                    <a:pt x="416302" y="0"/>
                  </a:cubicBezTo>
                  <a:close/>
                </a:path>
              </a:pathLst>
            </a:custGeom>
            <a:solidFill>
              <a:srgbClr val="1C6CD8"/>
            </a:solidFill>
          </p:spPr>
        </p:sp>
        <p:sp>
          <p:nvSpPr>
            <p:cNvPr name="TextBox 4" id="4"/>
            <p:cNvSpPr txBox="true"/>
            <p:nvPr/>
          </p:nvSpPr>
          <p:spPr>
            <a:xfrm>
              <a:off x="78057" y="25507"/>
              <a:ext cx="676491"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84297" y="406144"/>
            <a:ext cx="9041999" cy="9297685"/>
          </a:xfrm>
          <a:custGeom>
            <a:avLst/>
            <a:gdLst/>
            <a:ahLst/>
            <a:cxnLst/>
            <a:rect r="r" b="b" t="t" l="l"/>
            <a:pathLst>
              <a:path h="9297685" w="9041999">
                <a:moveTo>
                  <a:pt x="0" y="0"/>
                </a:moveTo>
                <a:lnTo>
                  <a:pt x="9041999" y="0"/>
                </a:lnTo>
                <a:lnTo>
                  <a:pt x="9041999" y="9297685"/>
                </a:lnTo>
                <a:lnTo>
                  <a:pt x="0" y="9297685"/>
                </a:lnTo>
                <a:lnTo>
                  <a:pt x="0" y="0"/>
                </a:lnTo>
                <a:close/>
              </a:path>
            </a:pathLst>
          </a:custGeom>
          <a:blipFill>
            <a:blip r:embed="rId2"/>
            <a:stretch>
              <a:fillRect l="0" t="0" r="0" b="0"/>
            </a:stretch>
          </a:blipFill>
        </p:spPr>
      </p:sp>
      <p:sp>
        <p:nvSpPr>
          <p:cNvPr name="TextBox 6" id="6"/>
          <p:cNvSpPr txBox="true"/>
          <p:nvPr/>
        </p:nvSpPr>
        <p:spPr>
          <a:xfrm rot="0">
            <a:off x="12369428" y="4016593"/>
            <a:ext cx="5918572" cy="1644904"/>
          </a:xfrm>
          <a:prstGeom prst="rect">
            <a:avLst/>
          </a:prstGeom>
        </p:spPr>
        <p:txBody>
          <a:bodyPr anchor="t" rtlCol="false" tIns="0" lIns="0" bIns="0" rIns="0">
            <a:spAutoFit/>
          </a:bodyPr>
          <a:lstStyle/>
          <a:p>
            <a:pPr algn="l" marL="0" indent="0" lvl="0">
              <a:lnSpc>
                <a:spcPts val="5768"/>
              </a:lnSpc>
              <a:spcBef>
                <a:spcPct val="0"/>
              </a:spcBef>
            </a:pPr>
            <a:r>
              <a:rPr lang="en-US" b="true" sz="5600">
                <a:solidFill>
                  <a:srgbClr val="FFFFFF"/>
                </a:solidFill>
                <a:latin typeface="Agrandir Ultra-Bold"/>
                <a:ea typeface="Agrandir Ultra-Bold"/>
                <a:cs typeface="Agrandir Ultra-Bold"/>
                <a:sym typeface="Agrandir Ultra-Bold"/>
              </a:rPr>
              <a:t>Requerimientos no funcionales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87247" y="-6987793"/>
            <a:ext cx="11916057" cy="9946728"/>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817876" y="3169801"/>
            <a:ext cx="11469202" cy="6594791"/>
          </a:xfrm>
          <a:custGeom>
            <a:avLst/>
            <a:gdLst/>
            <a:ahLst/>
            <a:cxnLst/>
            <a:rect r="r" b="b" t="t" l="l"/>
            <a:pathLst>
              <a:path h="6594791" w="11469202">
                <a:moveTo>
                  <a:pt x="0" y="0"/>
                </a:moveTo>
                <a:lnTo>
                  <a:pt x="11469202" y="0"/>
                </a:lnTo>
                <a:lnTo>
                  <a:pt x="11469202" y="6594791"/>
                </a:lnTo>
                <a:lnTo>
                  <a:pt x="0" y="6594791"/>
                </a:lnTo>
                <a:lnTo>
                  <a:pt x="0" y="0"/>
                </a:lnTo>
                <a:close/>
              </a:path>
            </a:pathLst>
          </a:custGeom>
          <a:blipFill>
            <a:blip r:embed="rId2"/>
            <a:stretch>
              <a:fillRect l="0" t="0" r="0" b="0"/>
            </a:stretch>
          </a:blipFill>
        </p:spPr>
      </p:sp>
      <p:sp>
        <p:nvSpPr>
          <p:cNvPr name="TextBox 6" id="6"/>
          <p:cNvSpPr txBox="true"/>
          <p:nvPr/>
        </p:nvSpPr>
        <p:spPr>
          <a:xfrm rot="0">
            <a:off x="8975857" y="26345"/>
            <a:ext cx="10225478" cy="2322861"/>
          </a:xfrm>
          <a:prstGeom prst="rect">
            <a:avLst/>
          </a:prstGeom>
        </p:spPr>
        <p:txBody>
          <a:bodyPr anchor="t" rtlCol="false" tIns="0" lIns="0" bIns="0" rIns="0">
            <a:spAutoFit/>
          </a:bodyPr>
          <a:lstStyle/>
          <a:p>
            <a:pPr algn="l" marL="0" indent="0" lvl="0">
              <a:lnSpc>
                <a:spcPts val="8120"/>
              </a:lnSpc>
              <a:spcBef>
                <a:spcPct val="0"/>
              </a:spcBef>
            </a:pPr>
            <a:r>
              <a:rPr lang="en-US" b="true" sz="7883">
                <a:solidFill>
                  <a:srgbClr val="FFFFFF"/>
                </a:solidFill>
                <a:latin typeface="Agrandir Ultra-Bold"/>
                <a:ea typeface="Agrandir Ultra-Bold"/>
                <a:cs typeface="Agrandir Ultra-Bold"/>
                <a:sym typeface="Agrandir Ultra-Bold"/>
              </a:rPr>
              <a:t>Atributos de calidad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64120" y="-8103022"/>
            <a:ext cx="12303269" cy="10269947"/>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97893" y="2320749"/>
            <a:ext cx="9585330" cy="6446134"/>
          </a:xfrm>
          <a:custGeom>
            <a:avLst/>
            <a:gdLst/>
            <a:ahLst/>
            <a:cxnLst/>
            <a:rect r="r" b="b" t="t" l="l"/>
            <a:pathLst>
              <a:path h="6446134" w="9585330">
                <a:moveTo>
                  <a:pt x="0" y="0"/>
                </a:moveTo>
                <a:lnTo>
                  <a:pt x="9585330" y="0"/>
                </a:lnTo>
                <a:lnTo>
                  <a:pt x="9585330" y="6446135"/>
                </a:lnTo>
                <a:lnTo>
                  <a:pt x="0" y="6446135"/>
                </a:lnTo>
                <a:lnTo>
                  <a:pt x="0" y="0"/>
                </a:lnTo>
                <a:close/>
              </a:path>
            </a:pathLst>
          </a:custGeom>
          <a:blipFill>
            <a:blip r:embed="rId2"/>
            <a:stretch>
              <a:fillRect l="0" t="0" r="0" b="0"/>
            </a:stretch>
          </a:blipFill>
        </p:spPr>
      </p:sp>
      <p:sp>
        <p:nvSpPr>
          <p:cNvPr name="Freeform 6" id="6"/>
          <p:cNvSpPr/>
          <p:nvPr/>
        </p:nvSpPr>
        <p:spPr>
          <a:xfrm flipH="false" flipV="false" rot="0">
            <a:off x="11410775" y="4336950"/>
            <a:ext cx="6086309" cy="1613101"/>
          </a:xfrm>
          <a:custGeom>
            <a:avLst/>
            <a:gdLst/>
            <a:ahLst/>
            <a:cxnLst/>
            <a:rect r="r" b="b" t="t" l="l"/>
            <a:pathLst>
              <a:path h="1613101" w="6086309">
                <a:moveTo>
                  <a:pt x="0" y="0"/>
                </a:moveTo>
                <a:lnTo>
                  <a:pt x="6086309" y="0"/>
                </a:lnTo>
                <a:lnTo>
                  <a:pt x="6086309" y="1613100"/>
                </a:lnTo>
                <a:lnTo>
                  <a:pt x="0" y="1613100"/>
                </a:lnTo>
                <a:lnTo>
                  <a:pt x="0" y="0"/>
                </a:lnTo>
                <a:close/>
              </a:path>
            </a:pathLst>
          </a:custGeom>
          <a:blipFill>
            <a:blip r:embed="rId3"/>
            <a:stretch>
              <a:fillRect l="0" t="0" r="0" b="0"/>
            </a:stretch>
          </a:blipFill>
        </p:spPr>
      </p:sp>
      <p:sp>
        <p:nvSpPr>
          <p:cNvPr name="TextBox 7" id="7"/>
          <p:cNvSpPr txBox="true"/>
          <p:nvPr/>
        </p:nvSpPr>
        <p:spPr>
          <a:xfrm rot="0">
            <a:off x="9341190" y="-85725"/>
            <a:ext cx="10225478"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Drivers arquitectonicos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021402" y="-6143953"/>
            <a:ext cx="10820143" cy="9031933"/>
            <a:chOff x="0" y="0"/>
            <a:chExt cx="812800" cy="678471"/>
          </a:xfrm>
        </p:grpSpPr>
        <p:sp>
          <p:nvSpPr>
            <p:cNvPr name="Freeform 6" id="6"/>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7" id="7"/>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9" id="9"/>
          <p:cNvSpPr txBox="true"/>
          <p:nvPr/>
        </p:nvSpPr>
        <p:spPr>
          <a:xfrm rot="0">
            <a:off x="738468" y="3860867"/>
            <a:ext cx="16811063" cy="3396868"/>
          </a:xfrm>
          <a:prstGeom prst="rect">
            <a:avLst/>
          </a:prstGeom>
        </p:spPr>
        <p:txBody>
          <a:bodyPr anchor="t" rtlCol="false" tIns="0" lIns="0" bIns="0" rIns="0">
            <a:spAutoFit/>
          </a:bodyPr>
          <a:lstStyle/>
          <a:p>
            <a:pPr algn="l">
              <a:lnSpc>
                <a:spcPts val="4498"/>
              </a:lnSpc>
            </a:pPr>
            <a:r>
              <a:rPr lang="en-US" sz="2600">
                <a:solidFill>
                  <a:srgbClr val="000000"/>
                </a:solidFill>
                <a:latin typeface="Agrandir"/>
                <a:ea typeface="Agrandir"/>
                <a:cs typeface="Agrandir"/>
                <a:sym typeface="Agrandir"/>
              </a:rPr>
              <a:t>1 Escenario: Reservas </a:t>
            </a:r>
          </a:p>
          <a:p>
            <a:pPr algn="l">
              <a:lnSpc>
                <a:spcPts val="4498"/>
              </a:lnSpc>
            </a:pPr>
          </a:p>
          <a:p>
            <a:pPr algn="l">
              <a:lnSpc>
                <a:spcPts val="4498"/>
              </a:lnSpc>
            </a:pPr>
            <a:r>
              <a:rPr lang="en-US" sz="2600">
                <a:solidFill>
                  <a:srgbClr val="000000"/>
                </a:solidFill>
                <a:latin typeface="Agrandir"/>
                <a:ea typeface="Agrandir"/>
                <a:cs typeface="Agrandir"/>
                <a:sym typeface="Agrandir"/>
              </a:rPr>
              <a:t>Este escenario nos muestra el proceso de reservas de habitaciones en un hotel, tanto por parte del huésped como del recepcionista (presencial o telefónica). El flujo principal gira en torno al caso de uso "Realizar reserva". Se representan actores externos, casos de uso primarios, secundarios, relaciones de inclusión y extensión. </a:t>
            </a:r>
          </a:p>
        </p:txBody>
      </p:sp>
      <p:sp>
        <p:nvSpPr>
          <p:cNvPr name="TextBox 10" id="10"/>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98741" y="-6295583"/>
            <a:ext cx="10820143" cy="9031933"/>
            <a:chOff x="0" y="0"/>
            <a:chExt cx="812800" cy="678471"/>
          </a:xfrm>
        </p:grpSpPr>
        <p:sp>
          <p:nvSpPr>
            <p:cNvPr name="Freeform 3" id="3"/>
            <p:cNvSpPr/>
            <p:nvPr/>
          </p:nvSpPr>
          <p:spPr>
            <a:xfrm flipH="false" flipV="false" rot="0">
              <a:off x="0" y="0"/>
              <a:ext cx="812800" cy="678471"/>
            </a:xfrm>
            <a:custGeom>
              <a:avLst/>
              <a:gdLst/>
              <a:ahLst/>
              <a:cxnLst/>
              <a:rect r="r" b="b" t="t" l="l"/>
              <a:pathLst>
                <a:path h="678471" w="812800">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name="TextBox 4" id="4"/>
            <p:cNvSpPr txBox="true"/>
            <p:nvPr/>
          </p:nvSpPr>
          <p:spPr>
            <a:xfrm>
              <a:off x="76200" y="25507"/>
              <a:ext cx="660400" cy="589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014110" y="2942119"/>
            <a:ext cx="12413884" cy="6610393"/>
          </a:xfrm>
          <a:custGeom>
            <a:avLst/>
            <a:gdLst/>
            <a:ahLst/>
            <a:cxnLst/>
            <a:rect r="r" b="b" t="t" l="l"/>
            <a:pathLst>
              <a:path h="6610393" w="12413884">
                <a:moveTo>
                  <a:pt x="0" y="0"/>
                </a:moveTo>
                <a:lnTo>
                  <a:pt x="12413885" y="0"/>
                </a:lnTo>
                <a:lnTo>
                  <a:pt x="12413885" y="6610393"/>
                </a:lnTo>
                <a:lnTo>
                  <a:pt x="0" y="6610393"/>
                </a:lnTo>
                <a:lnTo>
                  <a:pt x="0" y="0"/>
                </a:lnTo>
                <a:close/>
              </a:path>
            </a:pathLst>
          </a:custGeom>
          <a:blipFill>
            <a:blip r:embed="rId2"/>
            <a:stretch>
              <a:fillRect l="0" t="0" r="0" b="0"/>
            </a:stretch>
          </a:blipFill>
        </p:spPr>
      </p:sp>
      <p:sp>
        <p:nvSpPr>
          <p:cNvPr name="TextBox 6" id="6"/>
          <p:cNvSpPr txBox="true"/>
          <p:nvPr/>
        </p:nvSpPr>
        <p:spPr>
          <a:xfrm rot="0">
            <a:off x="10919110" y="45212"/>
            <a:ext cx="8571864" cy="1052576"/>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Escenarios</a:t>
            </a:r>
          </a:p>
        </p:txBody>
      </p:sp>
      <p:sp>
        <p:nvSpPr>
          <p:cNvPr name="TextBox 7" id="7"/>
          <p:cNvSpPr txBox="true"/>
          <p:nvPr/>
        </p:nvSpPr>
        <p:spPr>
          <a:xfrm rot="0">
            <a:off x="572136" y="45212"/>
            <a:ext cx="8571864" cy="1881251"/>
          </a:xfrm>
          <a:prstGeom prst="rect">
            <a:avLst/>
          </a:prstGeom>
        </p:spPr>
        <p:txBody>
          <a:bodyPr anchor="t" rtlCol="false" tIns="0" lIns="0" bIns="0" rIns="0">
            <a:spAutoFit/>
          </a:bodyPr>
          <a:lstStyle/>
          <a:p>
            <a:pPr algn="l" marL="0" indent="0" lvl="0">
              <a:lnSpc>
                <a:spcPts val="6591"/>
              </a:lnSpc>
              <a:spcBef>
                <a:spcPct val="0"/>
              </a:spcBef>
            </a:pPr>
            <a:r>
              <a:rPr lang="en-US" b="true" sz="6399">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DAGoHe_e3J4</dc:identifier>
  <dcterms:modified xsi:type="dcterms:W3CDTF">2011-08-01T06:04:30Z</dcterms:modified>
  <cp:revision>1</cp:revision>
  <dc:title>Rommies</dc:title>
</cp:coreProperties>
</file>