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8" r:id="rId3"/>
    <p:sldId id="330" r:id="rId4"/>
    <p:sldId id="336" r:id="rId5"/>
    <p:sldId id="337" r:id="rId6"/>
    <p:sldId id="338" r:id="rId7"/>
    <p:sldId id="340" r:id="rId8"/>
    <p:sldId id="341" r:id="rId9"/>
    <p:sldId id="342" r:id="rId10"/>
    <p:sldId id="339" r:id="rId11"/>
    <p:sldId id="344" r:id="rId12"/>
    <p:sldId id="346" r:id="rId13"/>
    <p:sldId id="345" r:id="rId14"/>
    <p:sldId id="331" r:id="rId15"/>
    <p:sldId id="332" r:id="rId16"/>
    <p:sldId id="333" r:id="rId17"/>
    <p:sldId id="276" r:id="rId18"/>
    <p:sldId id="277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3774" autoAdjust="0"/>
  </p:normalViewPr>
  <p:slideViewPr>
    <p:cSldViewPr>
      <p:cViewPr varScale="1">
        <p:scale>
          <a:sx n="95" d="100"/>
          <a:sy n="9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F02C1-A2C2-45D1-8D60-D454C04B5E27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A6AF-5C91-4279-A2A9-5DA98175901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996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0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  <a:lvl4pPr>
              <a:buFont typeface="Arial" pitchFamily="34" charset="0"/>
              <a:buChar char="◘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F1CB-57C8-46CD-A207-903DDF210919}" type="datetimeFigureOut">
              <a:rPr lang="es-CO" smtClean="0"/>
              <a:pPr/>
              <a:t>25/04/2022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212976"/>
            <a:ext cx="2247900" cy="3619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Modelo Vista Controlador</a:t>
            </a:r>
            <a:endParaRPr lang="es-CO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CO" sz="8000" dirty="0" smtClean="0"/>
              <a:t>M.V.C. </a:t>
            </a:r>
            <a:r>
              <a:rPr lang="es-CO" sz="8000" dirty="0" err="1" smtClean="0"/>
              <a:t>Pattern</a:t>
            </a:r>
            <a:endParaRPr lang="es-CO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8" name="Picture 7" descr="Torre-Gherkin-Lond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4" y="3212976"/>
            <a:ext cx="2371965" cy="3645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MCV: Dinámica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496944" cy="1232116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Escenario</a:t>
            </a:r>
            <a:r>
              <a:rPr lang="en-GB" dirty="0" smtClean="0"/>
              <a:t> I: </a:t>
            </a:r>
            <a:r>
              <a:rPr lang="en-GB" dirty="0" smtClean="0">
                <a:solidFill>
                  <a:schemeClr val="tx1"/>
                </a:solidFill>
              </a:rPr>
              <a:t>Una Entrada del </a:t>
            </a:r>
            <a:r>
              <a:rPr lang="en-GB" dirty="0" err="1" smtClean="0">
                <a:solidFill>
                  <a:schemeClr val="tx1"/>
                </a:solidFill>
              </a:rPr>
              <a:t>usuario</a:t>
            </a:r>
            <a:r>
              <a:rPr lang="en-GB" dirty="0" smtClean="0">
                <a:solidFill>
                  <a:schemeClr val="tx1"/>
                </a:solidFill>
              </a:rPr>
              <a:t> cambia el </a:t>
            </a:r>
            <a:r>
              <a:rPr lang="en-GB" dirty="0" err="1" smtClean="0">
                <a:solidFill>
                  <a:schemeClr val="tx1"/>
                </a:solidFill>
              </a:rPr>
              <a:t>modelo</a:t>
            </a:r>
            <a:r>
              <a:rPr lang="en-GB" dirty="0" smtClean="0">
                <a:solidFill>
                  <a:schemeClr val="tx1"/>
                </a:solidFill>
              </a:rPr>
              <a:t> y </a:t>
            </a:r>
            <a:r>
              <a:rPr lang="en-GB" dirty="0" err="1" smtClean="0">
                <a:solidFill>
                  <a:schemeClr val="tx1"/>
                </a:solidFill>
              </a:rPr>
              <a:t>dispara</a:t>
            </a:r>
            <a:r>
              <a:rPr lang="en-GB" dirty="0" smtClean="0">
                <a:solidFill>
                  <a:schemeClr val="tx1"/>
                </a:solidFill>
              </a:rPr>
              <a:t> el </a:t>
            </a:r>
            <a:r>
              <a:rPr lang="en-GB" dirty="0" err="1" smtClean="0">
                <a:solidFill>
                  <a:schemeClr val="tx1"/>
                </a:solidFill>
              </a:rPr>
              <a:t>mecanismo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cambio-propagación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85800" y="2743200"/>
            <a:ext cx="1751013" cy="531813"/>
            <a:chOff x="685800" y="2743200"/>
            <a:chExt cx="1751013" cy="53181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685800" y="2743200"/>
              <a:ext cx="1751013" cy="531813"/>
            </a:xfrm>
            <a:prstGeom prst="roundRect">
              <a:avLst>
                <a:gd name="adj" fmla="val 296"/>
              </a:avLst>
            </a:prstGeom>
            <a:solidFill>
              <a:srgbClr val="7030A0"/>
            </a:solidFill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44487" y="2743200"/>
              <a:ext cx="1461853" cy="386902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66"/>
                </a:buClr>
                <a:buSzPct val="83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 dirty="0" err="1">
                  <a:solidFill>
                    <a:schemeClr val="bg1"/>
                  </a:solidFill>
                </a:rPr>
                <a:t>Controlador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81400" y="2743200"/>
            <a:ext cx="1751013" cy="531813"/>
            <a:chOff x="3581400" y="2743200"/>
            <a:chExt cx="1751013" cy="531813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581400" y="2743200"/>
              <a:ext cx="1751013" cy="531813"/>
            </a:xfrm>
            <a:prstGeom prst="roundRect">
              <a:avLst>
                <a:gd name="adj" fmla="val 296"/>
              </a:avLst>
            </a:prstGeom>
            <a:solidFill>
              <a:srgbClr val="00B050"/>
            </a:solidFill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60468" y="2743200"/>
              <a:ext cx="1012114" cy="38690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66"/>
                </a:buClr>
                <a:buSzPct val="83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chemeClr val="bg1"/>
                  </a:solidFill>
                </a:rPr>
                <a:t>Modelo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53200" y="2743200"/>
            <a:ext cx="1751013" cy="531813"/>
            <a:chOff x="6553200" y="2743200"/>
            <a:chExt cx="1751013" cy="531813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6553200" y="2743200"/>
              <a:ext cx="1751013" cy="531813"/>
            </a:xfrm>
            <a:prstGeom prst="roundRect">
              <a:avLst>
                <a:gd name="adj" fmla="val 296"/>
              </a:avLst>
            </a:prstGeom>
            <a:solidFill>
              <a:srgbClr val="C00000"/>
            </a:solidFill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80385" y="2743200"/>
              <a:ext cx="715878" cy="38690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66"/>
                </a:buClr>
                <a:buSzPct val="83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chemeClr val="bg1"/>
                  </a:solidFill>
                </a:rPr>
                <a:t>View</a:t>
              </a:r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524000" y="3276600"/>
            <a:ext cx="1588" cy="2895600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495800" y="3276600"/>
            <a:ext cx="1588" cy="2895600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67600" y="3276600"/>
            <a:ext cx="1588" cy="2895600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447800" y="3429000"/>
            <a:ext cx="228600" cy="25908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343400" y="3548063"/>
            <a:ext cx="304800" cy="2286000"/>
          </a:xfrm>
          <a:prstGeom prst="roundRect">
            <a:avLst>
              <a:gd name="adj" fmla="val 519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57200" y="3505200"/>
            <a:ext cx="9906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676400" y="3581400"/>
            <a:ext cx="26670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495800" y="3657600"/>
            <a:ext cx="228600" cy="19050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648200" y="3581400"/>
            <a:ext cx="225425" cy="149225"/>
            <a:chOff x="2928" y="2256"/>
            <a:chExt cx="142" cy="94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928" y="2256"/>
              <a:ext cx="1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070" y="2256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973" y="2350"/>
              <a:ext cx="99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24400" y="3810000"/>
            <a:ext cx="25908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7315200" y="3733800"/>
            <a:ext cx="304800" cy="1143000"/>
          </a:xfrm>
          <a:prstGeom prst="roundRect">
            <a:avLst>
              <a:gd name="adj" fmla="val 519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7467600" y="3886200"/>
            <a:ext cx="228600" cy="8382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7620000" y="3810000"/>
            <a:ext cx="225425" cy="149225"/>
            <a:chOff x="4800" y="2400"/>
            <a:chExt cx="142" cy="94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800" y="2400"/>
              <a:ext cx="1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942" y="2400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4845" y="2494"/>
              <a:ext cx="99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620000" y="4648200"/>
            <a:ext cx="225425" cy="149225"/>
            <a:chOff x="4800" y="2928"/>
            <a:chExt cx="142" cy="94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848" y="2928"/>
              <a:ext cx="9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942" y="2928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799" y="3022"/>
              <a:ext cx="14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4648200" y="5486400"/>
            <a:ext cx="225425" cy="149225"/>
            <a:chOff x="2928" y="3456"/>
            <a:chExt cx="142" cy="94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976" y="3456"/>
              <a:ext cx="9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070" y="3456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2927" y="3550"/>
              <a:ext cx="14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648200" y="4191000"/>
            <a:ext cx="228600" cy="3810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876800" y="4343400"/>
            <a:ext cx="25908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4721225" y="4876800"/>
            <a:ext cx="25971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4648200" y="4953000"/>
            <a:ext cx="228600" cy="3810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1825625" y="4876800"/>
            <a:ext cx="26733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1825625" y="5029200"/>
            <a:ext cx="28257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>
            <a:off x="1600200" y="4800600"/>
            <a:ext cx="228600" cy="4572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828800" y="5181600"/>
            <a:ext cx="26670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1673225" y="5715000"/>
            <a:ext cx="26733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911225" y="5867400"/>
            <a:ext cx="5397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57200" y="34290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evento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514600" y="3505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servicio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876800" y="34290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notificación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5562600" y="37338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actualizar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7543800" y="35052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desplegar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334000" y="4267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obtener datos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2590800" y="45720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actualizar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2438400" y="48768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obtener datos</a:t>
            </a:r>
          </a:p>
        </p:txBody>
      </p:sp>
      <p:pic>
        <p:nvPicPr>
          <p:cNvPr id="61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MCV: Implementación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6120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Separar la funcionalidad esencial de la interacción humano-computador.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Implementar el mecanismo de cambio-propagación.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Diseñar e implementar las vistas</a:t>
            </a:r>
          </a:p>
          <a:p>
            <a:pPr lvl="1"/>
            <a:r>
              <a:rPr lang="es-ES" dirty="0" smtClean="0"/>
              <a:t>Representación de los datos lógicos no físicos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Diseñar e implementar los controladores</a:t>
            </a:r>
          </a:p>
          <a:p>
            <a:pPr lvl="1"/>
            <a:r>
              <a:rPr lang="en-GB" dirty="0" err="1" smtClean="0"/>
              <a:t>Capturan</a:t>
            </a:r>
            <a:r>
              <a:rPr lang="en-GB" dirty="0" smtClean="0"/>
              <a:t> </a:t>
            </a:r>
            <a:r>
              <a:rPr lang="en-GB" dirty="0" err="1" smtClean="0"/>
              <a:t>diferentes</a:t>
            </a:r>
            <a:r>
              <a:rPr lang="en-GB" dirty="0" smtClean="0"/>
              <a:t> </a:t>
            </a:r>
            <a:r>
              <a:rPr lang="en-GB" dirty="0" err="1" smtClean="0"/>
              <a:t>eventos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Diseñar e implementar la relación entre vistas y controladores.</a:t>
            </a:r>
          </a:p>
          <a:p>
            <a:r>
              <a:rPr lang="en-GB" sz="3200" dirty="0" err="1" smtClean="0">
                <a:solidFill>
                  <a:schemeClr val="tx1"/>
                </a:solidFill>
              </a:rPr>
              <a:t>Desacoplamiento</a:t>
            </a:r>
            <a:r>
              <a:rPr lang="en-GB" sz="3200" dirty="0" smtClean="0">
                <a:solidFill>
                  <a:schemeClr val="tx1"/>
                </a:solidFill>
              </a:rPr>
              <a:t> de </a:t>
            </a:r>
            <a:r>
              <a:rPr lang="en-GB" sz="3200" dirty="0" err="1" smtClean="0">
                <a:solidFill>
                  <a:schemeClr val="tx1"/>
                </a:solidFill>
              </a:rPr>
              <a:t>las</a:t>
            </a:r>
            <a:r>
              <a:rPr lang="en-GB" sz="3200" dirty="0" smtClean="0">
                <a:solidFill>
                  <a:schemeClr val="tx1"/>
                </a:solidFill>
              </a:rPr>
              <a:t> </a:t>
            </a:r>
            <a:r>
              <a:rPr lang="en-GB" sz="3200" dirty="0" err="1" smtClean="0">
                <a:solidFill>
                  <a:schemeClr val="tx1"/>
                </a:solidFill>
              </a:rPr>
              <a:t>dependencias</a:t>
            </a:r>
            <a:r>
              <a:rPr lang="en-GB" sz="3200" dirty="0" smtClean="0">
                <a:solidFill>
                  <a:schemeClr val="tx1"/>
                </a:solidFill>
              </a:rPr>
              <a:t> del </a:t>
            </a:r>
            <a:r>
              <a:rPr lang="en-GB" sz="3200" dirty="0" err="1" smtClean="0">
                <a:solidFill>
                  <a:schemeClr val="tx1"/>
                </a:solidFill>
              </a:rPr>
              <a:t>sistema</a:t>
            </a:r>
            <a:r>
              <a:rPr lang="en-GB" sz="3200" dirty="0" smtClean="0">
                <a:solidFill>
                  <a:schemeClr val="tx1"/>
                </a:solidFill>
              </a:rPr>
              <a:t>.</a:t>
            </a:r>
            <a:endParaRPr lang="es-ES" dirty="0" err="1" smtClean="0">
              <a:solidFill>
                <a:schemeClr val="tx1"/>
              </a:solidFill>
            </a:endParaRPr>
          </a:p>
        </p:txBody>
      </p:sp>
      <p:pic>
        <p:nvPicPr>
          <p:cNvPr id="61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MCV: Consecuencias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61205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Beneficios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múltiples vistas para el mismo modelo,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Vistas sincronizadas,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Vistas y controladores intercambiables.</a:t>
            </a:r>
          </a:p>
          <a:p>
            <a:r>
              <a:rPr lang="es-ES" dirty="0" smtClean="0"/>
              <a:t>Desventajas: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mayor complejidad,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excesivos cambios potenciales,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relación estrecha entre Vistas y controladores,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 smtClean="0"/>
              <a:t>gran</a:t>
            </a:r>
            <a:r>
              <a:rPr lang="en-GB" dirty="0" smtClean="0"/>
              <a:t> </a:t>
            </a:r>
            <a:r>
              <a:rPr lang="en-GB" dirty="0" err="1" smtClean="0"/>
              <a:t>acoplamiento</a:t>
            </a:r>
            <a:r>
              <a:rPr lang="en-GB" dirty="0" smtClean="0"/>
              <a:t> entre vistas y </a:t>
            </a:r>
            <a:r>
              <a:rPr lang="en-GB" dirty="0" err="1" smtClean="0"/>
              <a:t>controladores</a:t>
            </a:r>
            <a:r>
              <a:rPr lang="en-GB" dirty="0" smtClean="0"/>
              <a:t> con el </a:t>
            </a:r>
            <a:r>
              <a:rPr lang="en-GB" dirty="0" err="1" smtClean="0"/>
              <a:t>modelo</a:t>
            </a:r>
            <a:r>
              <a:rPr lang="en-GB" dirty="0" smtClean="0"/>
              <a:t>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 smtClean="0"/>
              <a:t>ineficiencia</a:t>
            </a:r>
            <a:r>
              <a:rPr lang="en-GB" dirty="0" smtClean="0"/>
              <a:t> en el </a:t>
            </a:r>
            <a:r>
              <a:rPr lang="en-GB" dirty="0" err="1" smtClean="0"/>
              <a:t>acceso</a:t>
            </a:r>
            <a:r>
              <a:rPr lang="en-GB" dirty="0" smtClean="0"/>
              <a:t> a los </a:t>
            </a:r>
            <a:r>
              <a:rPr lang="en-GB" dirty="0" err="1" smtClean="0"/>
              <a:t>datos</a:t>
            </a:r>
            <a:r>
              <a:rPr lang="en-GB" dirty="0" smtClean="0"/>
              <a:t> </a:t>
            </a:r>
            <a:r>
              <a:rPr lang="en-GB" dirty="0" err="1" smtClean="0"/>
              <a:t>desde</a:t>
            </a:r>
            <a:r>
              <a:rPr lang="en-GB" dirty="0" smtClean="0"/>
              <a:t> la vista,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 smtClean="0"/>
              <a:t>cambios</a:t>
            </a:r>
            <a:r>
              <a:rPr lang="en-GB" dirty="0" smtClean="0"/>
              <a:t> </a:t>
            </a:r>
            <a:r>
              <a:rPr lang="en-GB" dirty="0" err="1" smtClean="0"/>
              <a:t>inevitables</a:t>
            </a:r>
            <a:r>
              <a:rPr lang="en-GB" dirty="0" smtClean="0"/>
              <a:t> a </a:t>
            </a:r>
            <a:r>
              <a:rPr lang="en-GB" dirty="0" err="1" smtClean="0"/>
              <a:t>las</a:t>
            </a:r>
            <a:r>
              <a:rPr lang="en-GB" dirty="0" smtClean="0"/>
              <a:t> vistas y </a:t>
            </a:r>
            <a:r>
              <a:rPr lang="en-GB" dirty="0" err="1" smtClean="0"/>
              <a:t>controladores</a:t>
            </a:r>
            <a:r>
              <a:rPr lang="en-GB" dirty="0" smtClean="0"/>
              <a:t> al </a:t>
            </a:r>
            <a:r>
              <a:rPr lang="en-GB" dirty="0" err="1" smtClean="0"/>
              <a:t>portarlos</a:t>
            </a:r>
            <a:r>
              <a:rPr lang="en-GB" dirty="0" smtClean="0"/>
              <a:t>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 smtClean="0"/>
              <a:t>difícil</a:t>
            </a:r>
            <a:r>
              <a:rPr lang="en-GB" dirty="0" smtClean="0"/>
              <a:t> </a:t>
            </a:r>
            <a:r>
              <a:rPr lang="en-GB" dirty="0" err="1" smtClean="0"/>
              <a:t>usar</a:t>
            </a:r>
            <a:r>
              <a:rPr lang="en-GB" dirty="0" smtClean="0"/>
              <a:t> MVC con </a:t>
            </a:r>
            <a:r>
              <a:rPr lang="en-GB" dirty="0" err="1" smtClean="0"/>
              <a:t>herramientas</a:t>
            </a:r>
            <a:r>
              <a:rPr lang="en-GB" dirty="0" smtClean="0"/>
              <a:t> </a:t>
            </a:r>
            <a:r>
              <a:rPr lang="en-GB" dirty="0" err="1" smtClean="0"/>
              <a:t>gráficas</a:t>
            </a:r>
            <a:r>
              <a:rPr lang="en-GB" dirty="0" smtClean="0"/>
              <a:t> </a:t>
            </a:r>
            <a:r>
              <a:rPr lang="en-GB" dirty="0" err="1" smtClean="0"/>
              <a:t>modernas</a:t>
            </a:r>
            <a:r>
              <a:rPr lang="en-GB" dirty="0" smtClean="0"/>
              <a:t>.</a:t>
            </a:r>
          </a:p>
        </p:txBody>
      </p:sp>
      <p:pic>
        <p:nvPicPr>
          <p:cNvPr id="5" name="Picture 2" descr="http://2.bp.blogspot.com/-NIRQ2xR5kcA/Ux-fcQi7M8I/AAAAAAAAAjM/gCOmF6T0MxM/s1600/1987744909_checklist-bl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4469621"/>
            <a:ext cx="2428860" cy="2388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 los siguientes patrones de Diseño:</a:t>
            </a:r>
          </a:p>
          <a:p>
            <a:pPr lvl="1"/>
            <a:r>
              <a:rPr lang="es-ES" dirty="0" err="1" smtClean="0"/>
              <a:t>Observer</a:t>
            </a:r>
            <a:endParaRPr lang="es-ES" dirty="0" smtClean="0"/>
          </a:p>
          <a:p>
            <a:pPr lvl="1"/>
            <a:r>
              <a:rPr lang="es-ES" dirty="0" err="1" smtClean="0"/>
              <a:t>Composite</a:t>
            </a:r>
            <a:endParaRPr lang="es-ES" dirty="0" smtClean="0"/>
          </a:p>
          <a:p>
            <a:pPr lvl="1"/>
            <a:r>
              <a:rPr lang="es-ES" dirty="0" err="1" smtClean="0"/>
              <a:t>Strategy</a:t>
            </a:r>
            <a:endParaRPr lang="es-ES" dirty="0" smtClean="0"/>
          </a:p>
          <a:p>
            <a:pPr lvl="1"/>
            <a:r>
              <a:rPr lang="es-ES" dirty="0" err="1" smtClean="0"/>
              <a:t>Decorator</a:t>
            </a:r>
            <a:endParaRPr lang="es-ES" dirty="0" smtClean="0"/>
          </a:p>
          <a:p>
            <a:pPr lvl="1"/>
            <a:r>
              <a:rPr lang="es-ES" dirty="0" err="1" smtClean="0"/>
              <a:t>Factory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Recomendaciones 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Desempeño. </a:t>
            </a:r>
          </a:p>
          <a:p>
            <a:pPr lvl="1"/>
            <a:r>
              <a:rPr lang="es-ES" sz="2000" dirty="0" smtClean="0"/>
              <a:t>Si el desempeño es un requisito crítico, la arquitectura debe estar diseñada para albergar las operaciones críticas, dentro de un número reducido de subsistemas (menos cambios de contexto).</a:t>
            </a:r>
          </a:p>
          <a:p>
            <a:pPr lvl="1"/>
            <a:r>
              <a:rPr lang="es-ES" sz="2000" dirty="0" smtClean="0"/>
              <a:t>Ojalá con poca comunicación entre ellos.</a:t>
            </a:r>
          </a:p>
          <a:p>
            <a:pPr lvl="1"/>
            <a:r>
              <a:rPr lang="es-ES" sz="2000" dirty="0" smtClean="0"/>
              <a:t>Esto significa utilizar componentes de grano grueso, de esa manera habrá menos componentes en el sistema.</a:t>
            </a:r>
          </a:p>
          <a:p>
            <a:r>
              <a:rPr lang="es-ES" sz="2400" dirty="0" smtClean="0"/>
              <a:t>Seguridad. </a:t>
            </a:r>
          </a:p>
          <a:p>
            <a:pPr lvl="1"/>
            <a:r>
              <a:rPr lang="es-ES" sz="2000" dirty="0" smtClean="0"/>
              <a:t>Si la seguridad es un requisito crítico, se debe utilizar una arquitectura estratificada (por capas).</a:t>
            </a:r>
          </a:p>
          <a:p>
            <a:pPr lvl="1"/>
            <a:r>
              <a:rPr lang="es-ES" sz="2000" dirty="0" smtClean="0"/>
              <a:t>Los recursos más críticos deben alojarse en las capas más inferiores (internas).</a:t>
            </a:r>
          </a:p>
          <a:p>
            <a:pPr lvl="1"/>
            <a:r>
              <a:rPr lang="es-ES" sz="2000" dirty="0" smtClean="0"/>
              <a:t>Cada capa debe proveer un mecanismo de validación, de acuerdo a la información que ésta maneja.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Recomendaciones 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Protección (de operaciones). </a:t>
            </a:r>
          </a:p>
          <a:p>
            <a:pPr lvl="1"/>
            <a:r>
              <a:rPr lang="es-ES" dirty="0" smtClean="0"/>
              <a:t>Si la protección es un requisito crítico, la arquitectura debe estar diseñada de tal forma que las operaciones relacionadas con la protección, se localicen en único subsistema o en un conjunto muy reducido de estos.</a:t>
            </a:r>
          </a:p>
          <a:p>
            <a:pPr lvl="1"/>
            <a:r>
              <a:rPr lang="es-ES" dirty="0" smtClean="0"/>
              <a:t>Esto reduce los costos y los problemas de validación, y hace posible crear sistemas de protección relacionados.</a:t>
            </a:r>
          </a:p>
          <a:p>
            <a:r>
              <a:rPr lang="es-ES" dirty="0" smtClean="0"/>
              <a:t>Disponibilidad. </a:t>
            </a:r>
          </a:p>
          <a:p>
            <a:pPr lvl="1"/>
            <a:r>
              <a:rPr lang="es-ES" dirty="0" smtClean="0"/>
              <a:t>Si la disponibilidad es un requisito crítico, como parte de la arquitectura se deben incluir componentes redundantes. </a:t>
            </a:r>
          </a:p>
          <a:p>
            <a:pPr lvl="1"/>
            <a:r>
              <a:rPr lang="es-ES" dirty="0" smtClean="0"/>
              <a:t>Estos podrán reemplazar a los componentes con problemas, en caso de fallas.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Recomendaciones 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Si la </a:t>
            </a:r>
            <a:r>
              <a:rPr lang="es-ES" dirty="0" err="1" smtClean="0"/>
              <a:t>mantenibilidad</a:t>
            </a:r>
            <a:r>
              <a:rPr lang="es-ES" dirty="0" smtClean="0"/>
              <a:t> es un requisito crítico, la arquitectura debe estar diseñada utilizando componentes </a:t>
            </a:r>
            <a:r>
              <a:rPr lang="es-ES" dirty="0" err="1" smtClean="0"/>
              <a:t>autocontenidos</a:t>
            </a:r>
            <a:r>
              <a:rPr lang="es-ES" dirty="0" smtClean="0"/>
              <a:t> de grano fino.</a:t>
            </a:r>
          </a:p>
          <a:p>
            <a:pPr lvl="1"/>
            <a:r>
              <a:rPr lang="es-ES" dirty="0" smtClean="0"/>
              <a:t>Estos componentes pueden ser módulos o componentes de software bien definidos. </a:t>
            </a:r>
          </a:p>
          <a:p>
            <a:pPr lvl="1"/>
            <a:r>
              <a:rPr lang="es-ES" dirty="0" smtClean="0"/>
              <a:t>Estos podrán cambiarse o reemplazarse con facilidad, y con un mínimo efecto sobre el resto del sistema.</a:t>
            </a:r>
          </a:p>
          <a:p>
            <a:pPr lvl="1"/>
            <a:r>
              <a:rPr lang="es-ES" dirty="0" smtClean="0"/>
              <a:t>Los productores de datos deben estar separados de los consumidores.</a:t>
            </a:r>
          </a:p>
          <a:p>
            <a:pPr lvl="1"/>
            <a:r>
              <a:rPr lang="es-ES" dirty="0" smtClean="0"/>
              <a:t>Las estructuras de datos compartidas deben evitarse.</a:t>
            </a:r>
          </a:p>
          <a:p>
            <a:pPr lvl="1"/>
            <a:r>
              <a:rPr lang="es-ES" dirty="0" smtClean="0"/>
              <a:t>La circulación de órdenes de control entre módulos o subsistemas, también debe evitarse.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Patrones </a:t>
            </a:r>
            <a:r>
              <a:rPr lang="es-CO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>
                <a:solidFill>
                  <a:schemeClr val="tx1"/>
                </a:solidFill>
              </a:rPr>
              <a:t>Modelo </a:t>
            </a:r>
            <a:r>
              <a:rPr lang="es-CO" sz="3600" dirty="0" smtClean="0">
                <a:solidFill>
                  <a:schemeClr val="tx1"/>
                </a:solidFill>
              </a:rPr>
              <a:t>Vista Controlador (</a:t>
            </a:r>
            <a:r>
              <a:rPr lang="es-CO" sz="3600" b="1" dirty="0" smtClean="0">
                <a:solidFill>
                  <a:srgbClr val="00B050"/>
                </a:solidFill>
              </a:rPr>
              <a:t>M</a:t>
            </a:r>
            <a:r>
              <a:rPr lang="es-CO" sz="3600" b="1" dirty="0" smtClean="0">
                <a:solidFill>
                  <a:srgbClr val="FF0000"/>
                </a:solidFill>
              </a:rPr>
              <a:t>V</a:t>
            </a:r>
            <a:r>
              <a:rPr lang="es-CO" sz="3600" b="1" dirty="0" smtClean="0">
                <a:solidFill>
                  <a:srgbClr val="7030A0"/>
                </a:solidFill>
              </a:rPr>
              <a:t>C</a:t>
            </a:r>
            <a:r>
              <a:rPr lang="es-CO" sz="3600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27656" name="Picture 8" descr="http://librosweb.es/img/jobeet_1_4/f04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676" y="1916832"/>
            <a:ext cx="5832648" cy="4666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patrón de arquitectura de modelo-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-</a:t>
            </a:r>
            <a:r>
              <a:rPr lang="es-ES" dirty="0" err="1" smtClean="0">
                <a:solidFill>
                  <a:schemeClr val="tx1"/>
                </a:solidFill>
              </a:rPr>
              <a:t>controller</a:t>
            </a:r>
            <a:r>
              <a:rPr lang="es-ES" dirty="0" smtClean="0">
                <a:solidFill>
                  <a:schemeClr val="tx1"/>
                </a:solidFill>
              </a:rPr>
              <a:t> (MVC) divide una aplicación interactiva en tres partes. 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El modelo contiene los datos y la funcionalidad esencial. 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Las vistas despliegan la información al usuario.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 Los controladores manejan el input. 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Las vistas y los controladores juntos controlan la interfaz con el usuario. 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El mecanismo de cambio-propagación asegura la consistencia de la interfaz con el modelo.</a:t>
            </a:r>
          </a:p>
          <a:p>
            <a:endParaRPr lang="en-US" dirty="0"/>
          </a:p>
        </p:txBody>
      </p:sp>
      <p:pic>
        <p:nvPicPr>
          <p:cNvPr id="6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46958"/>
          </a:xfrm>
        </p:spPr>
        <p:txBody>
          <a:bodyPr>
            <a:noAutofit/>
          </a:bodyPr>
          <a:lstStyle/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>
                <a:solidFill>
                  <a:schemeClr val="tx1"/>
                </a:solidFill>
              </a:rPr>
              <a:t>Utilizado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para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construir</a:t>
            </a:r>
            <a:r>
              <a:rPr lang="en-GB" sz="2400" dirty="0" smtClean="0">
                <a:solidFill>
                  <a:schemeClr val="tx1"/>
                </a:solidFill>
              </a:rPr>
              <a:t> interfaces de </a:t>
            </a:r>
            <a:r>
              <a:rPr lang="en-GB" sz="2400" dirty="0" err="1" smtClean="0">
                <a:solidFill>
                  <a:schemeClr val="tx1"/>
                </a:solidFill>
              </a:rPr>
              <a:t>usuario</a:t>
            </a:r>
            <a:r>
              <a:rPr lang="en-GB" sz="2400" dirty="0" smtClean="0">
                <a:solidFill>
                  <a:schemeClr val="tx1"/>
                </a:solidFill>
              </a:rPr>
              <a:t> en Smalltalk-80.</a:t>
            </a:r>
          </a:p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>
                <a:solidFill>
                  <a:schemeClr val="tx1"/>
                </a:solidFill>
              </a:rPr>
              <a:t>Basado</a:t>
            </a:r>
            <a:r>
              <a:rPr lang="en-GB" sz="2400" dirty="0" smtClean="0">
                <a:solidFill>
                  <a:schemeClr val="tx1"/>
                </a:solidFill>
              </a:rPr>
              <a:t> en </a:t>
            </a:r>
            <a:r>
              <a:rPr lang="en-GB" sz="2400" dirty="0" err="1" smtClean="0">
                <a:solidFill>
                  <a:schemeClr val="tx1"/>
                </a:solidFill>
              </a:rPr>
              <a:t>tres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tipos</a:t>
            </a:r>
            <a:r>
              <a:rPr lang="en-GB" sz="2400" dirty="0" smtClean="0">
                <a:solidFill>
                  <a:schemeClr val="tx1"/>
                </a:solidFill>
              </a:rPr>
              <a:t> de </a:t>
            </a:r>
            <a:r>
              <a:rPr lang="en-GB" sz="2400" dirty="0" err="1" smtClean="0">
                <a:solidFill>
                  <a:schemeClr val="tx1"/>
                </a:solidFill>
              </a:rPr>
              <a:t>objetos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/>
              <a:t>Modelo</a:t>
            </a:r>
            <a:r>
              <a:rPr lang="en-GB" sz="2400" dirty="0" smtClean="0"/>
              <a:t>: </a:t>
            </a:r>
            <a:r>
              <a:rPr lang="en-GB" sz="2400" dirty="0" err="1" smtClean="0"/>
              <a:t>objeto</a:t>
            </a:r>
            <a:r>
              <a:rPr lang="en-GB" sz="2400" dirty="0" smtClean="0"/>
              <a:t> </a:t>
            </a:r>
            <a:r>
              <a:rPr lang="en-GB" sz="2400" dirty="0" err="1" smtClean="0"/>
              <a:t>aplicación</a:t>
            </a:r>
            <a:r>
              <a:rPr lang="en-GB" sz="2400" dirty="0" smtClean="0"/>
              <a:t>. </a:t>
            </a:r>
            <a:r>
              <a:rPr lang="en-GB" sz="2400" dirty="0" err="1" smtClean="0"/>
              <a:t>Encapsula</a:t>
            </a:r>
            <a:r>
              <a:rPr lang="en-GB" sz="2400" dirty="0" smtClean="0"/>
              <a:t> el </a:t>
            </a:r>
            <a:r>
              <a:rPr lang="en-GB" sz="2400" dirty="0" err="1" smtClean="0"/>
              <a:t>núcleo</a:t>
            </a:r>
            <a:r>
              <a:rPr lang="en-GB" sz="2400" dirty="0" smtClean="0"/>
              <a:t> </a:t>
            </a:r>
            <a:r>
              <a:rPr lang="en-GB" sz="2400" dirty="0" err="1" smtClean="0"/>
              <a:t>funcional</a:t>
            </a:r>
            <a:r>
              <a:rPr lang="en-GB" sz="2400" dirty="0" smtClean="0"/>
              <a:t> y los </a:t>
            </a:r>
            <a:r>
              <a:rPr lang="en-GB" sz="2400" dirty="0" err="1" smtClean="0"/>
              <a:t>datos</a:t>
            </a:r>
            <a:r>
              <a:rPr lang="en-GB" sz="2400" dirty="0" smtClean="0"/>
              <a:t> </a:t>
            </a:r>
            <a:r>
              <a:rPr lang="en-GB" sz="2400" dirty="0" err="1" smtClean="0"/>
              <a:t>involucrados</a:t>
            </a:r>
            <a:r>
              <a:rPr lang="en-GB" sz="2400" dirty="0" smtClean="0"/>
              <a:t>. 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/>
              <a:t>Vistas</a:t>
            </a:r>
            <a:r>
              <a:rPr lang="en-GB" sz="2400" dirty="0" smtClean="0"/>
              <a:t>: </a:t>
            </a:r>
            <a:r>
              <a:rPr lang="en-GB" sz="2400" dirty="0" err="1" smtClean="0"/>
              <a:t>presentación</a:t>
            </a:r>
            <a:r>
              <a:rPr lang="en-GB" sz="2400" dirty="0" smtClean="0"/>
              <a:t> de </a:t>
            </a:r>
            <a:r>
              <a:rPr lang="en-GB" sz="2400" dirty="0" err="1" smtClean="0"/>
              <a:t>información</a:t>
            </a:r>
            <a:r>
              <a:rPr lang="en-GB" sz="2400" dirty="0" smtClean="0"/>
              <a:t> </a:t>
            </a:r>
            <a:r>
              <a:rPr lang="en-GB" sz="2400" dirty="0" err="1" smtClean="0"/>
              <a:t>por</a:t>
            </a:r>
            <a:r>
              <a:rPr lang="en-GB" sz="2400" dirty="0" smtClean="0"/>
              <a:t> </a:t>
            </a:r>
            <a:r>
              <a:rPr lang="en-GB" sz="2400" dirty="0" err="1" smtClean="0"/>
              <a:t>pantalla</a:t>
            </a:r>
            <a:r>
              <a:rPr lang="en-GB" sz="2400" dirty="0" smtClean="0"/>
              <a:t> (al </a:t>
            </a:r>
            <a:r>
              <a:rPr lang="en-GB" sz="2400" dirty="0" err="1" smtClean="0"/>
              <a:t>usuario</a:t>
            </a:r>
            <a:r>
              <a:rPr lang="en-GB" sz="2400" dirty="0" smtClean="0"/>
              <a:t>). 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/>
              <a:t>Controlador</a:t>
            </a:r>
            <a:r>
              <a:rPr lang="en-GB" sz="2400" dirty="0" smtClean="0"/>
              <a:t>: define la forma en la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debe</a:t>
            </a:r>
            <a:r>
              <a:rPr lang="en-GB" sz="2400" dirty="0" smtClean="0"/>
              <a:t> </a:t>
            </a:r>
            <a:r>
              <a:rPr lang="en-GB" sz="2400" dirty="0" err="1" smtClean="0"/>
              <a:t>reaccionar</a:t>
            </a:r>
            <a:r>
              <a:rPr lang="en-GB" sz="2400" dirty="0" smtClean="0"/>
              <a:t> la </a:t>
            </a:r>
            <a:r>
              <a:rPr lang="en-GB" sz="2400" dirty="0" err="1" smtClean="0"/>
              <a:t>interfaz</a:t>
            </a:r>
            <a:r>
              <a:rPr lang="en-GB" sz="2400" dirty="0" smtClean="0"/>
              <a:t> del </a:t>
            </a:r>
            <a:r>
              <a:rPr lang="en-GB" sz="2400" dirty="0" err="1" smtClean="0"/>
              <a:t>usuario</a:t>
            </a:r>
            <a:r>
              <a:rPr lang="en-GB" sz="2400" dirty="0" smtClean="0"/>
              <a:t>, </a:t>
            </a:r>
            <a:r>
              <a:rPr lang="en-GB" sz="2400" dirty="0" err="1" smtClean="0"/>
              <a:t>frente</a:t>
            </a:r>
            <a:r>
              <a:rPr lang="en-GB" sz="2400" dirty="0" smtClean="0"/>
              <a:t> a la </a:t>
            </a:r>
            <a:r>
              <a:rPr lang="en-GB" sz="2400" dirty="0" err="1" smtClean="0"/>
              <a:t>entrada</a:t>
            </a:r>
            <a:r>
              <a:rPr lang="en-GB" sz="2400" dirty="0" smtClean="0"/>
              <a:t> de </a:t>
            </a:r>
            <a:r>
              <a:rPr lang="en-GB" sz="2400" dirty="0" err="1" smtClean="0"/>
              <a:t>datos</a:t>
            </a:r>
            <a:r>
              <a:rPr lang="en-GB" sz="2400" dirty="0" smtClean="0"/>
              <a:t> (del </a:t>
            </a:r>
            <a:r>
              <a:rPr lang="en-GB" sz="2400" dirty="0" err="1" smtClean="0"/>
              <a:t>usuario</a:t>
            </a:r>
            <a:r>
              <a:rPr lang="en-GB" sz="2400" dirty="0" smtClean="0"/>
              <a:t>).</a:t>
            </a:r>
          </a:p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>
                <a:solidFill>
                  <a:schemeClr val="tx1"/>
                </a:solidFill>
              </a:rPr>
              <a:t>Desacopla</a:t>
            </a:r>
            <a:r>
              <a:rPr lang="en-GB" sz="2400" dirty="0" smtClean="0">
                <a:solidFill>
                  <a:schemeClr val="tx1"/>
                </a:solidFill>
              </a:rPr>
              <a:t> el </a:t>
            </a:r>
            <a:r>
              <a:rPr lang="en-GB" sz="2400" dirty="0" err="1" smtClean="0">
                <a:solidFill>
                  <a:schemeClr val="tx1"/>
                </a:solidFill>
              </a:rPr>
              <a:t>modelo</a:t>
            </a:r>
            <a:r>
              <a:rPr lang="en-GB" sz="2400" dirty="0" smtClean="0">
                <a:solidFill>
                  <a:schemeClr val="tx1"/>
                </a:solidFill>
              </a:rPr>
              <a:t> de </a:t>
            </a:r>
            <a:r>
              <a:rPr lang="en-GB" sz="2400" dirty="0" err="1" smtClean="0">
                <a:solidFill>
                  <a:schemeClr val="tx1"/>
                </a:solidFill>
              </a:rPr>
              <a:t>las</a:t>
            </a:r>
            <a:r>
              <a:rPr lang="en-GB" sz="2400" dirty="0" smtClean="0">
                <a:solidFill>
                  <a:schemeClr val="tx1"/>
                </a:solidFill>
              </a:rPr>
              <a:t> vistas.</a:t>
            </a:r>
          </a:p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>
                <a:solidFill>
                  <a:schemeClr val="tx1"/>
                </a:solidFill>
              </a:rPr>
              <a:t>Hace</a:t>
            </a:r>
            <a:r>
              <a:rPr lang="en-GB" sz="2400" dirty="0" smtClean="0">
                <a:solidFill>
                  <a:schemeClr val="tx1"/>
                </a:solidFill>
              </a:rPr>
              <a:t> a los </a:t>
            </a:r>
            <a:r>
              <a:rPr lang="en-GB" sz="2400" dirty="0" err="1" smtClean="0">
                <a:solidFill>
                  <a:schemeClr val="tx1"/>
                </a:solidFill>
              </a:rPr>
              <a:t>sistemas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más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mantenibles</a:t>
            </a:r>
            <a:r>
              <a:rPr lang="en-GB" sz="2400" dirty="0" smtClean="0">
                <a:solidFill>
                  <a:schemeClr val="tx1"/>
                </a:solidFill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</a:rPr>
              <a:t>flexibles</a:t>
            </a:r>
            <a:r>
              <a:rPr lang="en-GB" sz="2400" dirty="0" smtClean="0">
                <a:solidFill>
                  <a:schemeClr val="tx1"/>
                </a:solidFill>
              </a:rPr>
              <a:t> y </a:t>
            </a:r>
            <a:r>
              <a:rPr lang="en-GB" sz="2400" dirty="0" err="1" smtClean="0">
                <a:solidFill>
                  <a:schemeClr val="tx1"/>
                </a:solidFill>
              </a:rPr>
              <a:t>adaptables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Aplicaciones interactivas con interfaces humano-computador cambiantes y flexibles.</a:t>
            </a:r>
          </a:p>
          <a:p>
            <a:r>
              <a:rPr lang="es-ES" dirty="0" smtClean="0"/>
              <a:t>Problema:</a:t>
            </a:r>
          </a:p>
          <a:p>
            <a:pPr lvl="1"/>
            <a:r>
              <a:rPr lang="es-ES" dirty="0" smtClean="0"/>
              <a:t>Las interfaces de usuario son muy frecuentemente cambiadas.</a:t>
            </a:r>
          </a:p>
          <a:p>
            <a:pPr lvl="1"/>
            <a:r>
              <a:rPr lang="es-ES" dirty="0" smtClean="0"/>
              <a:t>Cambios en la funcionalidad deben reflejarse en las interfaces.</a:t>
            </a:r>
          </a:p>
          <a:p>
            <a:pPr lvl="1"/>
            <a:r>
              <a:rPr lang="es-ES" dirty="0" smtClean="0"/>
              <a:t>Puede haber interfaces a medida para ciertos usuarios.</a:t>
            </a:r>
          </a:p>
          <a:p>
            <a:pPr lvl="1"/>
            <a:r>
              <a:rPr lang="es-ES" dirty="0" smtClean="0"/>
              <a:t>Diferentes paradigmas de interfaz: </a:t>
            </a:r>
          </a:p>
          <a:p>
            <a:pPr lvl="2"/>
            <a:r>
              <a:rPr lang="es-ES" dirty="0" smtClean="0"/>
              <a:t>digitar información,</a:t>
            </a:r>
          </a:p>
          <a:p>
            <a:pPr lvl="2"/>
            <a:r>
              <a:rPr lang="es-ES" dirty="0" smtClean="0"/>
              <a:t>seleccionar íconos.</a:t>
            </a:r>
          </a:p>
          <a:p>
            <a:pPr lvl="1"/>
            <a:r>
              <a:rPr lang="es-ES" dirty="0" smtClean="0"/>
              <a:t>Construir un sistema monolítico es caro y difícil.</a:t>
            </a:r>
          </a:p>
        </p:txBody>
      </p:sp>
      <p:pic>
        <p:nvPicPr>
          <p:cNvPr id="5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Fuerzas</a:t>
            </a:r>
          </a:p>
          <a:p>
            <a:pPr lvl="1"/>
            <a:r>
              <a:rPr lang="es-ES" dirty="0" smtClean="0"/>
              <a:t>la misma información se presenta de distintas formas</a:t>
            </a:r>
          </a:p>
          <a:p>
            <a:pPr lvl="1"/>
            <a:r>
              <a:rPr lang="es-ES" dirty="0" smtClean="0"/>
              <a:t>cambios en los datos deben reflejarse en la interfaz inmediatamente</a:t>
            </a:r>
          </a:p>
          <a:p>
            <a:pPr lvl="1"/>
            <a:r>
              <a:rPr lang="es-ES" dirty="0" smtClean="0"/>
              <a:t>las interfaces deben modificarse fácilmente, ojalá durante la ejecución</a:t>
            </a:r>
          </a:p>
          <a:p>
            <a:pPr lvl="1"/>
            <a:r>
              <a:rPr lang="es-ES" dirty="0" smtClean="0"/>
              <a:t>distintas interfaces portables no deben afectar la operación esencial.</a:t>
            </a:r>
          </a:p>
          <a:p>
            <a:endParaRPr lang="es-ES" dirty="0" smtClean="0"/>
          </a:p>
        </p:txBody>
      </p:sp>
      <p:pic>
        <p:nvPicPr>
          <p:cNvPr id="6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MVC divide la aplicación en procesamiento, input y output.</a:t>
            </a:r>
          </a:p>
          <a:p>
            <a:pPr lvl="1"/>
            <a:r>
              <a:rPr lang="es-ES" dirty="0" smtClean="0"/>
              <a:t>El modelo representa la funcionalidad y los datos esenciales y es independiente de la representación en las interfaces.</a:t>
            </a:r>
          </a:p>
          <a:p>
            <a:pPr lvl="1"/>
            <a:r>
              <a:rPr lang="es-ES" dirty="0" smtClean="0"/>
              <a:t>La vista obtiene datos del modelo y los despliega para el usuario.</a:t>
            </a:r>
          </a:p>
          <a:p>
            <a:pPr lvl="1"/>
            <a:r>
              <a:rPr lang="es-ES" dirty="0" smtClean="0"/>
              <a:t>Cada vista tiene asociada un controlador. El controlador recibe eventos como input (movimientos del mouse, activación de botones) y los traduce a solicitudes de servicios del modelo o la vista.</a:t>
            </a:r>
          </a:p>
          <a:p>
            <a:pPr lvl="1"/>
            <a:r>
              <a:rPr lang="es-ES" dirty="0" smtClean="0"/>
              <a:t>El usuario interactúa con el modelo solamente a través de controladores.</a:t>
            </a:r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Estructura:</a:t>
            </a:r>
          </a:p>
          <a:p>
            <a:pPr lvl="1"/>
            <a:r>
              <a:rPr lang="es-ES" b="1" dirty="0" smtClean="0"/>
              <a:t>Modelo</a:t>
            </a:r>
          </a:p>
          <a:p>
            <a:pPr lvl="2"/>
            <a:r>
              <a:rPr lang="es-ES" dirty="0" smtClean="0"/>
              <a:t>encapsula la información esencial y exporta procedimientos que realizan procesamiento específico de la aplicación;</a:t>
            </a:r>
          </a:p>
          <a:p>
            <a:pPr lvl="2"/>
            <a:r>
              <a:rPr lang="es-ES" dirty="0" smtClean="0"/>
              <a:t>provee funciones para que las vistas accedan a la información;</a:t>
            </a:r>
          </a:p>
          <a:p>
            <a:pPr lvl="2"/>
            <a:r>
              <a:rPr lang="es-ES" dirty="0" smtClean="0"/>
              <a:t>el mecanismo de cambio-propagación mantiene informados a las vistas y a los controladores dependientes.</a:t>
            </a:r>
          </a:p>
          <a:p>
            <a:endParaRPr lang="es-ES" dirty="0" smtClean="0"/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</a:t>
            </a:r>
          </a:p>
          <a:p>
            <a:pPr lvl="1"/>
            <a:r>
              <a:rPr lang="es-ES" b="1" dirty="0" smtClean="0"/>
              <a:t>Vista</a:t>
            </a:r>
          </a:p>
          <a:p>
            <a:pPr lvl="2"/>
            <a:r>
              <a:rPr lang="es-ES" dirty="0" smtClean="0"/>
              <a:t>despliega los datos para el usuario;</a:t>
            </a:r>
          </a:p>
          <a:p>
            <a:pPr lvl="2"/>
            <a:r>
              <a:rPr lang="es-ES" dirty="0" smtClean="0"/>
              <a:t>tienen procedimientos de actualización para recibir nuevos datos.</a:t>
            </a:r>
          </a:p>
          <a:p>
            <a:pPr lvl="1"/>
            <a:r>
              <a:rPr lang="es-ES" b="1" dirty="0" smtClean="0"/>
              <a:t>Controlador</a:t>
            </a:r>
          </a:p>
          <a:p>
            <a:pPr lvl="2"/>
            <a:r>
              <a:rPr lang="es-ES" dirty="0" smtClean="0"/>
              <a:t>existe un controlador para cada vista;</a:t>
            </a:r>
          </a:p>
          <a:p>
            <a:pPr lvl="2"/>
            <a:r>
              <a:rPr lang="es-ES" dirty="0" smtClean="0"/>
              <a:t>recibe los inputs de una vista como eventos y los interpreta.</a:t>
            </a:r>
          </a:p>
          <a:p>
            <a:endParaRPr lang="es-ES" dirty="0" smtClean="0"/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</Template>
  <TotalTime>1814</TotalTime>
  <Words>976</Words>
  <Application>Microsoft Office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Times New Roman</vt:lpstr>
      <vt:lpstr>Wingdings</vt:lpstr>
      <vt:lpstr>Business Presentation</vt:lpstr>
      <vt:lpstr>M.V.C. Pattern</vt:lpstr>
      <vt:lpstr>Patrones MVC</vt:lpstr>
      <vt:lpstr>Modelo Vista Controlador (MVC)</vt:lpstr>
      <vt:lpstr>Modelo Vista Controlador (MVC)</vt:lpstr>
      <vt:lpstr>Modelo Vista Controlador (MVC)</vt:lpstr>
      <vt:lpstr>Modelo Vista Controlador (MVC)</vt:lpstr>
      <vt:lpstr>Modelo Vista Controlador (MVC)</vt:lpstr>
      <vt:lpstr>Modelo Vista Controlador (MVC)</vt:lpstr>
      <vt:lpstr>Modelo Vista Controlador (MVC)</vt:lpstr>
      <vt:lpstr>MCV: Dinámica</vt:lpstr>
      <vt:lpstr>MCV: Implementación</vt:lpstr>
      <vt:lpstr>MCV: Consecuencias</vt:lpstr>
      <vt:lpstr>Modelo Vista Controlador (MVC)</vt:lpstr>
      <vt:lpstr>Recomendaciones Generales</vt:lpstr>
      <vt:lpstr>Recomendaciones Generales</vt:lpstr>
      <vt:lpstr>Recomendaciones Generales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.Net</dc:title>
  <dc:creator>Julio Cesar Robles Uribe</dc:creator>
  <cp:lastModifiedBy>Julio Robles</cp:lastModifiedBy>
  <cp:revision>370</cp:revision>
  <dcterms:created xsi:type="dcterms:W3CDTF">2011-09-11T16:53:06Z</dcterms:created>
  <dcterms:modified xsi:type="dcterms:W3CDTF">2022-04-26T02:32:45Z</dcterms:modified>
</cp:coreProperties>
</file>