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328" r:id="rId3"/>
    <p:sldId id="330" r:id="rId4"/>
    <p:sldId id="336" r:id="rId5"/>
    <p:sldId id="337" r:id="rId6"/>
    <p:sldId id="338" r:id="rId7"/>
    <p:sldId id="340" r:id="rId8"/>
    <p:sldId id="341" r:id="rId9"/>
    <p:sldId id="342" r:id="rId10"/>
    <p:sldId id="339" r:id="rId11"/>
    <p:sldId id="344" r:id="rId12"/>
    <p:sldId id="346" r:id="rId13"/>
    <p:sldId id="345" r:id="rId14"/>
    <p:sldId id="331" r:id="rId15"/>
    <p:sldId id="332" r:id="rId16"/>
    <p:sldId id="333" r:id="rId17"/>
    <p:sldId id="276" r:id="rId18"/>
    <p:sldId id="277" r:id="rId19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83774" autoAdjust="0"/>
  </p:normalViewPr>
  <p:slideViewPr>
    <p:cSldViewPr>
      <p:cViewPr varScale="1">
        <p:scale>
          <a:sx n="69" d="100"/>
          <a:sy n="69" d="100"/>
        </p:scale>
        <p:origin x="1819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5F02C1-A2C2-45D1-8D60-D454C04B5E27}" type="datetimeFigureOut">
              <a:rPr lang="es-CO" smtClean="0"/>
              <a:pPr/>
              <a:t>21/08/2023</a:t>
            </a:fld>
            <a:endParaRPr lang="es-CO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61A6AF-5C91-4279-A2A9-5DA981759015}" type="slidenum">
              <a:rPr lang="es-CO" smtClean="0"/>
              <a:pPr/>
              <a:t>‹#›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79963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1A6AF-5C91-4279-A2A9-5DA981759015}" type="slidenum">
              <a:rPr lang="es-CO" smtClean="0"/>
              <a:pPr/>
              <a:t>1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101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3383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86200"/>
            <a:ext cx="7776864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F1CB-57C8-46CD-A207-903DDF210919}" type="datetimeFigureOut">
              <a:rPr lang="es-CO" smtClean="0"/>
              <a:pPr/>
              <a:t>21/08/2023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89EF-5E01-46FC-80D7-6EE7692A75A6}" type="slidenum">
              <a:rPr lang="es-CO" smtClean="0"/>
              <a:pPr/>
              <a:t>‹#›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383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86200"/>
            <a:ext cx="7776864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F1CB-57C8-46CD-A207-903DDF210919}" type="datetimeFigureOut">
              <a:rPr lang="es-CO" smtClean="0"/>
              <a:pPr/>
              <a:t>21/08/2023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89EF-5E01-46FC-80D7-6EE7692A75A6}" type="slidenum">
              <a:rPr lang="es-CO" smtClean="0"/>
              <a:pPr/>
              <a:t>‹#›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4699000" y="1"/>
            <a:ext cx="4445000" cy="212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/>
          <a:lstStyle>
            <a:lvl1pPr>
              <a:defRPr sz="3000">
                <a:solidFill>
                  <a:srgbClr val="0070C0"/>
                </a:solidFill>
              </a:defRPr>
            </a:lvl1pPr>
            <a:lvl4pPr>
              <a:buFont typeface="Arial" pitchFamily="34" charset="0"/>
              <a:buChar char="◘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C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F1CB-57C8-46CD-A207-903DDF210919}" type="datetimeFigureOut">
              <a:rPr lang="es-CO" smtClean="0"/>
              <a:pPr/>
              <a:t>21/08/2023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89EF-5E01-46FC-80D7-6EE7692A75A6}" type="slidenum">
              <a:rPr lang="es-CO" smtClean="0"/>
              <a:pPr/>
              <a:t>‹#›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9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/>
          <a:lstStyle>
            <a:lvl1pPr>
              <a:defRPr sz="3000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C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F1CB-57C8-46CD-A207-903DDF210919}" type="datetimeFigureOut">
              <a:rPr lang="es-CO" smtClean="0"/>
              <a:pPr/>
              <a:t>21/08/2023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89EF-5E01-46FC-80D7-6EE7692A75A6}" type="slidenum">
              <a:rPr lang="es-CO" smtClean="0"/>
              <a:pPr/>
              <a:t>‹#›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4699000" y="1"/>
            <a:ext cx="4445000" cy="212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/>
          <a:lstStyle>
            <a:lvl1pPr>
              <a:defRPr sz="3000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C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F1CB-57C8-46CD-A207-903DDF210919}" type="datetimeFigureOut">
              <a:rPr lang="es-CO" smtClean="0"/>
              <a:pPr/>
              <a:t>21/08/2023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89EF-5E01-46FC-80D7-6EE7692A75A6}" type="slidenum">
              <a:rPr lang="es-CO" smtClean="0"/>
              <a:pPr/>
              <a:t>‹#›</a:t>
            </a:fld>
            <a:endParaRPr lang="es-CO" dirty="0"/>
          </a:p>
        </p:txBody>
      </p:sp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9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19675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1F1CB-57C8-46CD-A207-903DDF210919}" type="datetimeFigureOut">
              <a:rPr lang="es-CO" smtClean="0"/>
              <a:pPr/>
              <a:t>21/08/2023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D89EF-5E01-46FC-80D7-6EE7692A75A6}" type="slidenum">
              <a:rPr lang="es-CO" smtClean="0"/>
              <a:pPr/>
              <a:t>‹#›</a:t>
            </a:fld>
            <a:endParaRPr lang="es-CO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0000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0C0"/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B050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FC000"/>
        </a:buClr>
        <a:buFont typeface="Arial" pitchFamily="34" charset="0"/>
        <a:buChar char="◘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7030A0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3212976"/>
            <a:ext cx="2247900" cy="36195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Modelo Vista Controlador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CO" sz="8000" dirty="0"/>
              <a:t>M.V.C. </a:t>
            </a:r>
            <a:r>
              <a:rPr lang="es-CO" sz="8000" dirty="0" err="1"/>
              <a:t>Pattern</a:t>
            </a:r>
            <a:endParaRPr lang="es-CO" sz="80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949280"/>
            <a:ext cx="2425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Julio Cesar Robles Uribe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237312"/>
            <a:ext cx="2001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>
                <a:solidFill>
                  <a:srgbClr val="0070C0"/>
                </a:solidFill>
              </a:rPr>
              <a:t>Arquitecto de Soluciones</a:t>
            </a:r>
          </a:p>
        </p:txBody>
      </p:sp>
      <p:pic>
        <p:nvPicPr>
          <p:cNvPr id="8" name="Picture 7" descr="Torre-Gherkin-Londres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034" y="3212976"/>
            <a:ext cx="2371965" cy="364502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MCV: Dinámica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3"/>
            <a:ext cx="8496944" cy="1232116"/>
          </a:xfrm>
        </p:spPr>
        <p:txBody>
          <a:bodyPr>
            <a:normAutofit fontScale="92500"/>
          </a:bodyPr>
          <a:lstStyle/>
          <a:p>
            <a:r>
              <a:rPr lang="en-GB" dirty="0" err="1"/>
              <a:t>Escenario</a:t>
            </a:r>
            <a:r>
              <a:rPr lang="en-GB" dirty="0"/>
              <a:t> I: </a:t>
            </a:r>
            <a:r>
              <a:rPr lang="en-GB" dirty="0">
                <a:solidFill>
                  <a:schemeClr val="tx1"/>
                </a:solidFill>
              </a:rPr>
              <a:t>Una Entrada del </a:t>
            </a:r>
            <a:r>
              <a:rPr lang="en-GB" dirty="0" err="1">
                <a:solidFill>
                  <a:schemeClr val="tx1"/>
                </a:solidFill>
              </a:rPr>
              <a:t>usuario</a:t>
            </a:r>
            <a:r>
              <a:rPr lang="en-GB" dirty="0">
                <a:solidFill>
                  <a:schemeClr val="tx1"/>
                </a:solidFill>
              </a:rPr>
              <a:t> cambia el </a:t>
            </a:r>
            <a:r>
              <a:rPr lang="en-GB" dirty="0" err="1">
                <a:solidFill>
                  <a:schemeClr val="tx1"/>
                </a:solidFill>
              </a:rPr>
              <a:t>modelo</a:t>
            </a:r>
            <a:r>
              <a:rPr lang="en-GB" dirty="0">
                <a:solidFill>
                  <a:schemeClr val="tx1"/>
                </a:solidFill>
              </a:rPr>
              <a:t> y </a:t>
            </a:r>
            <a:r>
              <a:rPr lang="en-GB" dirty="0" err="1">
                <a:solidFill>
                  <a:schemeClr val="tx1"/>
                </a:solidFill>
              </a:rPr>
              <a:t>dispara</a:t>
            </a:r>
            <a:r>
              <a:rPr lang="en-GB" dirty="0">
                <a:solidFill>
                  <a:schemeClr val="tx1"/>
                </a:solidFill>
              </a:rPr>
              <a:t> el </a:t>
            </a:r>
            <a:r>
              <a:rPr lang="en-GB" dirty="0" err="1">
                <a:solidFill>
                  <a:schemeClr val="tx1"/>
                </a:solidFill>
              </a:rPr>
              <a:t>mecanismo</a:t>
            </a:r>
            <a:r>
              <a:rPr lang="en-GB" dirty="0">
                <a:solidFill>
                  <a:schemeClr val="tx1"/>
                </a:solidFill>
              </a:rPr>
              <a:t> de </a:t>
            </a:r>
            <a:r>
              <a:rPr lang="en-GB" dirty="0" err="1">
                <a:solidFill>
                  <a:schemeClr val="tx1"/>
                </a:solidFill>
              </a:rPr>
              <a:t>cambio-propagación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685800" y="2743200"/>
            <a:ext cx="1751013" cy="531813"/>
            <a:chOff x="685800" y="2743200"/>
            <a:chExt cx="1751013" cy="531813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685800" y="2743200"/>
              <a:ext cx="1751013" cy="531813"/>
            </a:xfrm>
            <a:prstGeom prst="roundRect">
              <a:avLst>
                <a:gd name="adj" fmla="val 296"/>
              </a:avLst>
            </a:prstGeom>
            <a:solidFill>
              <a:srgbClr val="7030A0"/>
            </a:solidFill>
            <a:ln w="9360">
              <a:solidFill>
                <a:srgbClr val="0000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844487" y="2743200"/>
              <a:ext cx="1461853" cy="386902"/>
            </a:xfrm>
            <a:prstGeom prst="rect">
              <a:avLst/>
            </a:prstGeom>
            <a:solidFill>
              <a:srgbClr val="7030A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5000"/>
                </a:lnSpc>
                <a:buClr>
                  <a:srgbClr val="000066"/>
                </a:buClr>
                <a:buSzPct val="83000"/>
                <a:buFont typeface="Times New Roman" pitchFamily="18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2000" b="1" dirty="0" err="1">
                  <a:solidFill>
                    <a:schemeClr val="bg1"/>
                  </a:solidFill>
                </a:rPr>
                <a:t>Controlador</a:t>
              </a:r>
              <a:endParaRPr lang="en-GB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581400" y="2743200"/>
            <a:ext cx="1751013" cy="531813"/>
            <a:chOff x="3581400" y="2743200"/>
            <a:chExt cx="1751013" cy="531813"/>
          </a:xfrm>
        </p:grpSpPr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3581400" y="2743200"/>
              <a:ext cx="1751013" cy="531813"/>
            </a:xfrm>
            <a:prstGeom prst="roundRect">
              <a:avLst>
                <a:gd name="adj" fmla="val 296"/>
              </a:avLst>
            </a:prstGeom>
            <a:solidFill>
              <a:srgbClr val="00B050"/>
            </a:solidFill>
            <a:ln w="9360">
              <a:solidFill>
                <a:srgbClr val="0000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3960468" y="2743200"/>
              <a:ext cx="1012114" cy="386902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5000"/>
                </a:lnSpc>
                <a:buClr>
                  <a:srgbClr val="000066"/>
                </a:buClr>
                <a:buSzPct val="83000"/>
                <a:buFont typeface="Times New Roman" pitchFamily="18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2000" b="1">
                  <a:solidFill>
                    <a:schemeClr val="bg1"/>
                  </a:solidFill>
                </a:rPr>
                <a:t>Modelo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553200" y="2743200"/>
            <a:ext cx="1751013" cy="531813"/>
            <a:chOff x="6553200" y="2743200"/>
            <a:chExt cx="1751013" cy="531813"/>
          </a:xfrm>
        </p:grpSpPr>
        <p:sp>
          <p:nvSpPr>
            <p:cNvPr id="11" name="AutoShape 11"/>
            <p:cNvSpPr>
              <a:spLocks noChangeArrowheads="1"/>
            </p:cNvSpPr>
            <p:nvPr/>
          </p:nvSpPr>
          <p:spPr bwMode="auto">
            <a:xfrm>
              <a:off x="6553200" y="2743200"/>
              <a:ext cx="1751013" cy="531813"/>
            </a:xfrm>
            <a:prstGeom prst="roundRect">
              <a:avLst>
                <a:gd name="adj" fmla="val 296"/>
              </a:avLst>
            </a:prstGeom>
            <a:solidFill>
              <a:srgbClr val="C00000"/>
            </a:solidFill>
            <a:ln w="9360">
              <a:solidFill>
                <a:srgbClr val="0000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7080385" y="2743200"/>
              <a:ext cx="715878" cy="386902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5000"/>
                </a:lnSpc>
                <a:buClr>
                  <a:srgbClr val="000066"/>
                </a:buClr>
                <a:buSzPct val="83000"/>
                <a:buFont typeface="Times New Roman" pitchFamily="18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2000" b="1">
                  <a:solidFill>
                    <a:schemeClr val="bg1"/>
                  </a:solidFill>
                </a:rPr>
                <a:t>View</a:t>
              </a:r>
            </a:p>
          </p:txBody>
        </p:sp>
      </p:grp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1524000" y="3276600"/>
            <a:ext cx="1588" cy="2895600"/>
          </a:xfrm>
          <a:prstGeom prst="line">
            <a:avLst/>
          </a:prstGeom>
          <a:noFill/>
          <a:ln w="936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4495800" y="3276600"/>
            <a:ext cx="1588" cy="2895600"/>
          </a:xfrm>
          <a:prstGeom prst="line">
            <a:avLst/>
          </a:prstGeom>
          <a:noFill/>
          <a:ln w="936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7467600" y="3276600"/>
            <a:ext cx="1588" cy="2895600"/>
          </a:xfrm>
          <a:prstGeom prst="line">
            <a:avLst/>
          </a:prstGeom>
          <a:noFill/>
          <a:ln w="936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1447800" y="3429000"/>
            <a:ext cx="228600" cy="2590800"/>
          </a:xfrm>
          <a:prstGeom prst="roundRect">
            <a:avLst>
              <a:gd name="adj" fmla="val 694"/>
            </a:avLst>
          </a:prstGeom>
          <a:solidFill>
            <a:srgbClr val="CCFFFF"/>
          </a:solidFill>
          <a:ln w="9360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AutoShape 17"/>
          <p:cNvSpPr>
            <a:spLocks noChangeArrowheads="1"/>
          </p:cNvSpPr>
          <p:nvPr/>
        </p:nvSpPr>
        <p:spPr bwMode="auto">
          <a:xfrm>
            <a:off x="4343400" y="3548063"/>
            <a:ext cx="304800" cy="2286000"/>
          </a:xfrm>
          <a:prstGeom prst="roundRect">
            <a:avLst>
              <a:gd name="adj" fmla="val 519"/>
            </a:avLst>
          </a:prstGeom>
          <a:solidFill>
            <a:srgbClr val="CCFFFF"/>
          </a:solidFill>
          <a:ln w="9360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457200" y="3505200"/>
            <a:ext cx="990600" cy="1588"/>
          </a:xfrm>
          <a:prstGeom prst="line">
            <a:avLst/>
          </a:prstGeom>
          <a:noFill/>
          <a:ln w="9360">
            <a:solidFill>
              <a:srgbClr val="000066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1676400" y="3581400"/>
            <a:ext cx="2667000" cy="1588"/>
          </a:xfrm>
          <a:prstGeom prst="line">
            <a:avLst/>
          </a:prstGeom>
          <a:noFill/>
          <a:ln w="9360">
            <a:solidFill>
              <a:srgbClr val="000066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0" name="AutoShape 20"/>
          <p:cNvSpPr>
            <a:spLocks noChangeArrowheads="1"/>
          </p:cNvSpPr>
          <p:nvPr/>
        </p:nvSpPr>
        <p:spPr bwMode="auto">
          <a:xfrm>
            <a:off x="4495800" y="3657600"/>
            <a:ext cx="228600" cy="1905000"/>
          </a:xfrm>
          <a:prstGeom prst="roundRect">
            <a:avLst>
              <a:gd name="adj" fmla="val 694"/>
            </a:avLst>
          </a:prstGeom>
          <a:solidFill>
            <a:srgbClr val="CCFFFF"/>
          </a:solidFill>
          <a:ln w="9360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" name="Group 21"/>
          <p:cNvGrpSpPr>
            <a:grpSpLocks/>
          </p:cNvGrpSpPr>
          <p:nvPr/>
        </p:nvGrpSpPr>
        <p:grpSpPr bwMode="auto">
          <a:xfrm>
            <a:off x="4648200" y="3581400"/>
            <a:ext cx="225425" cy="149225"/>
            <a:chOff x="2928" y="2256"/>
            <a:chExt cx="142" cy="94"/>
          </a:xfrm>
        </p:grpSpPr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2928" y="2256"/>
              <a:ext cx="1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3070" y="2256"/>
              <a:ext cx="1" cy="94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H="1">
              <a:off x="2973" y="2350"/>
              <a:ext cx="99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4724400" y="3810000"/>
            <a:ext cx="2590800" cy="1588"/>
          </a:xfrm>
          <a:prstGeom prst="line">
            <a:avLst/>
          </a:prstGeom>
          <a:noFill/>
          <a:ln w="9360">
            <a:solidFill>
              <a:srgbClr val="000066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6" name="AutoShape 26"/>
          <p:cNvSpPr>
            <a:spLocks noChangeArrowheads="1"/>
          </p:cNvSpPr>
          <p:nvPr/>
        </p:nvSpPr>
        <p:spPr bwMode="auto">
          <a:xfrm>
            <a:off x="7315200" y="3733800"/>
            <a:ext cx="304800" cy="1143000"/>
          </a:xfrm>
          <a:prstGeom prst="roundRect">
            <a:avLst>
              <a:gd name="adj" fmla="val 519"/>
            </a:avLst>
          </a:prstGeom>
          <a:solidFill>
            <a:srgbClr val="CCFFFF"/>
          </a:solidFill>
          <a:ln w="9360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AutoShape 27"/>
          <p:cNvSpPr>
            <a:spLocks noChangeArrowheads="1"/>
          </p:cNvSpPr>
          <p:nvPr/>
        </p:nvSpPr>
        <p:spPr bwMode="auto">
          <a:xfrm>
            <a:off x="7467600" y="3886200"/>
            <a:ext cx="228600" cy="838200"/>
          </a:xfrm>
          <a:prstGeom prst="roundRect">
            <a:avLst>
              <a:gd name="adj" fmla="val 694"/>
            </a:avLst>
          </a:prstGeom>
          <a:solidFill>
            <a:srgbClr val="CCFFFF"/>
          </a:solidFill>
          <a:ln w="9360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" name="Group 28"/>
          <p:cNvGrpSpPr>
            <a:grpSpLocks/>
          </p:cNvGrpSpPr>
          <p:nvPr/>
        </p:nvGrpSpPr>
        <p:grpSpPr bwMode="auto">
          <a:xfrm>
            <a:off x="7620000" y="3810000"/>
            <a:ext cx="225425" cy="149225"/>
            <a:chOff x="4800" y="2400"/>
            <a:chExt cx="142" cy="94"/>
          </a:xfrm>
        </p:grpSpPr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4800" y="2400"/>
              <a:ext cx="1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4942" y="2400"/>
              <a:ext cx="1" cy="94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H="1">
              <a:off x="4845" y="2494"/>
              <a:ext cx="99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" name="Group 32"/>
          <p:cNvGrpSpPr>
            <a:grpSpLocks/>
          </p:cNvGrpSpPr>
          <p:nvPr/>
        </p:nvGrpSpPr>
        <p:grpSpPr bwMode="auto">
          <a:xfrm>
            <a:off x="7620000" y="4648200"/>
            <a:ext cx="225425" cy="149225"/>
            <a:chOff x="4800" y="2928"/>
            <a:chExt cx="142" cy="94"/>
          </a:xfrm>
        </p:grpSpPr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4848" y="2928"/>
              <a:ext cx="94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>
              <a:off x="4942" y="2928"/>
              <a:ext cx="1" cy="94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 flipH="1">
              <a:off x="4799" y="3022"/>
              <a:ext cx="14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" name="Group 36"/>
          <p:cNvGrpSpPr>
            <a:grpSpLocks/>
          </p:cNvGrpSpPr>
          <p:nvPr/>
        </p:nvGrpSpPr>
        <p:grpSpPr bwMode="auto">
          <a:xfrm>
            <a:off x="4648200" y="5486400"/>
            <a:ext cx="225425" cy="149225"/>
            <a:chOff x="2928" y="3456"/>
            <a:chExt cx="142" cy="94"/>
          </a:xfrm>
        </p:grpSpPr>
        <p:sp>
          <p:nvSpPr>
            <p:cNvPr id="37" name="Line 37"/>
            <p:cNvSpPr>
              <a:spLocks noChangeShapeType="1"/>
            </p:cNvSpPr>
            <p:nvPr/>
          </p:nvSpPr>
          <p:spPr bwMode="auto">
            <a:xfrm>
              <a:off x="2976" y="3456"/>
              <a:ext cx="94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3070" y="3456"/>
              <a:ext cx="1" cy="94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39"/>
            <p:cNvSpPr>
              <a:spLocks noChangeShapeType="1"/>
            </p:cNvSpPr>
            <p:nvPr/>
          </p:nvSpPr>
          <p:spPr bwMode="auto">
            <a:xfrm flipH="1">
              <a:off x="2927" y="3550"/>
              <a:ext cx="14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" name="AutoShape 40"/>
          <p:cNvSpPr>
            <a:spLocks noChangeArrowheads="1"/>
          </p:cNvSpPr>
          <p:nvPr/>
        </p:nvSpPr>
        <p:spPr bwMode="auto">
          <a:xfrm>
            <a:off x="4648200" y="4191000"/>
            <a:ext cx="228600" cy="381000"/>
          </a:xfrm>
          <a:prstGeom prst="roundRect">
            <a:avLst>
              <a:gd name="adj" fmla="val 694"/>
            </a:avLst>
          </a:prstGeom>
          <a:solidFill>
            <a:srgbClr val="CCFFFF"/>
          </a:solidFill>
          <a:ln w="9360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41"/>
          <p:cNvSpPr>
            <a:spLocks noChangeShapeType="1"/>
          </p:cNvSpPr>
          <p:nvPr/>
        </p:nvSpPr>
        <p:spPr bwMode="auto">
          <a:xfrm>
            <a:off x="4876800" y="4343400"/>
            <a:ext cx="2590800" cy="1588"/>
          </a:xfrm>
          <a:prstGeom prst="line">
            <a:avLst/>
          </a:prstGeom>
          <a:noFill/>
          <a:ln w="9360">
            <a:solidFill>
              <a:srgbClr val="000066"/>
            </a:solidFill>
            <a:round/>
            <a:headEnd type="triangle" w="lg" len="lg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2" name="Line 42"/>
          <p:cNvSpPr>
            <a:spLocks noChangeShapeType="1"/>
          </p:cNvSpPr>
          <p:nvPr/>
        </p:nvSpPr>
        <p:spPr bwMode="auto">
          <a:xfrm flipH="1">
            <a:off x="4721225" y="4876800"/>
            <a:ext cx="2597150" cy="1588"/>
          </a:xfrm>
          <a:prstGeom prst="line">
            <a:avLst/>
          </a:prstGeom>
          <a:noFill/>
          <a:ln w="9360">
            <a:solidFill>
              <a:srgbClr val="000066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3" name="AutoShape 43"/>
          <p:cNvSpPr>
            <a:spLocks noChangeArrowheads="1"/>
          </p:cNvSpPr>
          <p:nvPr/>
        </p:nvSpPr>
        <p:spPr bwMode="auto">
          <a:xfrm>
            <a:off x="4648200" y="4953000"/>
            <a:ext cx="228600" cy="381000"/>
          </a:xfrm>
          <a:prstGeom prst="roundRect">
            <a:avLst>
              <a:gd name="adj" fmla="val 694"/>
            </a:avLst>
          </a:prstGeom>
          <a:solidFill>
            <a:srgbClr val="CCFFFF"/>
          </a:solidFill>
          <a:ln w="9360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44"/>
          <p:cNvSpPr>
            <a:spLocks noChangeShapeType="1"/>
          </p:cNvSpPr>
          <p:nvPr/>
        </p:nvSpPr>
        <p:spPr bwMode="auto">
          <a:xfrm flipH="1">
            <a:off x="1825625" y="4876800"/>
            <a:ext cx="2673350" cy="1588"/>
          </a:xfrm>
          <a:prstGeom prst="line">
            <a:avLst/>
          </a:prstGeom>
          <a:noFill/>
          <a:ln w="9360">
            <a:solidFill>
              <a:srgbClr val="000066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5" name="Line 45"/>
          <p:cNvSpPr>
            <a:spLocks noChangeShapeType="1"/>
          </p:cNvSpPr>
          <p:nvPr/>
        </p:nvSpPr>
        <p:spPr bwMode="auto">
          <a:xfrm flipH="1">
            <a:off x="1825625" y="5029200"/>
            <a:ext cx="2825750" cy="1588"/>
          </a:xfrm>
          <a:prstGeom prst="line">
            <a:avLst/>
          </a:prstGeom>
          <a:noFill/>
          <a:ln w="9360">
            <a:solidFill>
              <a:srgbClr val="000066"/>
            </a:solidFill>
            <a:round/>
            <a:headEnd type="triangle" w="lg" len="lg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6" name="AutoShape 46"/>
          <p:cNvSpPr>
            <a:spLocks noChangeArrowheads="1"/>
          </p:cNvSpPr>
          <p:nvPr/>
        </p:nvSpPr>
        <p:spPr bwMode="auto">
          <a:xfrm>
            <a:off x="1600200" y="4800600"/>
            <a:ext cx="228600" cy="457200"/>
          </a:xfrm>
          <a:prstGeom prst="roundRect">
            <a:avLst>
              <a:gd name="adj" fmla="val 694"/>
            </a:avLst>
          </a:prstGeom>
          <a:solidFill>
            <a:srgbClr val="CCFFFF"/>
          </a:solidFill>
          <a:ln w="9360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47"/>
          <p:cNvSpPr>
            <a:spLocks noChangeShapeType="1"/>
          </p:cNvSpPr>
          <p:nvPr/>
        </p:nvSpPr>
        <p:spPr bwMode="auto">
          <a:xfrm>
            <a:off x="1828800" y="5181600"/>
            <a:ext cx="2667000" cy="1588"/>
          </a:xfrm>
          <a:prstGeom prst="line">
            <a:avLst/>
          </a:prstGeom>
          <a:noFill/>
          <a:ln w="9360">
            <a:solidFill>
              <a:srgbClr val="000066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8" name="Line 48"/>
          <p:cNvSpPr>
            <a:spLocks noChangeShapeType="1"/>
          </p:cNvSpPr>
          <p:nvPr/>
        </p:nvSpPr>
        <p:spPr bwMode="auto">
          <a:xfrm flipH="1">
            <a:off x="1673225" y="5715000"/>
            <a:ext cx="2673350" cy="1588"/>
          </a:xfrm>
          <a:prstGeom prst="line">
            <a:avLst/>
          </a:prstGeom>
          <a:noFill/>
          <a:ln w="9360">
            <a:solidFill>
              <a:srgbClr val="000066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" name="Line 49"/>
          <p:cNvSpPr>
            <a:spLocks noChangeShapeType="1"/>
          </p:cNvSpPr>
          <p:nvPr/>
        </p:nvSpPr>
        <p:spPr bwMode="auto">
          <a:xfrm flipH="1">
            <a:off x="911225" y="5867400"/>
            <a:ext cx="539750" cy="1588"/>
          </a:xfrm>
          <a:prstGeom prst="line">
            <a:avLst/>
          </a:prstGeom>
          <a:noFill/>
          <a:ln w="9360">
            <a:solidFill>
              <a:srgbClr val="000066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0" name="Text Box 50"/>
          <p:cNvSpPr txBox="1">
            <a:spLocks noChangeArrowheads="1"/>
          </p:cNvSpPr>
          <p:nvPr/>
        </p:nvSpPr>
        <p:spPr bwMode="auto">
          <a:xfrm>
            <a:off x="457200" y="3429000"/>
            <a:ext cx="793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5000"/>
              </a:lnSpc>
              <a:buClr>
                <a:srgbClr val="000066"/>
              </a:buClr>
              <a:buSzPct val="75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800"/>
              <a:t>evento</a:t>
            </a:r>
          </a:p>
        </p:txBody>
      </p:sp>
      <p:sp>
        <p:nvSpPr>
          <p:cNvPr id="51" name="Text Box 51"/>
          <p:cNvSpPr txBox="1">
            <a:spLocks noChangeArrowheads="1"/>
          </p:cNvSpPr>
          <p:nvPr/>
        </p:nvSpPr>
        <p:spPr bwMode="auto">
          <a:xfrm>
            <a:off x="2514600" y="3505200"/>
            <a:ext cx="908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5000"/>
              </a:lnSpc>
              <a:buClr>
                <a:srgbClr val="000066"/>
              </a:buClr>
              <a:buSzPct val="75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800"/>
              <a:t>servicio</a:t>
            </a:r>
          </a:p>
        </p:txBody>
      </p:sp>
      <p:sp>
        <p:nvSpPr>
          <p:cNvPr id="52" name="Text Box 52"/>
          <p:cNvSpPr txBox="1">
            <a:spLocks noChangeArrowheads="1"/>
          </p:cNvSpPr>
          <p:nvPr/>
        </p:nvSpPr>
        <p:spPr bwMode="auto">
          <a:xfrm>
            <a:off x="4876800" y="3429000"/>
            <a:ext cx="127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5000"/>
              </a:lnSpc>
              <a:buClr>
                <a:srgbClr val="000066"/>
              </a:buClr>
              <a:buSzPct val="75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800"/>
              <a:t>notificación</a:t>
            </a:r>
          </a:p>
        </p:txBody>
      </p:sp>
      <p:sp>
        <p:nvSpPr>
          <p:cNvPr id="53" name="Text Box 53"/>
          <p:cNvSpPr txBox="1">
            <a:spLocks noChangeArrowheads="1"/>
          </p:cNvSpPr>
          <p:nvPr/>
        </p:nvSpPr>
        <p:spPr bwMode="auto">
          <a:xfrm>
            <a:off x="5562600" y="3733800"/>
            <a:ext cx="1073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5000"/>
              </a:lnSpc>
              <a:buClr>
                <a:srgbClr val="000066"/>
              </a:buClr>
              <a:buSzPct val="75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800"/>
              <a:t>actualizar</a:t>
            </a:r>
          </a:p>
        </p:txBody>
      </p:sp>
      <p:sp>
        <p:nvSpPr>
          <p:cNvPr id="54" name="Text Box 54"/>
          <p:cNvSpPr txBox="1">
            <a:spLocks noChangeArrowheads="1"/>
          </p:cNvSpPr>
          <p:nvPr/>
        </p:nvSpPr>
        <p:spPr bwMode="auto">
          <a:xfrm>
            <a:off x="7543800" y="3505200"/>
            <a:ext cx="1060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5000"/>
              </a:lnSpc>
              <a:buClr>
                <a:srgbClr val="000066"/>
              </a:buClr>
              <a:buSzPct val="75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800"/>
              <a:t>desplegar</a:t>
            </a:r>
          </a:p>
        </p:txBody>
      </p:sp>
      <p:sp>
        <p:nvSpPr>
          <p:cNvPr id="55" name="Text Box 55"/>
          <p:cNvSpPr txBox="1">
            <a:spLocks noChangeArrowheads="1"/>
          </p:cNvSpPr>
          <p:nvPr/>
        </p:nvSpPr>
        <p:spPr bwMode="auto">
          <a:xfrm>
            <a:off x="5334000" y="4267200"/>
            <a:ext cx="1416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5000"/>
              </a:lnSpc>
              <a:buClr>
                <a:srgbClr val="000066"/>
              </a:buClr>
              <a:buSzPct val="75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800"/>
              <a:t>obtener datos</a:t>
            </a:r>
          </a:p>
        </p:txBody>
      </p:sp>
      <p:sp>
        <p:nvSpPr>
          <p:cNvPr id="56" name="Text Box 56"/>
          <p:cNvSpPr txBox="1">
            <a:spLocks noChangeArrowheads="1"/>
          </p:cNvSpPr>
          <p:nvPr/>
        </p:nvSpPr>
        <p:spPr bwMode="auto">
          <a:xfrm>
            <a:off x="2590800" y="4572000"/>
            <a:ext cx="1073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5000"/>
              </a:lnSpc>
              <a:buClr>
                <a:srgbClr val="000066"/>
              </a:buClr>
              <a:buSzPct val="75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800"/>
              <a:t>actualizar</a:t>
            </a:r>
          </a:p>
        </p:txBody>
      </p:sp>
      <p:sp>
        <p:nvSpPr>
          <p:cNvPr id="57" name="Text Box 57"/>
          <p:cNvSpPr txBox="1">
            <a:spLocks noChangeArrowheads="1"/>
          </p:cNvSpPr>
          <p:nvPr/>
        </p:nvSpPr>
        <p:spPr bwMode="auto">
          <a:xfrm>
            <a:off x="2438400" y="4876800"/>
            <a:ext cx="1416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5000"/>
              </a:lnSpc>
              <a:buClr>
                <a:srgbClr val="000066"/>
              </a:buClr>
              <a:buSzPct val="75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800"/>
              <a:t>obtener datos</a:t>
            </a:r>
          </a:p>
        </p:txBody>
      </p:sp>
      <p:pic>
        <p:nvPicPr>
          <p:cNvPr id="61" name="Picture 2" descr="http://librosweb.es/img/jobeet_1_4/f0401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29454" y="5086361"/>
            <a:ext cx="2214546" cy="17716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MCV: Implementación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161205"/>
          </a:xfrm>
        </p:spPr>
        <p:txBody>
          <a:bodyPr>
            <a:normAutofit fontScale="92500" lnSpcReduction="10000"/>
          </a:bodyPr>
          <a:lstStyle/>
          <a:p>
            <a:r>
              <a:rPr lang="es-ES" dirty="0">
                <a:solidFill>
                  <a:schemeClr val="tx1"/>
                </a:solidFill>
              </a:rPr>
              <a:t>Separar la funcionalidad esencial de la interacción humano-computador.</a:t>
            </a:r>
          </a:p>
          <a:p>
            <a:r>
              <a:rPr lang="es-ES" dirty="0">
                <a:solidFill>
                  <a:schemeClr val="tx1"/>
                </a:solidFill>
              </a:rPr>
              <a:t>Implementar el mecanismo de cambio-propagación.</a:t>
            </a:r>
          </a:p>
          <a:p>
            <a:r>
              <a:rPr lang="es-ES" dirty="0">
                <a:solidFill>
                  <a:schemeClr val="tx1"/>
                </a:solidFill>
              </a:rPr>
              <a:t>Diseñar e implementar las vistas</a:t>
            </a:r>
          </a:p>
          <a:p>
            <a:pPr lvl="1"/>
            <a:r>
              <a:rPr lang="es-ES" dirty="0"/>
              <a:t>Representación de los datos lógicos no físicos</a:t>
            </a:r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Diseñar e implementar los controladores</a:t>
            </a:r>
          </a:p>
          <a:p>
            <a:pPr lvl="1"/>
            <a:r>
              <a:rPr lang="en-GB" dirty="0" err="1"/>
              <a:t>Capturan</a:t>
            </a:r>
            <a:r>
              <a:rPr lang="en-GB" dirty="0"/>
              <a:t> </a:t>
            </a:r>
            <a:r>
              <a:rPr lang="en-GB" dirty="0" err="1"/>
              <a:t>diferentes</a:t>
            </a:r>
            <a:r>
              <a:rPr lang="en-GB" dirty="0"/>
              <a:t> </a:t>
            </a:r>
            <a:r>
              <a:rPr lang="en-GB" dirty="0" err="1"/>
              <a:t>eventos</a:t>
            </a:r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Diseñar e implementar la relación entre vistas y controladores.</a:t>
            </a:r>
          </a:p>
          <a:p>
            <a:r>
              <a:rPr lang="en-GB" sz="3200" dirty="0" err="1">
                <a:solidFill>
                  <a:schemeClr val="tx1"/>
                </a:solidFill>
              </a:rPr>
              <a:t>Desacoplamiento</a:t>
            </a:r>
            <a:r>
              <a:rPr lang="en-GB" sz="3200" dirty="0">
                <a:solidFill>
                  <a:schemeClr val="tx1"/>
                </a:solidFill>
              </a:rPr>
              <a:t> de </a:t>
            </a:r>
            <a:r>
              <a:rPr lang="en-GB" sz="3200" dirty="0" err="1">
                <a:solidFill>
                  <a:schemeClr val="tx1"/>
                </a:solidFill>
              </a:rPr>
              <a:t>las</a:t>
            </a:r>
            <a:r>
              <a:rPr lang="en-GB" sz="3200" dirty="0">
                <a:solidFill>
                  <a:schemeClr val="tx1"/>
                </a:solidFill>
              </a:rPr>
              <a:t> </a:t>
            </a:r>
            <a:r>
              <a:rPr lang="en-GB" sz="3200" dirty="0" err="1">
                <a:solidFill>
                  <a:schemeClr val="tx1"/>
                </a:solidFill>
              </a:rPr>
              <a:t>dependencias</a:t>
            </a:r>
            <a:r>
              <a:rPr lang="en-GB" sz="3200" dirty="0">
                <a:solidFill>
                  <a:schemeClr val="tx1"/>
                </a:solidFill>
              </a:rPr>
              <a:t> del </a:t>
            </a:r>
            <a:r>
              <a:rPr lang="en-GB" sz="3200" dirty="0" err="1">
                <a:solidFill>
                  <a:schemeClr val="tx1"/>
                </a:solidFill>
              </a:rPr>
              <a:t>sistema</a:t>
            </a:r>
            <a:r>
              <a:rPr lang="en-GB" sz="3200" dirty="0">
                <a:solidFill>
                  <a:schemeClr val="tx1"/>
                </a:solidFill>
              </a:rPr>
              <a:t>.</a:t>
            </a:r>
            <a:endParaRPr lang="es-ES" dirty="0" err="1">
              <a:solidFill>
                <a:schemeClr val="tx1"/>
              </a:solidFill>
            </a:endParaRPr>
          </a:p>
        </p:txBody>
      </p:sp>
      <p:pic>
        <p:nvPicPr>
          <p:cNvPr id="61" name="Picture 2" descr="http://librosweb.es/img/jobeet_1_4/f0401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29454" y="5086361"/>
            <a:ext cx="2214546" cy="17716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MCV: Consecuencias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161205"/>
          </a:xfrm>
        </p:spPr>
        <p:txBody>
          <a:bodyPr>
            <a:normAutofit fontScale="77500" lnSpcReduction="20000"/>
          </a:bodyPr>
          <a:lstStyle/>
          <a:p>
            <a:r>
              <a:rPr lang="es-ES" dirty="0"/>
              <a:t>Beneficios</a:t>
            </a:r>
          </a:p>
          <a:p>
            <a:pPr lvl="1"/>
            <a:r>
              <a:rPr lang="es-ES" dirty="0">
                <a:solidFill>
                  <a:schemeClr val="tx1"/>
                </a:solidFill>
              </a:rPr>
              <a:t>múltiples vistas para el mismo modelo,</a:t>
            </a:r>
          </a:p>
          <a:p>
            <a:pPr lvl="1"/>
            <a:r>
              <a:rPr lang="es-ES" dirty="0">
                <a:solidFill>
                  <a:schemeClr val="tx1"/>
                </a:solidFill>
              </a:rPr>
              <a:t>Vistas sincronizadas,</a:t>
            </a:r>
          </a:p>
          <a:p>
            <a:pPr lvl="1"/>
            <a:r>
              <a:rPr lang="es-ES" dirty="0">
                <a:solidFill>
                  <a:schemeClr val="tx1"/>
                </a:solidFill>
              </a:rPr>
              <a:t>Vistas y controladores intercambiables.</a:t>
            </a:r>
          </a:p>
          <a:p>
            <a:r>
              <a:rPr lang="es-ES" dirty="0"/>
              <a:t>Desventajas:</a:t>
            </a:r>
          </a:p>
          <a:p>
            <a:pPr lvl="1"/>
            <a:r>
              <a:rPr lang="es-ES" dirty="0">
                <a:solidFill>
                  <a:schemeClr val="tx1"/>
                </a:solidFill>
              </a:rPr>
              <a:t>mayor complejidad,</a:t>
            </a:r>
          </a:p>
          <a:p>
            <a:pPr lvl="1"/>
            <a:r>
              <a:rPr lang="es-ES" dirty="0">
                <a:solidFill>
                  <a:schemeClr val="tx1"/>
                </a:solidFill>
              </a:rPr>
              <a:t>excesivos cambios potenciales,</a:t>
            </a:r>
          </a:p>
          <a:p>
            <a:pPr lvl="1"/>
            <a:r>
              <a:rPr lang="es-ES" dirty="0">
                <a:solidFill>
                  <a:schemeClr val="tx1"/>
                </a:solidFill>
              </a:rPr>
              <a:t>relación estrecha entre Vistas y controladores,</a:t>
            </a:r>
          </a:p>
          <a:p>
            <a:pPr marL="739775" lvl="1" indent="-282575">
              <a:spcBef>
                <a:spcPts val="975"/>
              </a:spcBef>
              <a:buSzPct val="10900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dirty="0" err="1"/>
              <a:t>gran</a:t>
            </a:r>
            <a:r>
              <a:rPr lang="en-GB" dirty="0"/>
              <a:t> </a:t>
            </a:r>
            <a:r>
              <a:rPr lang="en-GB" dirty="0" err="1"/>
              <a:t>acoplamiento</a:t>
            </a:r>
            <a:r>
              <a:rPr lang="en-GB" dirty="0"/>
              <a:t> entre vistas y </a:t>
            </a:r>
            <a:r>
              <a:rPr lang="en-GB" dirty="0" err="1"/>
              <a:t>controladores</a:t>
            </a:r>
            <a:r>
              <a:rPr lang="en-GB" dirty="0"/>
              <a:t> con el </a:t>
            </a:r>
            <a:r>
              <a:rPr lang="en-GB" dirty="0" err="1"/>
              <a:t>modelo</a:t>
            </a:r>
            <a:r>
              <a:rPr lang="en-GB" dirty="0"/>
              <a:t>,</a:t>
            </a:r>
          </a:p>
          <a:p>
            <a:pPr marL="739775" lvl="1" indent="-282575">
              <a:spcBef>
                <a:spcPts val="975"/>
              </a:spcBef>
              <a:buSzPct val="10900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dirty="0" err="1"/>
              <a:t>ineficiencia</a:t>
            </a:r>
            <a:r>
              <a:rPr lang="en-GB" dirty="0"/>
              <a:t> en el </a:t>
            </a:r>
            <a:r>
              <a:rPr lang="en-GB" dirty="0" err="1"/>
              <a:t>acceso</a:t>
            </a:r>
            <a:r>
              <a:rPr lang="en-GB" dirty="0"/>
              <a:t> a los </a:t>
            </a:r>
            <a:r>
              <a:rPr lang="en-GB" dirty="0" err="1"/>
              <a:t>datos</a:t>
            </a:r>
            <a:r>
              <a:rPr lang="en-GB" dirty="0"/>
              <a:t> </a:t>
            </a:r>
            <a:r>
              <a:rPr lang="en-GB" dirty="0" err="1"/>
              <a:t>desde</a:t>
            </a:r>
            <a:r>
              <a:rPr lang="en-GB" dirty="0"/>
              <a:t> la vista,</a:t>
            </a:r>
          </a:p>
          <a:p>
            <a:pPr marL="739775" lvl="1" indent="-282575">
              <a:spcBef>
                <a:spcPts val="975"/>
              </a:spcBef>
              <a:buSzPct val="10900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dirty="0" err="1"/>
              <a:t>cambios</a:t>
            </a:r>
            <a:r>
              <a:rPr lang="en-GB" dirty="0"/>
              <a:t> </a:t>
            </a:r>
            <a:r>
              <a:rPr lang="en-GB" dirty="0" err="1"/>
              <a:t>inevitables</a:t>
            </a:r>
            <a:r>
              <a:rPr lang="en-GB" dirty="0"/>
              <a:t> a </a:t>
            </a:r>
            <a:r>
              <a:rPr lang="en-GB" dirty="0" err="1"/>
              <a:t>las</a:t>
            </a:r>
            <a:r>
              <a:rPr lang="en-GB" dirty="0"/>
              <a:t> vistas y </a:t>
            </a:r>
            <a:r>
              <a:rPr lang="en-GB" dirty="0" err="1"/>
              <a:t>controladores</a:t>
            </a:r>
            <a:r>
              <a:rPr lang="en-GB" dirty="0"/>
              <a:t> al </a:t>
            </a:r>
            <a:r>
              <a:rPr lang="en-GB" dirty="0" err="1"/>
              <a:t>portarlos</a:t>
            </a:r>
            <a:r>
              <a:rPr lang="en-GB" dirty="0"/>
              <a:t>,</a:t>
            </a:r>
          </a:p>
          <a:p>
            <a:pPr marL="739775" lvl="1" indent="-282575">
              <a:spcBef>
                <a:spcPts val="975"/>
              </a:spcBef>
              <a:buSzPct val="10900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dirty="0" err="1"/>
              <a:t>difícil</a:t>
            </a:r>
            <a:r>
              <a:rPr lang="en-GB" dirty="0"/>
              <a:t> </a:t>
            </a:r>
            <a:r>
              <a:rPr lang="en-GB" dirty="0" err="1"/>
              <a:t>usar</a:t>
            </a:r>
            <a:r>
              <a:rPr lang="en-GB" dirty="0"/>
              <a:t> MVC con </a:t>
            </a:r>
            <a:r>
              <a:rPr lang="en-GB" dirty="0" err="1"/>
              <a:t>herramientas</a:t>
            </a:r>
            <a:r>
              <a:rPr lang="en-GB" dirty="0"/>
              <a:t> </a:t>
            </a:r>
            <a:r>
              <a:rPr lang="en-GB" dirty="0" err="1"/>
              <a:t>gráficas</a:t>
            </a:r>
            <a:r>
              <a:rPr lang="en-GB" dirty="0"/>
              <a:t> </a:t>
            </a:r>
            <a:r>
              <a:rPr lang="en-GB" dirty="0" err="1"/>
              <a:t>modernas</a:t>
            </a:r>
            <a:r>
              <a:rPr lang="en-GB" dirty="0"/>
              <a:t>.</a:t>
            </a:r>
          </a:p>
        </p:txBody>
      </p:sp>
      <p:pic>
        <p:nvPicPr>
          <p:cNvPr id="5" name="Picture 2" descr="http://2.bp.blogspot.com/-NIRQ2xR5kcA/Ux-fcQi7M8I/AAAAAAAAAjM/gCOmF6T0MxM/s1600/1987744909_checklist-blu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3702" y="4469621"/>
            <a:ext cx="2428860" cy="23883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Modelo Vista Controlador (MVC)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Utiliza los siguientes patrones de Diseño:</a:t>
            </a:r>
          </a:p>
          <a:p>
            <a:pPr lvl="1"/>
            <a:r>
              <a:rPr lang="es-ES" dirty="0" err="1"/>
              <a:t>Observer</a:t>
            </a:r>
            <a:endParaRPr lang="es-ES" dirty="0"/>
          </a:p>
          <a:p>
            <a:pPr lvl="1"/>
            <a:r>
              <a:rPr lang="es-ES" dirty="0" err="1"/>
              <a:t>Composite</a:t>
            </a:r>
            <a:endParaRPr lang="es-ES" dirty="0"/>
          </a:p>
          <a:p>
            <a:pPr lvl="1"/>
            <a:r>
              <a:rPr lang="es-ES" dirty="0" err="1"/>
              <a:t>Strategy</a:t>
            </a:r>
            <a:endParaRPr lang="es-ES" dirty="0"/>
          </a:p>
          <a:p>
            <a:pPr lvl="1"/>
            <a:r>
              <a:rPr lang="es-ES" dirty="0" err="1"/>
              <a:t>Decorator</a:t>
            </a:r>
            <a:endParaRPr lang="es-ES" dirty="0"/>
          </a:p>
          <a:p>
            <a:pPr lvl="1"/>
            <a:r>
              <a:rPr lang="es-ES" dirty="0" err="1"/>
              <a:t>Factory</a:t>
            </a:r>
            <a:r>
              <a:rPr lang="es-ES" dirty="0"/>
              <a:t> </a:t>
            </a:r>
            <a:r>
              <a:rPr lang="es-ES" dirty="0" err="1"/>
              <a:t>method</a:t>
            </a:r>
            <a:endParaRPr lang="es-ES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2" descr="http://librosweb.es/img/jobeet_1_4/f0401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29454" y="5086361"/>
            <a:ext cx="2214546" cy="17716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Recomendaciones Generales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sz="2400" dirty="0"/>
              <a:t>Desempeño. </a:t>
            </a:r>
          </a:p>
          <a:p>
            <a:pPr lvl="1"/>
            <a:r>
              <a:rPr lang="es-ES" sz="2000" dirty="0"/>
              <a:t>Si el desempeño es un requisito crítico, la arquitectura debe estar diseñada para albergar las operaciones críticas, dentro de un número reducido de subsistemas (menos cambios de contexto).</a:t>
            </a:r>
          </a:p>
          <a:p>
            <a:pPr lvl="1"/>
            <a:r>
              <a:rPr lang="es-ES" sz="2000" dirty="0"/>
              <a:t>Ojalá con poca comunicación entre ellos.</a:t>
            </a:r>
          </a:p>
          <a:p>
            <a:pPr lvl="1"/>
            <a:r>
              <a:rPr lang="es-ES" sz="2000" dirty="0"/>
              <a:t>Esto significa utilizar componentes de grano grueso, de esa manera habrá menos componentes en el sistema.</a:t>
            </a:r>
          </a:p>
          <a:p>
            <a:r>
              <a:rPr lang="es-ES" sz="2400" dirty="0"/>
              <a:t>Seguridad. </a:t>
            </a:r>
          </a:p>
          <a:p>
            <a:pPr lvl="1"/>
            <a:r>
              <a:rPr lang="es-ES" sz="2000" dirty="0"/>
              <a:t>Si la seguridad es un requisito crítico, se debe utilizar una arquitectura estratificada (por capas).</a:t>
            </a:r>
          </a:p>
          <a:p>
            <a:pPr lvl="1"/>
            <a:r>
              <a:rPr lang="es-ES" sz="2000" dirty="0"/>
              <a:t>Los recursos más críticos deben alojarse en las capas más inferiores (internas).</a:t>
            </a:r>
          </a:p>
          <a:p>
            <a:pPr lvl="1"/>
            <a:r>
              <a:rPr lang="es-ES" sz="2000" dirty="0"/>
              <a:t>Cada capa debe proveer un mecanismo de validación, de acuerdo a la información que ésta maneja.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Recomendaciones Generales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/>
              <a:t>Protección (de operaciones). </a:t>
            </a:r>
          </a:p>
          <a:p>
            <a:pPr lvl="1"/>
            <a:r>
              <a:rPr lang="es-ES" dirty="0"/>
              <a:t>Si la protección es un requisito crítico, la arquitectura debe estar diseñada de tal forma que las operaciones relacionadas con la protección, se localicen en único subsistema o en un conjunto muy reducido de estos.</a:t>
            </a:r>
          </a:p>
          <a:p>
            <a:pPr lvl="1"/>
            <a:r>
              <a:rPr lang="es-ES" dirty="0"/>
              <a:t>Esto reduce los costos y los problemas de validación, y hace posible crear sistemas de protección relacionados.</a:t>
            </a:r>
          </a:p>
          <a:p>
            <a:r>
              <a:rPr lang="es-ES" dirty="0"/>
              <a:t>Disponibilidad. </a:t>
            </a:r>
          </a:p>
          <a:p>
            <a:pPr lvl="1"/>
            <a:r>
              <a:rPr lang="es-ES" dirty="0"/>
              <a:t>Si la disponibilidad es un requisito crítico, como parte de la arquitectura se deben incluir componentes redundantes. </a:t>
            </a:r>
          </a:p>
          <a:p>
            <a:pPr lvl="1"/>
            <a:r>
              <a:rPr lang="es-ES" dirty="0"/>
              <a:t>Estos podrán reemplazar a los componentes con problemas, en caso de fallas.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Recomendaciones Generales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err="1"/>
              <a:t>Mantenibilidad</a:t>
            </a:r>
            <a:r>
              <a:rPr lang="es-ES" dirty="0"/>
              <a:t>. </a:t>
            </a:r>
          </a:p>
          <a:p>
            <a:pPr lvl="1"/>
            <a:r>
              <a:rPr lang="es-ES" dirty="0"/>
              <a:t>Si la </a:t>
            </a:r>
            <a:r>
              <a:rPr lang="es-ES" dirty="0" err="1"/>
              <a:t>mantenibilidad</a:t>
            </a:r>
            <a:r>
              <a:rPr lang="es-ES" dirty="0"/>
              <a:t> es un requisito crítico, la arquitectura debe estar diseñada utilizando componentes </a:t>
            </a:r>
            <a:r>
              <a:rPr lang="es-ES" dirty="0" err="1"/>
              <a:t>autocontenidos</a:t>
            </a:r>
            <a:r>
              <a:rPr lang="es-ES" dirty="0"/>
              <a:t> de grano fino.</a:t>
            </a:r>
          </a:p>
          <a:p>
            <a:pPr lvl="1"/>
            <a:r>
              <a:rPr lang="es-ES" dirty="0"/>
              <a:t>Estos componentes pueden ser módulos o componentes de software bien definidos. </a:t>
            </a:r>
          </a:p>
          <a:p>
            <a:pPr lvl="1"/>
            <a:r>
              <a:rPr lang="es-ES" dirty="0"/>
              <a:t>Estos podrán cambiarse o reemplazarse con facilidad, y con un mínimo efecto sobre el resto del sistema.</a:t>
            </a:r>
          </a:p>
          <a:p>
            <a:pPr lvl="1"/>
            <a:r>
              <a:rPr lang="es-ES" dirty="0"/>
              <a:t>Los productores de datos deben estar separados de los consumidores.</a:t>
            </a:r>
          </a:p>
          <a:p>
            <a:pPr lvl="1"/>
            <a:r>
              <a:rPr lang="es-ES" dirty="0"/>
              <a:t>Las estructuras de datos compartidas deben evitarse.</a:t>
            </a:r>
          </a:p>
          <a:p>
            <a:pPr lvl="1"/>
            <a:r>
              <a:rPr lang="es-ES" dirty="0"/>
              <a:t>La circulación de órdenes de control entre módulos o subsistemas, también debe evitarse.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CO" dirty="0"/>
              <a:t>Preguntas?</a:t>
            </a:r>
          </a:p>
        </p:txBody>
      </p:sp>
      <p:pic>
        <p:nvPicPr>
          <p:cNvPr id="4098" name="Picture 2" descr="D:\Proyectos\Framework\Supports\Images\icono_ayuda_genera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3284984"/>
            <a:ext cx="3240360" cy="32403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2600" y="2743200"/>
            <a:ext cx="601980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perspectiveHeroicExtremeRightFacing"/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6600" b="1" cap="all" dirty="0">
                <a:ln w="0"/>
                <a:solidFill>
                  <a:srgbClr val="0066CC">
                    <a:alpha val="74000"/>
                  </a:srgbClr>
                </a:solidFill>
                <a:effectLst>
                  <a:reflection blurRad="12700" stA="50000" endPos="50000" dist="5000" dir="5400000" sy="-100000" rotWithShape="0"/>
                </a:effectLst>
                <a:latin typeface="Berlin Sans FB Demi" pitchFamily="34" charset="0"/>
              </a:rPr>
              <a:t>Gracias!!!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Patrones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3600" dirty="0">
                <a:solidFill>
                  <a:schemeClr val="tx1"/>
                </a:solidFill>
              </a:rPr>
              <a:t>Modelo Vista Controlador (</a:t>
            </a:r>
            <a:r>
              <a:rPr lang="es-CO" sz="3600" b="1" dirty="0">
                <a:solidFill>
                  <a:srgbClr val="00B050"/>
                </a:solidFill>
              </a:rPr>
              <a:t>M</a:t>
            </a:r>
            <a:r>
              <a:rPr lang="es-CO" sz="3600" b="1" dirty="0">
                <a:solidFill>
                  <a:srgbClr val="FF0000"/>
                </a:solidFill>
              </a:rPr>
              <a:t>V</a:t>
            </a:r>
            <a:r>
              <a:rPr lang="es-CO" sz="3600" b="1" dirty="0">
                <a:solidFill>
                  <a:srgbClr val="7030A0"/>
                </a:solidFill>
              </a:rPr>
              <a:t>C</a:t>
            </a:r>
            <a:r>
              <a:rPr lang="es-CO" sz="3600" dirty="0">
                <a:solidFill>
                  <a:schemeClr val="tx1"/>
                </a:solidFill>
              </a:rPr>
              <a:t>)</a:t>
            </a:r>
          </a:p>
          <a:p>
            <a:pPr>
              <a:buNone/>
            </a:pPr>
            <a:endParaRPr lang="en-US" sz="3600" dirty="0"/>
          </a:p>
        </p:txBody>
      </p:sp>
      <p:pic>
        <p:nvPicPr>
          <p:cNvPr id="27656" name="Picture 8" descr="http://librosweb.es/img/jobeet_1_4/f040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5676" y="1916832"/>
            <a:ext cx="5832648" cy="46661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Modelo Vista Controlador (MVC)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>
                <a:solidFill>
                  <a:schemeClr val="tx1"/>
                </a:solidFill>
              </a:rPr>
              <a:t>El patrón de arquitectura de modelo-</a:t>
            </a:r>
            <a:r>
              <a:rPr lang="es-ES" dirty="0" err="1">
                <a:solidFill>
                  <a:schemeClr val="tx1"/>
                </a:solidFill>
              </a:rPr>
              <a:t>view</a:t>
            </a:r>
            <a:r>
              <a:rPr lang="es-ES" dirty="0">
                <a:solidFill>
                  <a:schemeClr val="tx1"/>
                </a:solidFill>
              </a:rPr>
              <a:t>-</a:t>
            </a:r>
            <a:r>
              <a:rPr lang="es-ES" dirty="0" err="1">
                <a:solidFill>
                  <a:schemeClr val="tx1"/>
                </a:solidFill>
              </a:rPr>
              <a:t>controller</a:t>
            </a:r>
            <a:r>
              <a:rPr lang="es-ES" dirty="0">
                <a:solidFill>
                  <a:schemeClr val="tx1"/>
                </a:solidFill>
              </a:rPr>
              <a:t> (MVC) divide una aplicación interactiva en tres partes. </a:t>
            </a:r>
          </a:p>
          <a:p>
            <a:pPr lvl="1"/>
            <a:r>
              <a:rPr lang="es-ES" dirty="0">
                <a:solidFill>
                  <a:schemeClr val="tx1"/>
                </a:solidFill>
              </a:rPr>
              <a:t>El modelo contiene los datos y la funcionalidad esencial. </a:t>
            </a:r>
          </a:p>
          <a:p>
            <a:pPr lvl="1"/>
            <a:r>
              <a:rPr lang="es-ES" dirty="0">
                <a:solidFill>
                  <a:schemeClr val="tx1"/>
                </a:solidFill>
              </a:rPr>
              <a:t>Las vistas despliegan la información al usuario.</a:t>
            </a:r>
          </a:p>
          <a:p>
            <a:pPr lvl="1"/>
            <a:r>
              <a:rPr lang="es-ES" dirty="0">
                <a:solidFill>
                  <a:schemeClr val="tx1"/>
                </a:solidFill>
              </a:rPr>
              <a:t> Los controladores manejan el input. </a:t>
            </a:r>
          </a:p>
          <a:p>
            <a:pPr lvl="1"/>
            <a:r>
              <a:rPr lang="es-ES" dirty="0">
                <a:solidFill>
                  <a:schemeClr val="tx1"/>
                </a:solidFill>
              </a:rPr>
              <a:t>Las vistas y los controladores juntos controlan la interfaz con el usuario. </a:t>
            </a:r>
          </a:p>
          <a:p>
            <a:pPr lvl="1"/>
            <a:r>
              <a:rPr lang="es-ES" dirty="0">
                <a:solidFill>
                  <a:schemeClr val="tx1"/>
                </a:solidFill>
              </a:rPr>
              <a:t>El mecanismo de cambio-propagación asegura la consistencia de la interfaz con el modelo.</a:t>
            </a:r>
          </a:p>
          <a:p>
            <a:endParaRPr lang="en-US" dirty="0"/>
          </a:p>
        </p:txBody>
      </p:sp>
      <p:pic>
        <p:nvPicPr>
          <p:cNvPr id="6" name="Picture 2" descr="http://librosweb.es/img/jobeet_1_4/f0401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29454" y="5086361"/>
            <a:ext cx="2214546" cy="17716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Modelo Vista Controlador (MVC)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446958"/>
          </a:xfrm>
        </p:spPr>
        <p:txBody>
          <a:bodyPr>
            <a:noAutofit/>
          </a:bodyPr>
          <a:lstStyle/>
          <a:p>
            <a:pPr marL="339725" indent="-339725">
              <a:spcBef>
                <a:spcPts val="1350"/>
              </a:spcBef>
              <a:buSzPct val="128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err="1">
                <a:solidFill>
                  <a:schemeClr val="tx1"/>
                </a:solidFill>
              </a:rPr>
              <a:t>Utilizado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para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construir</a:t>
            </a:r>
            <a:r>
              <a:rPr lang="en-GB" sz="2400" dirty="0">
                <a:solidFill>
                  <a:schemeClr val="tx1"/>
                </a:solidFill>
              </a:rPr>
              <a:t> interfaces de </a:t>
            </a:r>
            <a:r>
              <a:rPr lang="en-GB" sz="2400" dirty="0" err="1">
                <a:solidFill>
                  <a:schemeClr val="tx1"/>
                </a:solidFill>
              </a:rPr>
              <a:t>usuario</a:t>
            </a:r>
            <a:r>
              <a:rPr lang="en-GB" sz="2400" dirty="0">
                <a:solidFill>
                  <a:schemeClr val="tx1"/>
                </a:solidFill>
              </a:rPr>
              <a:t> en Smalltalk-80.</a:t>
            </a:r>
          </a:p>
          <a:p>
            <a:pPr marL="339725" indent="-339725">
              <a:spcBef>
                <a:spcPts val="1350"/>
              </a:spcBef>
              <a:buSzPct val="128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err="1">
                <a:solidFill>
                  <a:schemeClr val="tx1"/>
                </a:solidFill>
              </a:rPr>
              <a:t>Basado</a:t>
            </a:r>
            <a:r>
              <a:rPr lang="en-GB" sz="2400" dirty="0">
                <a:solidFill>
                  <a:schemeClr val="tx1"/>
                </a:solidFill>
              </a:rPr>
              <a:t> en </a:t>
            </a:r>
            <a:r>
              <a:rPr lang="en-GB" sz="2400" dirty="0" err="1">
                <a:solidFill>
                  <a:schemeClr val="tx1"/>
                </a:solidFill>
              </a:rPr>
              <a:t>tres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tipos</a:t>
            </a:r>
            <a:r>
              <a:rPr lang="en-GB" sz="2400" dirty="0">
                <a:solidFill>
                  <a:schemeClr val="tx1"/>
                </a:solidFill>
              </a:rPr>
              <a:t> de </a:t>
            </a:r>
            <a:r>
              <a:rPr lang="en-GB" sz="2400" dirty="0" err="1">
                <a:solidFill>
                  <a:schemeClr val="tx1"/>
                </a:solidFill>
              </a:rPr>
              <a:t>objetos</a:t>
            </a:r>
            <a:r>
              <a:rPr lang="en-GB" sz="2400" dirty="0">
                <a:solidFill>
                  <a:schemeClr val="tx1"/>
                </a:solidFill>
              </a:rPr>
              <a:t>:</a:t>
            </a:r>
          </a:p>
          <a:p>
            <a:pPr marL="739775" lvl="1" indent="-282575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b="1" dirty="0" err="1"/>
              <a:t>Modelo</a:t>
            </a:r>
            <a:r>
              <a:rPr lang="en-GB" sz="2400" dirty="0"/>
              <a:t>: </a:t>
            </a:r>
            <a:r>
              <a:rPr lang="en-GB" sz="2400" dirty="0" err="1"/>
              <a:t>objeto</a:t>
            </a:r>
            <a:r>
              <a:rPr lang="en-GB" sz="2400" dirty="0"/>
              <a:t> </a:t>
            </a:r>
            <a:r>
              <a:rPr lang="en-GB" sz="2400" dirty="0" err="1"/>
              <a:t>aplicación</a:t>
            </a:r>
            <a:r>
              <a:rPr lang="en-GB" sz="2400" dirty="0"/>
              <a:t>. </a:t>
            </a:r>
            <a:r>
              <a:rPr lang="en-GB" sz="2400" dirty="0" err="1"/>
              <a:t>Encapsula</a:t>
            </a:r>
            <a:r>
              <a:rPr lang="en-GB" sz="2400" dirty="0"/>
              <a:t> el </a:t>
            </a:r>
            <a:r>
              <a:rPr lang="en-GB" sz="2400" dirty="0" err="1"/>
              <a:t>núcleo</a:t>
            </a:r>
            <a:r>
              <a:rPr lang="en-GB" sz="2400" dirty="0"/>
              <a:t> </a:t>
            </a:r>
            <a:r>
              <a:rPr lang="en-GB" sz="2400" dirty="0" err="1"/>
              <a:t>funcional</a:t>
            </a:r>
            <a:r>
              <a:rPr lang="en-GB" sz="2400" dirty="0"/>
              <a:t> y los </a:t>
            </a:r>
            <a:r>
              <a:rPr lang="en-GB" sz="2400" dirty="0" err="1"/>
              <a:t>datos</a:t>
            </a:r>
            <a:r>
              <a:rPr lang="en-GB" sz="2400" dirty="0"/>
              <a:t> </a:t>
            </a:r>
            <a:r>
              <a:rPr lang="en-GB" sz="2400" dirty="0" err="1"/>
              <a:t>involucrados</a:t>
            </a:r>
            <a:r>
              <a:rPr lang="en-GB" sz="2400" dirty="0"/>
              <a:t>. </a:t>
            </a:r>
          </a:p>
          <a:p>
            <a:pPr marL="739775" lvl="1" indent="-282575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b="1" dirty="0"/>
              <a:t>Vistas</a:t>
            </a:r>
            <a:r>
              <a:rPr lang="en-GB" sz="2400" dirty="0"/>
              <a:t>: </a:t>
            </a:r>
            <a:r>
              <a:rPr lang="en-GB" sz="2400" dirty="0" err="1"/>
              <a:t>presentación</a:t>
            </a:r>
            <a:r>
              <a:rPr lang="en-GB" sz="2400" dirty="0"/>
              <a:t> de </a:t>
            </a:r>
            <a:r>
              <a:rPr lang="en-GB" sz="2400" dirty="0" err="1"/>
              <a:t>información</a:t>
            </a:r>
            <a:r>
              <a:rPr lang="en-GB" sz="2400" dirty="0"/>
              <a:t> </a:t>
            </a:r>
            <a:r>
              <a:rPr lang="en-GB" sz="2400" dirty="0" err="1"/>
              <a:t>por</a:t>
            </a:r>
            <a:r>
              <a:rPr lang="en-GB" sz="2400" dirty="0"/>
              <a:t> </a:t>
            </a:r>
            <a:r>
              <a:rPr lang="en-GB" sz="2400" dirty="0" err="1"/>
              <a:t>pantalla</a:t>
            </a:r>
            <a:r>
              <a:rPr lang="en-GB" sz="2400" dirty="0"/>
              <a:t> (al </a:t>
            </a:r>
            <a:r>
              <a:rPr lang="en-GB" sz="2400" dirty="0" err="1"/>
              <a:t>usuario</a:t>
            </a:r>
            <a:r>
              <a:rPr lang="en-GB" sz="2400" dirty="0"/>
              <a:t>). </a:t>
            </a:r>
          </a:p>
          <a:p>
            <a:pPr marL="739775" lvl="1" indent="-282575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b="1" dirty="0" err="1"/>
              <a:t>Controlador</a:t>
            </a:r>
            <a:r>
              <a:rPr lang="en-GB" sz="2400" dirty="0"/>
              <a:t>: define la forma en la </a:t>
            </a:r>
            <a:r>
              <a:rPr lang="en-GB" sz="2400" dirty="0" err="1"/>
              <a:t>que</a:t>
            </a:r>
            <a:r>
              <a:rPr lang="en-GB" sz="2400" dirty="0"/>
              <a:t> </a:t>
            </a:r>
            <a:r>
              <a:rPr lang="en-GB" sz="2400" dirty="0" err="1"/>
              <a:t>debe</a:t>
            </a:r>
            <a:r>
              <a:rPr lang="en-GB" sz="2400" dirty="0"/>
              <a:t> </a:t>
            </a:r>
            <a:r>
              <a:rPr lang="en-GB" sz="2400" dirty="0" err="1"/>
              <a:t>reaccionar</a:t>
            </a:r>
            <a:r>
              <a:rPr lang="en-GB" sz="2400" dirty="0"/>
              <a:t> la </a:t>
            </a:r>
            <a:r>
              <a:rPr lang="en-GB" sz="2400" dirty="0" err="1"/>
              <a:t>interfaz</a:t>
            </a:r>
            <a:r>
              <a:rPr lang="en-GB" sz="2400" dirty="0"/>
              <a:t> del </a:t>
            </a:r>
            <a:r>
              <a:rPr lang="en-GB" sz="2400" dirty="0" err="1"/>
              <a:t>usuario</a:t>
            </a:r>
            <a:r>
              <a:rPr lang="en-GB" sz="2400" dirty="0"/>
              <a:t>, </a:t>
            </a:r>
            <a:r>
              <a:rPr lang="en-GB" sz="2400" dirty="0" err="1"/>
              <a:t>frente</a:t>
            </a:r>
            <a:r>
              <a:rPr lang="en-GB" sz="2400" dirty="0"/>
              <a:t> a la </a:t>
            </a:r>
            <a:r>
              <a:rPr lang="en-GB" sz="2400" dirty="0" err="1"/>
              <a:t>entrada</a:t>
            </a:r>
            <a:r>
              <a:rPr lang="en-GB" sz="2400" dirty="0"/>
              <a:t> de </a:t>
            </a:r>
            <a:r>
              <a:rPr lang="en-GB" sz="2400" dirty="0" err="1"/>
              <a:t>datos</a:t>
            </a:r>
            <a:r>
              <a:rPr lang="en-GB" sz="2400" dirty="0"/>
              <a:t> (del </a:t>
            </a:r>
            <a:r>
              <a:rPr lang="en-GB" sz="2400" dirty="0" err="1"/>
              <a:t>usuario</a:t>
            </a:r>
            <a:r>
              <a:rPr lang="en-GB" sz="2400" dirty="0"/>
              <a:t>).</a:t>
            </a:r>
          </a:p>
          <a:p>
            <a:pPr marL="339725" indent="-339725">
              <a:spcBef>
                <a:spcPts val="1350"/>
              </a:spcBef>
              <a:buSzPct val="128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err="1">
                <a:solidFill>
                  <a:schemeClr val="tx1"/>
                </a:solidFill>
              </a:rPr>
              <a:t>Desacopla</a:t>
            </a:r>
            <a:r>
              <a:rPr lang="en-GB" sz="2400" dirty="0">
                <a:solidFill>
                  <a:schemeClr val="tx1"/>
                </a:solidFill>
              </a:rPr>
              <a:t> el </a:t>
            </a:r>
            <a:r>
              <a:rPr lang="en-GB" sz="2400" dirty="0" err="1">
                <a:solidFill>
                  <a:schemeClr val="tx1"/>
                </a:solidFill>
              </a:rPr>
              <a:t>modelo</a:t>
            </a:r>
            <a:r>
              <a:rPr lang="en-GB" sz="2400" dirty="0">
                <a:solidFill>
                  <a:schemeClr val="tx1"/>
                </a:solidFill>
              </a:rPr>
              <a:t> de </a:t>
            </a:r>
            <a:r>
              <a:rPr lang="en-GB" sz="2400" dirty="0" err="1">
                <a:solidFill>
                  <a:schemeClr val="tx1"/>
                </a:solidFill>
              </a:rPr>
              <a:t>las</a:t>
            </a:r>
            <a:r>
              <a:rPr lang="en-GB" sz="2400" dirty="0">
                <a:solidFill>
                  <a:schemeClr val="tx1"/>
                </a:solidFill>
              </a:rPr>
              <a:t> vistas.</a:t>
            </a:r>
          </a:p>
          <a:p>
            <a:pPr marL="339725" indent="-339725">
              <a:spcBef>
                <a:spcPts val="1350"/>
              </a:spcBef>
              <a:buSzPct val="128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err="1">
                <a:solidFill>
                  <a:schemeClr val="tx1"/>
                </a:solidFill>
              </a:rPr>
              <a:t>Hace</a:t>
            </a:r>
            <a:r>
              <a:rPr lang="en-GB" sz="2400" dirty="0">
                <a:solidFill>
                  <a:schemeClr val="tx1"/>
                </a:solidFill>
              </a:rPr>
              <a:t> a los </a:t>
            </a:r>
            <a:r>
              <a:rPr lang="en-GB" sz="2400" dirty="0" err="1">
                <a:solidFill>
                  <a:schemeClr val="tx1"/>
                </a:solidFill>
              </a:rPr>
              <a:t>sistemas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más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mantenibles</a:t>
            </a:r>
            <a:r>
              <a:rPr lang="en-GB" sz="2400" dirty="0">
                <a:solidFill>
                  <a:schemeClr val="tx1"/>
                </a:solidFill>
              </a:rPr>
              <a:t>, </a:t>
            </a:r>
            <a:r>
              <a:rPr lang="en-GB" sz="2400" dirty="0" err="1">
                <a:solidFill>
                  <a:schemeClr val="tx1"/>
                </a:solidFill>
              </a:rPr>
              <a:t>flexibles</a:t>
            </a:r>
            <a:r>
              <a:rPr lang="en-GB" sz="2400" dirty="0">
                <a:solidFill>
                  <a:schemeClr val="tx1"/>
                </a:solidFill>
              </a:rPr>
              <a:t> y </a:t>
            </a:r>
            <a:r>
              <a:rPr lang="en-GB" sz="2400" dirty="0" err="1">
                <a:solidFill>
                  <a:schemeClr val="tx1"/>
                </a:solidFill>
              </a:rPr>
              <a:t>adaptables</a:t>
            </a:r>
            <a:r>
              <a:rPr lang="en-GB" sz="2400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Modelo Vista Controlador (MVC)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Contexto</a:t>
            </a:r>
          </a:p>
          <a:p>
            <a:pPr lvl="1"/>
            <a:r>
              <a:rPr lang="es-ES" dirty="0"/>
              <a:t>Aplicaciones interactivas con interfaces humano-computador cambiantes y flexibles.</a:t>
            </a:r>
          </a:p>
          <a:p>
            <a:r>
              <a:rPr lang="es-ES" dirty="0"/>
              <a:t>Problema:</a:t>
            </a:r>
          </a:p>
          <a:p>
            <a:pPr lvl="1"/>
            <a:r>
              <a:rPr lang="es-ES" dirty="0"/>
              <a:t>Las interfaces de usuario son muy frecuentemente cambiadas.</a:t>
            </a:r>
          </a:p>
          <a:p>
            <a:pPr lvl="1"/>
            <a:r>
              <a:rPr lang="es-ES" dirty="0"/>
              <a:t>Cambios en la funcionalidad deben reflejarse en las interfaces.</a:t>
            </a:r>
          </a:p>
          <a:p>
            <a:pPr lvl="1"/>
            <a:r>
              <a:rPr lang="es-ES" dirty="0"/>
              <a:t>Puede haber interfaces a medida para ciertos usuarios.</a:t>
            </a:r>
          </a:p>
          <a:p>
            <a:pPr lvl="1"/>
            <a:r>
              <a:rPr lang="es-ES" dirty="0"/>
              <a:t>Diferentes paradigmas de interfaz: </a:t>
            </a:r>
          </a:p>
          <a:p>
            <a:pPr lvl="2"/>
            <a:r>
              <a:rPr lang="es-ES" dirty="0"/>
              <a:t>digitar información,</a:t>
            </a:r>
          </a:p>
          <a:p>
            <a:pPr lvl="2"/>
            <a:r>
              <a:rPr lang="es-ES" dirty="0"/>
              <a:t>seleccionar íconos.</a:t>
            </a:r>
          </a:p>
          <a:p>
            <a:pPr lvl="1"/>
            <a:r>
              <a:rPr lang="es-ES" dirty="0"/>
              <a:t>Construir un sistema monolítico es caro y difícil.</a:t>
            </a:r>
          </a:p>
        </p:txBody>
      </p:sp>
      <p:pic>
        <p:nvPicPr>
          <p:cNvPr id="5" name="Picture 2" descr="http://librosweb.es/img/jobeet_1_4/f0401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29454" y="5086361"/>
            <a:ext cx="2214546" cy="17716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Modelo Vista Controlador (MVC)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Fuerzas</a:t>
            </a:r>
          </a:p>
          <a:p>
            <a:pPr lvl="1"/>
            <a:r>
              <a:rPr lang="es-ES" dirty="0"/>
              <a:t>la misma información se presenta de distintas formas</a:t>
            </a:r>
          </a:p>
          <a:p>
            <a:pPr lvl="1"/>
            <a:r>
              <a:rPr lang="es-ES" dirty="0"/>
              <a:t>cambios en los datos deben reflejarse en la interfaz inmediatamente</a:t>
            </a:r>
          </a:p>
          <a:p>
            <a:pPr lvl="1"/>
            <a:r>
              <a:rPr lang="es-ES" dirty="0"/>
              <a:t>las interfaces deben modificarse fácilmente, ojalá durante la ejecución</a:t>
            </a:r>
          </a:p>
          <a:p>
            <a:pPr lvl="1"/>
            <a:r>
              <a:rPr lang="es-ES" dirty="0"/>
              <a:t>distintas interfaces portables no deben afectar la operación esencial.</a:t>
            </a:r>
          </a:p>
          <a:p>
            <a:endParaRPr lang="es-ES" dirty="0"/>
          </a:p>
        </p:txBody>
      </p:sp>
      <p:pic>
        <p:nvPicPr>
          <p:cNvPr id="6" name="Picture 2" descr="http://librosweb.es/img/jobeet_1_4/f0401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29454" y="5086361"/>
            <a:ext cx="2214546" cy="17716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Modelo Vista Controlador (MVC)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Solución:</a:t>
            </a:r>
          </a:p>
          <a:p>
            <a:pPr lvl="1"/>
            <a:r>
              <a:rPr lang="es-ES" dirty="0"/>
              <a:t>MVC divide la aplicación en procesamiento, input y output.</a:t>
            </a:r>
          </a:p>
          <a:p>
            <a:pPr lvl="1"/>
            <a:r>
              <a:rPr lang="es-ES" dirty="0"/>
              <a:t>El modelo representa la funcionalidad y los datos esenciales y es independiente de la representación en las interfaces.</a:t>
            </a:r>
          </a:p>
          <a:p>
            <a:pPr lvl="1"/>
            <a:r>
              <a:rPr lang="es-ES" dirty="0"/>
              <a:t>La vista obtiene datos del modelo y los despliega para el usuario.</a:t>
            </a:r>
          </a:p>
          <a:p>
            <a:pPr lvl="1"/>
            <a:r>
              <a:rPr lang="es-ES" dirty="0"/>
              <a:t>Cada vista tiene asociada un controlador. El controlador recibe eventos como input (movimientos del mouse, activación de botones) y los traduce a solicitudes de servicios del modelo o la vista.</a:t>
            </a:r>
          </a:p>
          <a:p>
            <a:pPr lvl="1"/>
            <a:r>
              <a:rPr lang="es-ES" dirty="0"/>
              <a:t>El usuario interactúa con el modelo solamente a través de controladores.</a:t>
            </a:r>
          </a:p>
        </p:txBody>
      </p:sp>
      <p:pic>
        <p:nvPicPr>
          <p:cNvPr id="4" name="Picture 2" descr="http://librosweb.es/img/jobeet_1_4/f0401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29454" y="5086361"/>
            <a:ext cx="2214546" cy="17716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Modelo Vista Controlador (MVC)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Estructura:</a:t>
            </a:r>
          </a:p>
          <a:p>
            <a:pPr lvl="1"/>
            <a:r>
              <a:rPr lang="es-ES" b="1" dirty="0"/>
              <a:t>Modelo</a:t>
            </a:r>
          </a:p>
          <a:p>
            <a:pPr lvl="2"/>
            <a:r>
              <a:rPr lang="es-ES" dirty="0"/>
              <a:t>encapsula la información esencial y exporta procedimientos que realizan procesamiento específico de </a:t>
            </a:r>
            <a:r>
              <a:rPr lang="es-ES"/>
              <a:t>la aplicación</a:t>
            </a:r>
            <a:endParaRPr lang="es-ES" dirty="0"/>
          </a:p>
          <a:p>
            <a:pPr lvl="2"/>
            <a:r>
              <a:rPr lang="es-ES" dirty="0"/>
              <a:t>provee funciones para que las vistas accedan a la información</a:t>
            </a:r>
          </a:p>
          <a:p>
            <a:pPr lvl="2"/>
            <a:r>
              <a:rPr lang="es-ES" dirty="0"/>
              <a:t>el mecanismo de cambio-propagación mantiene informados a las vistas y a los controladores dependientes.</a:t>
            </a:r>
          </a:p>
          <a:p>
            <a:endParaRPr lang="es-ES" dirty="0"/>
          </a:p>
        </p:txBody>
      </p:sp>
      <p:pic>
        <p:nvPicPr>
          <p:cNvPr id="4" name="Picture 2" descr="http://librosweb.es/img/jobeet_1_4/f0401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29454" y="5086361"/>
            <a:ext cx="2214546" cy="17716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Modelo Vista Controlador (MVC)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Estructura</a:t>
            </a:r>
          </a:p>
          <a:p>
            <a:pPr lvl="1"/>
            <a:r>
              <a:rPr lang="es-ES" b="1" dirty="0"/>
              <a:t>Vista</a:t>
            </a:r>
          </a:p>
          <a:p>
            <a:pPr lvl="2"/>
            <a:r>
              <a:rPr lang="es-ES" dirty="0"/>
              <a:t>despliega los datos para el usuario;</a:t>
            </a:r>
          </a:p>
          <a:p>
            <a:pPr lvl="2"/>
            <a:r>
              <a:rPr lang="es-ES" dirty="0"/>
              <a:t>tienen procedimientos de actualización para recibir nuevos datos.</a:t>
            </a:r>
          </a:p>
          <a:p>
            <a:pPr lvl="1"/>
            <a:r>
              <a:rPr lang="es-ES" b="1" dirty="0"/>
              <a:t>Controlador</a:t>
            </a:r>
          </a:p>
          <a:p>
            <a:pPr lvl="2"/>
            <a:r>
              <a:rPr lang="es-ES" dirty="0"/>
              <a:t>existe un controlador para cada vista;</a:t>
            </a:r>
          </a:p>
          <a:p>
            <a:pPr lvl="2"/>
            <a:r>
              <a:rPr lang="es-ES" dirty="0"/>
              <a:t>recibe los inputs de una vista como eventos y los interpreta.</a:t>
            </a:r>
          </a:p>
          <a:p>
            <a:endParaRPr lang="es-ES" dirty="0"/>
          </a:p>
        </p:txBody>
      </p:sp>
      <p:pic>
        <p:nvPicPr>
          <p:cNvPr id="4" name="Picture 2" descr="http://librosweb.es/img/jobeet_1_4/f0401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29454" y="5086361"/>
            <a:ext cx="2214546" cy="17716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usiness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Presentation</Template>
  <TotalTime>1839</TotalTime>
  <Words>978</Words>
  <Application>Microsoft Office PowerPoint</Application>
  <PresentationFormat>On-screen Show (4:3)</PresentationFormat>
  <Paragraphs>128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Berlin Sans FB Demi</vt:lpstr>
      <vt:lpstr>Calibri</vt:lpstr>
      <vt:lpstr>Times New Roman</vt:lpstr>
      <vt:lpstr>Wingdings</vt:lpstr>
      <vt:lpstr>Business Presentation</vt:lpstr>
      <vt:lpstr>M.V.C. Pattern</vt:lpstr>
      <vt:lpstr>Patrones MVC</vt:lpstr>
      <vt:lpstr>Modelo Vista Controlador (MVC)</vt:lpstr>
      <vt:lpstr>Modelo Vista Controlador (MVC)</vt:lpstr>
      <vt:lpstr>Modelo Vista Controlador (MVC)</vt:lpstr>
      <vt:lpstr>Modelo Vista Controlador (MVC)</vt:lpstr>
      <vt:lpstr>Modelo Vista Controlador (MVC)</vt:lpstr>
      <vt:lpstr>Modelo Vista Controlador (MVC)</vt:lpstr>
      <vt:lpstr>Modelo Vista Controlador (MVC)</vt:lpstr>
      <vt:lpstr>MCV: Dinámica</vt:lpstr>
      <vt:lpstr>MCV: Implementación</vt:lpstr>
      <vt:lpstr>MCV: Consecuencias</vt:lpstr>
      <vt:lpstr>Modelo Vista Controlador (MVC)</vt:lpstr>
      <vt:lpstr>Recomendaciones Generales</vt:lpstr>
      <vt:lpstr>Recomendaciones Generales</vt:lpstr>
      <vt:lpstr>Recomendaciones Generales</vt:lpstr>
      <vt:lpstr>Preguntas?</vt:lpstr>
      <vt:lpstr>PowerPoint Presentation</vt:lpstr>
    </vt:vector>
  </TitlesOfParts>
  <Company>Jucer Co.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en .Net</dc:title>
  <dc:creator>Julio Cesar Robles Uribe</dc:creator>
  <cp:lastModifiedBy>Julio Cesar Robles Uribe</cp:lastModifiedBy>
  <cp:revision>371</cp:revision>
  <dcterms:created xsi:type="dcterms:W3CDTF">2011-09-11T16:53:06Z</dcterms:created>
  <dcterms:modified xsi:type="dcterms:W3CDTF">2023-08-21T22:19:04Z</dcterms:modified>
</cp:coreProperties>
</file>