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9" r:id="rId4"/>
    <p:sldId id="269" r:id="rId5"/>
    <p:sldId id="260" r:id="rId6"/>
    <p:sldId id="261" r:id="rId7"/>
    <p:sldId id="264" r:id="rId8"/>
    <p:sldId id="265" r:id="rId9"/>
    <p:sldId id="267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WEB </a:t>
            </a:r>
            <a:r>
              <a:rPr lang="en-US" dirty="0" err="1" smtClean="0"/>
              <a:t>es</a:t>
            </a:r>
            <a:r>
              <a:rPr lang="en-US" dirty="0" smtClean="0"/>
              <a:t> lo que se </a:t>
            </a:r>
            <a:r>
              <a:rPr lang="en-US" dirty="0" err="1" smtClean="0"/>
              <a:t>publica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protocol HTTP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Aplicacion</a:t>
            </a:r>
            <a:r>
              <a:rPr lang="en-US" baseline="0" dirty="0" smtClean="0"/>
              <a:t> Web: Una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, Sistema que </a:t>
            </a:r>
            <a:r>
              <a:rPr lang="en-US" baseline="0" dirty="0" err="1" smtClean="0"/>
              <a:t>o</a:t>
            </a:r>
            <a:r>
              <a:rPr lang="en-US" dirty="0" err="1" smtClean="0"/>
              <a:t>frece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internet o</a:t>
            </a:r>
            <a:r>
              <a:rPr lang="en-US" baseline="0" dirty="0" smtClean="0"/>
              <a:t> intranet ,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transporte</a:t>
            </a:r>
            <a:r>
              <a:rPr lang="en-US" baseline="0" dirty="0" smtClean="0"/>
              <a:t> el protocol HTTP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Una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necesariamente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WEB,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similar 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Una Intranet </a:t>
            </a:r>
            <a:r>
              <a:rPr lang="en-US" baseline="0" dirty="0" err="1" smtClean="0"/>
              <a:t>despliega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red local,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servicios</a:t>
            </a:r>
            <a:r>
              <a:rPr lang="en-US" baseline="0" dirty="0" smtClean="0"/>
              <a:t> Web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sitio web es el conjunto de archivos electrónicos y páginas web referentes a un tema en particular para todo publico en general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Un Portal Web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de multiples </a:t>
            </a:r>
            <a:r>
              <a:rPr lang="en-US" baseline="0" dirty="0" err="1" smtClean="0"/>
              <a:t>servicios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audiencia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particular que se </a:t>
            </a:r>
            <a:r>
              <a:rPr lang="en-US" baseline="0" dirty="0" err="1" smtClean="0"/>
              <a:t>consolidad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sitio</a:t>
            </a:r>
            <a:r>
              <a:rPr lang="en-US" baseline="0" dirty="0" smtClean="0"/>
              <a:t> web.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WEB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https://www.significados.com/web/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web es el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diminutivo de </a:t>
            </a:r>
            <a:r>
              <a:rPr lang="es-E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www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cuyas tecnologías para su funcionamiento (HTML, URL, HTTP) fueron desarrolladas en el año 1990 por Tim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s-ES" b="1" baseline="0" dirty="0" smtClean="0"/>
              <a:t>¿Qué es un Sitio Web?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https://upanama.e-ducativa.com/archivos/repositorio/6000/6126/html/3_qu_es_.htm 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="1" baseline="0" dirty="0" smtClean="0"/>
              <a:t>¿Qué es un Portal Web?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https://www.liferay.com/es/resources/l/web-portal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="1" baseline="0" dirty="0" smtClean="0"/>
              <a:t>Diferencia entre sitio web y portal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https://diferenciario.com/sitio-web-y-portal/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https://es.gadget-info.com/difference-between-website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es el desarrollo web?</a:t>
            </a:r>
          </a:p>
          <a:p>
            <a:r>
              <a:rPr lang="es-ES" dirty="0" smtClean="0"/>
              <a:t>https://blog.openclassrooms.com/es/2017/09/11/que-es-el-desarrollo-web/</a:t>
            </a:r>
          </a:p>
          <a:p>
            <a:r>
              <a:rPr lang="es-ES" dirty="0" smtClean="0"/>
              <a:t>https://es.wikipedia.org/wiki/Desarrollo_web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desarrollador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la composición, diseño e interactividad usando HTML, CSS y JavaScript.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toma una idea y la convierte en realidad. Lo que ves y lo que usas, como por ejemplo el aspecto visual del sitio web, los menús desplegables y el texto, son creados por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escribe una serie de programas para dar estructura, forma e interactividad a estos elementos. Estos programas se ejecutan después a través de un navegador.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desarrollador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lo que no se ve, es decir, dónde se almacenan los datos. Sin datos no hay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en el servidor que acoge la web, una aplicación para ejecutarlo y una base de datos.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 programas de computación para asegurar que el servidor, la aplicación y la base de datos tengan un desempeño regular conjunto. Además, analiza qué necesita la empresa y proporciona soluciones de programación eficientes. Para hacer este increíble trabajo, utiliza una serie de lenguajes del lado del servidor, como PHP, Ruby, Python y Java.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te interesan tanto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deberías plantearte convertirte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desarrollador·a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desarrollador Full-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a cargo tanto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necesita saber cómo funciona la web a todos los niveles para determinar cómo se van a coordinar la parte cliente y la parte servidor. Para alcanzar este nivel de experiencia hace falta más tiempo, claro, puesto que hay más que aprender. 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es-CO" sz="8000" dirty="0" smtClean="0"/>
              <a:t>Web </a:t>
            </a:r>
            <a:r>
              <a:rPr lang="es-CO" sz="8000" dirty="0" err="1" smtClean="0"/>
              <a:t>Development</a:t>
            </a:r>
            <a:endParaRPr lang="es-C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Desarrollo de Aplicaciones Web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7" name="Picture 2" descr="weblogo.png | European Gre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2" y="3849689"/>
            <a:ext cx="3093906" cy="30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Frontend, Backend or </a:t>
            </a:r>
            <a:r>
              <a:rPr lang="en-US" dirty="0" err="1" smtClean="0"/>
              <a:t>FullStack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Frontend</a:t>
            </a:r>
            <a:r>
              <a:rPr lang="en-US" dirty="0" smtClean="0"/>
              <a:t>: S</a:t>
            </a:r>
            <a:r>
              <a:rPr lang="es-ES" dirty="0" smtClean="0"/>
              <a:t>e </a:t>
            </a:r>
            <a:r>
              <a:rPr lang="es-ES" dirty="0"/>
              <a:t>encarga de la composición, diseño e interactividad usando HTML, CSS y </a:t>
            </a:r>
            <a:r>
              <a:rPr lang="es-ES" dirty="0" smtClean="0"/>
              <a:t>JavaScript.</a:t>
            </a:r>
          </a:p>
          <a:p>
            <a:r>
              <a:rPr lang="es-ES" b="1" dirty="0" err="1" smtClean="0"/>
              <a:t>Backend</a:t>
            </a:r>
            <a:r>
              <a:rPr lang="es-ES" b="1" dirty="0" smtClean="0"/>
              <a:t>:</a:t>
            </a:r>
            <a:r>
              <a:rPr lang="es-ES" dirty="0" smtClean="0"/>
              <a:t> Se </a:t>
            </a:r>
            <a:r>
              <a:rPr lang="es-ES" dirty="0"/>
              <a:t>encarga de lo que no se ve, es decir, dónde se </a:t>
            </a:r>
            <a:r>
              <a:rPr lang="es-ES" dirty="0" smtClean="0"/>
              <a:t>procesan y se almacenan </a:t>
            </a:r>
            <a:r>
              <a:rPr lang="es-ES" dirty="0"/>
              <a:t>los </a:t>
            </a:r>
            <a:r>
              <a:rPr lang="es-ES" dirty="0" smtClean="0"/>
              <a:t>datos</a:t>
            </a:r>
            <a:r>
              <a:rPr lang="es-ES" dirty="0"/>
              <a:t> </a:t>
            </a:r>
            <a:r>
              <a:rPr lang="es-ES" dirty="0" smtClean="0"/>
              <a:t>que </a:t>
            </a:r>
            <a:r>
              <a:rPr lang="es-ES" smtClean="0"/>
              <a:t>utiliza el </a:t>
            </a:r>
            <a:r>
              <a:rPr lang="es-ES" dirty="0" smtClean="0"/>
              <a:t>Front.</a:t>
            </a:r>
          </a:p>
          <a:p>
            <a:r>
              <a:rPr lang="es-ES" b="1" dirty="0" err="1" smtClean="0"/>
              <a:t>Fullstack</a:t>
            </a:r>
            <a:r>
              <a:rPr lang="es-ES" dirty="0"/>
              <a:t>: está a cargo tanto del </a:t>
            </a:r>
            <a:r>
              <a:rPr lang="es-ES" dirty="0" err="1"/>
              <a:t>Frontend</a:t>
            </a:r>
            <a:r>
              <a:rPr lang="es-ES" dirty="0"/>
              <a:t> como del </a:t>
            </a:r>
            <a:r>
              <a:rPr lang="es-ES" dirty="0" err="1" smtClean="0"/>
              <a:t>Backend</a:t>
            </a:r>
            <a:r>
              <a:rPr lang="es-ES" dirty="0"/>
              <a:t>.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Horario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25871"/>
              </p:ext>
            </p:extLst>
          </p:nvPr>
        </p:nvGraphicFramePr>
        <p:xfrm>
          <a:off x="457200" y="1578206"/>
          <a:ext cx="4680520" cy="370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1457396" imgH="1152698" progId="Excel.Sheet.12">
                  <p:embed/>
                </p:oleObj>
              </mc:Choice>
              <mc:Fallback>
                <p:oleObj name="Worksheet" r:id="rId3" imgW="1457396" imgH="1152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78206"/>
                        <a:ext cx="4680520" cy="370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Chronometer free vector icons designed by Good Ware | Vector icon design,  Vector free, Vector icons">
            <a:extLst>
              <a:ext uri="{FF2B5EF4-FFF2-40B4-BE49-F238E27FC236}">
                <a16:creationId xmlns=""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32" y="1700808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/>
              <a:t>Arquitecto de Soluciones </a:t>
            </a:r>
            <a:r>
              <a:rPr lang="es-CO" sz="2400" dirty="0" err="1"/>
              <a:t>.Net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DevOps</a:t>
            </a:r>
            <a:r>
              <a:rPr lang="es-CO" sz="2400" dirty="0"/>
              <a:t> </a:t>
            </a:r>
            <a:r>
              <a:rPr lang="es-CO" sz="2400" dirty="0" err="1"/>
              <a:t>Champion</a:t>
            </a:r>
            <a:r>
              <a:rPr lang="es-CO" sz="2400" dirty="0"/>
              <a:t> – </a:t>
            </a:r>
            <a:r>
              <a:rPr lang="es-CO" sz="2400" dirty="0" err="1"/>
              <a:t>Azure</a:t>
            </a:r>
            <a:r>
              <a:rPr lang="es-CO" sz="2400" dirty="0"/>
              <a:t> </a:t>
            </a:r>
            <a:r>
              <a:rPr lang="es-CO" sz="2400" dirty="0" err="1"/>
              <a:t>DevOps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QA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Support</a:t>
            </a:r>
            <a:r>
              <a:rPr lang="es-CO" sz="2400" dirty="0"/>
              <a:t>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Senior </a:t>
            </a:r>
            <a:r>
              <a:rPr lang="es-CO" sz="2400" dirty="0" err="1"/>
              <a:t>Developer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Technical</a:t>
            </a:r>
            <a:r>
              <a:rPr lang="es-CO" sz="2400" dirty="0"/>
              <a:t> Lead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Consultor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Profesor </a:t>
            </a:r>
            <a:r>
              <a:rPr lang="es-CO" sz="2400" dirty="0" smtClean="0"/>
              <a:t>Universitario</a:t>
            </a:r>
            <a:endParaRPr lang="es-CO" sz="2400" dirty="0"/>
          </a:p>
        </p:txBody>
      </p:sp>
      <p:pic>
        <p:nvPicPr>
          <p:cNvPr id="16" name="Picture 15" descr="A person smiling for the camera&#10;&#10;Description automatically generated with low confidence">
            <a:extLst>
              <a:ext uri="{FF2B5EF4-FFF2-40B4-BE49-F238E27FC236}">
                <a16:creationId xmlns=""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91" y="1600201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6250003" y="5360147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5596206" y="5894950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Años de experiencia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Nombre Completo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Facultad</a:t>
            </a:r>
            <a:r>
              <a:rPr lang="es-CO" sz="2400" dirty="0"/>
              <a:t> </a:t>
            </a:r>
            <a:r>
              <a:rPr lang="en-US" sz="2400" dirty="0"/>
              <a:t>ó</a:t>
            </a:r>
            <a:r>
              <a:rPr lang="es-CO" sz="2400" dirty="0" smtClean="0"/>
              <a:t> Carrera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Semestre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Trabajas?</a:t>
            </a:r>
            <a:endParaRPr lang="es-CO" sz="2400" dirty="0"/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Empresa?</a:t>
            </a:r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Rol o Cargo</a:t>
            </a:r>
            <a:r>
              <a:rPr lang="es-CO" sz="2000" dirty="0" smtClean="0"/>
              <a:t>?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Tiempo de Experiencia en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</a:t>
            </a:r>
            <a:r>
              <a:rPr lang="es-CO" sz="2400" smtClean="0"/>
              <a:t>lenguajes conoces?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expectativas tienes con este curso?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962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En este curso se cubrirán los </a:t>
            </a:r>
            <a:r>
              <a:rPr lang="es-CO" b="1" dirty="0" smtClean="0">
                <a:solidFill>
                  <a:schemeClr val="accent3"/>
                </a:solidFill>
              </a:rPr>
              <a:t>temas básicos</a:t>
            </a:r>
            <a:r>
              <a:rPr lang="es-CO" b="1" dirty="0" smtClean="0"/>
              <a:t> </a:t>
            </a:r>
            <a:r>
              <a:rPr lang="es-CO" dirty="0" smtClean="0"/>
              <a:t>para convertirse en un </a:t>
            </a:r>
            <a:r>
              <a:rPr lang="es-CO" b="1" dirty="0" smtClean="0">
                <a:solidFill>
                  <a:schemeClr val="accent1"/>
                </a:solidFill>
              </a:rPr>
              <a:t>desarrollador web</a:t>
            </a:r>
            <a:r>
              <a:rPr lang="es-CO" dirty="0" smtClean="0"/>
              <a:t>, con conocimientos tanto en </a:t>
            </a:r>
            <a:r>
              <a:rPr lang="es-CO" b="1" dirty="0" smtClean="0">
                <a:solidFill>
                  <a:schemeClr val="accent6"/>
                </a:solidFill>
              </a:rPr>
              <a:t>Front-</a:t>
            </a:r>
            <a:r>
              <a:rPr lang="es-CO" b="1" dirty="0" err="1" smtClean="0">
                <a:solidFill>
                  <a:schemeClr val="accent6"/>
                </a:solidFill>
              </a:rPr>
              <a:t>End</a:t>
            </a:r>
            <a:r>
              <a:rPr lang="es-CO" dirty="0" smtClean="0"/>
              <a:t> como en </a:t>
            </a:r>
            <a:r>
              <a:rPr lang="es-CO" b="1" dirty="0" smtClean="0">
                <a:solidFill>
                  <a:srgbClr val="7030A0"/>
                </a:solidFill>
              </a:rPr>
              <a:t>Back-</a:t>
            </a:r>
            <a:r>
              <a:rPr lang="es-CO" b="1" dirty="0" err="1" smtClean="0">
                <a:solidFill>
                  <a:srgbClr val="7030A0"/>
                </a:solidFill>
              </a:rPr>
              <a:t>End</a:t>
            </a:r>
            <a:r>
              <a:rPr lang="es-CO" dirty="0"/>
              <a:t>.</a:t>
            </a:r>
            <a:endParaRPr lang="es-CO" dirty="0" smtClean="0"/>
          </a:p>
          <a:p>
            <a:pPr>
              <a:buNone/>
            </a:pPr>
            <a:endParaRPr lang="es-CO" dirty="0"/>
          </a:p>
        </p:txBody>
      </p:sp>
      <p:pic>
        <p:nvPicPr>
          <p:cNvPr id="5" name="Picture 4" descr="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221088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989040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HTML Basic/HTML5</a:t>
            </a:r>
          </a:p>
          <a:p>
            <a:r>
              <a:rPr lang="es-CO" dirty="0"/>
              <a:t>CSS Basic/</a:t>
            </a:r>
            <a:r>
              <a:rPr lang="es-CO" dirty="0" err="1"/>
              <a:t>Intermediate</a:t>
            </a:r>
            <a:r>
              <a:rPr lang="es-CO" dirty="0"/>
              <a:t>/CSS3</a:t>
            </a:r>
          </a:p>
          <a:p>
            <a:r>
              <a:rPr lang="es-CO" dirty="0" err="1"/>
              <a:t>Bootstrap</a:t>
            </a:r>
            <a:r>
              <a:rPr lang="es-CO" dirty="0"/>
              <a:t>/</a:t>
            </a:r>
            <a:r>
              <a:rPr lang="es-CO" dirty="0" err="1"/>
              <a:t>Flexbox</a:t>
            </a:r>
            <a:r>
              <a:rPr lang="es-CO" dirty="0"/>
              <a:t>/</a:t>
            </a:r>
            <a:r>
              <a:rPr lang="es-CO" dirty="0" err="1"/>
              <a:t>Saas</a:t>
            </a:r>
            <a:endParaRPr lang="es-CO" dirty="0"/>
          </a:p>
          <a:p>
            <a:r>
              <a:rPr lang="es-CO" dirty="0"/>
              <a:t>JavaScript Basic </a:t>
            </a:r>
            <a:r>
              <a:rPr lang="es-CO" dirty="0" err="1"/>
              <a:t>Concepts</a:t>
            </a:r>
            <a:endParaRPr lang="es-CO" dirty="0"/>
          </a:p>
          <a:p>
            <a:r>
              <a:rPr lang="es-CO" dirty="0" err="1"/>
              <a:t>jQuery</a:t>
            </a:r>
            <a:endParaRPr lang="es-CO" dirty="0"/>
          </a:p>
          <a:p>
            <a:r>
              <a:rPr lang="es-CO" dirty="0" err="1"/>
              <a:t>Backend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.Net</a:t>
            </a:r>
            <a:r>
              <a:rPr lang="es-CO" dirty="0"/>
              <a:t> Core</a:t>
            </a:r>
          </a:p>
          <a:p>
            <a:r>
              <a:rPr lang="es-CO" dirty="0" err="1"/>
              <a:t>Backend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Node</a:t>
            </a:r>
            <a:endParaRPr lang="es-CO" dirty="0"/>
          </a:p>
          <a:p>
            <a:r>
              <a:rPr lang="es-CO" dirty="0" err="1"/>
              <a:t>Design</a:t>
            </a:r>
            <a:r>
              <a:rPr lang="es-CO" dirty="0"/>
              <a:t> data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MySQL</a:t>
            </a:r>
            <a:endParaRPr lang="es-CO" dirty="0"/>
          </a:p>
          <a:p>
            <a:r>
              <a:rPr lang="es-CO" dirty="0" err="1"/>
              <a:t>NoSQL</a:t>
            </a:r>
            <a:r>
              <a:rPr lang="es-CO" dirty="0"/>
              <a:t> </a:t>
            </a:r>
            <a:r>
              <a:rPr lang="es-CO" dirty="0" err="1"/>
              <a:t>database</a:t>
            </a:r>
            <a:r>
              <a:rPr lang="es-CO" dirty="0"/>
              <a:t>: </a:t>
            </a:r>
            <a:r>
              <a:rPr lang="es-CO" dirty="0" err="1"/>
              <a:t>MongoDB</a:t>
            </a:r>
            <a:endParaRPr lang="es-CO" dirty="0"/>
          </a:p>
          <a:p>
            <a:r>
              <a:rPr lang="es-CO" dirty="0"/>
              <a:t>App </a:t>
            </a:r>
            <a:r>
              <a:rPr lang="es-CO" dirty="0" err="1"/>
              <a:t>with</a:t>
            </a:r>
            <a:r>
              <a:rPr lang="es-CO" dirty="0"/>
              <a:t> Angular</a:t>
            </a:r>
          </a:p>
          <a:p>
            <a:r>
              <a:rPr lang="es-CO" dirty="0"/>
              <a:t>App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React</a:t>
            </a:r>
            <a:endParaRPr lang="es-CO" dirty="0"/>
          </a:p>
          <a:p>
            <a:endParaRPr lang="es-CO" dirty="0"/>
          </a:p>
        </p:txBody>
      </p:sp>
      <p:pic>
        <p:nvPicPr>
          <p:cNvPr id="2050" name="Picture 2" descr="Archivo:HTML5 logo and wordmark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80" y="155024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:CSS3 logo and wordmark.svg - Wikimedia Commons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5" y="1550245"/>
            <a:ext cx="6481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avaScript Logo Vector (.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35" y="1550245"/>
            <a:ext cx="6492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tstrap Logo PNG Transparent &amp;amp; SVG Vector - Freebie Suppl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75" y="1550245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Query-logo - Red Code&amp;#39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89" y="155024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rchivo:.NET Core Logo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17" y="28243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Archivo:Node.js logo.svg - Wikipedia, la enciclopedia lib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72" y="2837792"/>
            <a:ext cx="149480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MySQL dynamic insertion by a python script | Thepiguy"/>
          <p:cNvPicPr preferRelativeResize="0">
            <a:picLocks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47" y="3934755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Kubirds - Home"/>
          <p:cNvPicPr preferRelativeResize="0"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30" y="3934755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Angular: Mucho más que un framework | SG Buzz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74" y="5328030"/>
            <a:ext cx="104241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React - Wikipedia, la enciclopedia libr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88" y="5314604"/>
            <a:ext cx="10520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Pre-Requisitos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44428"/>
          </a:xfrm>
        </p:spPr>
        <p:txBody>
          <a:bodyPr>
            <a:noAutofit/>
          </a:bodyPr>
          <a:lstStyle/>
          <a:p>
            <a:r>
              <a:rPr lang="es-CO" sz="2800" dirty="0" smtClean="0"/>
              <a:t>Conocimientos</a:t>
            </a:r>
          </a:p>
          <a:p>
            <a:pPr lvl="1"/>
            <a:r>
              <a:rPr lang="es-CO" sz="2000" dirty="0" smtClean="0"/>
              <a:t>Conocimientos básicos de programación</a:t>
            </a:r>
          </a:p>
          <a:p>
            <a:pPr lvl="1"/>
            <a:r>
              <a:rPr lang="es-CO" sz="2000" dirty="0" smtClean="0"/>
              <a:t>Conocimiento básico de sentencias SQL</a:t>
            </a:r>
          </a:p>
          <a:p>
            <a:pPr lvl="1"/>
            <a:r>
              <a:rPr lang="es-CO" sz="2000" dirty="0" smtClean="0"/>
              <a:t>Conocimiento de </a:t>
            </a:r>
            <a:r>
              <a:rPr lang="es-CO" sz="2000" dirty="0" err="1" smtClean="0"/>
              <a:t>Git</a:t>
            </a:r>
            <a:r>
              <a:rPr lang="es-CO" sz="2000" dirty="0" smtClean="0"/>
              <a:t> / </a:t>
            </a:r>
            <a:r>
              <a:rPr lang="es-CO" sz="2000" dirty="0" err="1" smtClean="0"/>
              <a:t>Git</a:t>
            </a:r>
            <a:r>
              <a:rPr lang="es-CO" sz="2000" dirty="0" smtClean="0"/>
              <a:t> </a:t>
            </a:r>
            <a:r>
              <a:rPr lang="es-CO" sz="2000" dirty="0" err="1" smtClean="0"/>
              <a:t>Flow</a:t>
            </a:r>
            <a:endParaRPr lang="es-CO" sz="2000" dirty="0"/>
          </a:p>
          <a:p>
            <a:r>
              <a:rPr lang="es-CO" sz="2400" dirty="0" smtClean="0"/>
              <a:t>Herramientas</a:t>
            </a:r>
          </a:p>
          <a:p>
            <a:pPr lvl="1"/>
            <a:r>
              <a:rPr lang="es-CO" sz="2000" dirty="0" smtClean="0"/>
              <a:t>Visual Studio </a:t>
            </a:r>
            <a:r>
              <a:rPr lang="es-CO" sz="2000" dirty="0" err="1" smtClean="0"/>
              <a:t>Code</a:t>
            </a:r>
            <a:endParaRPr lang="es-CO" sz="2000" dirty="0" smtClean="0"/>
          </a:p>
          <a:p>
            <a:pPr lvl="1"/>
            <a:r>
              <a:rPr lang="es-CO" sz="2000" dirty="0" err="1" smtClean="0"/>
              <a:t>Git</a:t>
            </a:r>
            <a:endParaRPr lang="es-CO" sz="2000" dirty="0" smtClean="0"/>
          </a:p>
          <a:p>
            <a:pPr lvl="1"/>
            <a:r>
              <a:rPr lang="es-CO" sz="2000" dirty="0" err="1" smtClean="0"/>
              <a:t>Github</a:t>
            </a:r>
            <a:r>
              <a:rPr lang="es-CO" sz="2000" dirty="0" smtClean="0"/>
              <a:t> Desktop</a:t>
            </a:r>
          </a:p>
        </p:txBody>
      </p:sp>
      <p:pic>
        <p:nvPicPr>
          <p:cNvPr id="3074" name="Picture 2" descr="Primeros pasos con Visual Studio Code para PowerShell - Sobreb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8" y="4912568"/>
            <a:ext cx="36575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Github-desktop-logo-symbol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8" y="51411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9" y="50961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es Web </a:t>
            </a:r>
            <a:r>
              <a:rPr lang="es-CO" dirty="0" err="1" smtClean="0"/>
              <a:t>Development</a:t>
            </a:r>
            <a:r>
              <a:rPr lang="es-CO" dirty="0" smtClean="0"/>
              <a:t>?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s-CO" dirty="0" smtClean="0"/>
              <a:t>Qué significa Web?</a:t>
            </a:r>
          </a:p>
          <a:p>
            <a:r>
              <a:rPr lang="es-CO" dirty="0"/>
              <a:t>Qué es una aplicación Web?</a:t>
            </a:r>
          </a:p>
          <a:p>
            <a:r>
              <a:rPr lang="es-CO" dirty="0" smtClean="0"/>
              <a:t>Una aplicación Cliente Servidor es Web?</a:t>
            </a:r>
          </a:p>
          <a:p>
            <a:r>
              <a:rPr lang="es-CO" dirty="0" smtClean="0"/>
              <a:t>Podría ser mi Intranet una pagina Web?</a:t>
            </a:r>
          </a:p>
          <a:p>
            <a:r>
              <a:rPr lang="es-CO" dirty="0" smtClean="0"/>
              <a:t>Qué es un Sitio Web?</a:t>
            </a:r>
          </a:p>
          <a:p>
            <a:r>
              <a:rPr lang="es-CO" dirty="0" smtClean="0"/>
              <a:t>Que es un Portal Web?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Web </a:t>
            </a:r>
            <a:r>
              <a:rPr lang="es-CO" dirty="0" err="1" smtClean="0"/>
              <a:t>Development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s-CO" dirty="0" smtClean="0"/>
              <a:t>Es la </a:t>
            </a:r>
            <a:r>
              <a:rPr lang="es-CO" b="1" dirty="0" smtClean="0">
                <a:solidFill>
                  <a:schemeClr val="accent3"/>
                </a:solidFill>
              </a:rPr>
              <a:t>construcción</a:t>
            </a:r>
            <a:r>
              <a:rPr lang="es-CO" dirty="0" smtClean="0">
                <a:solidFill>
                  <a:schemeClr val="accent3"/>
                </a:solidFill>
              </a:rPr>
              <a:t> </a:t>
            </a:r>
            <a:r>
              <a:rPr lang="es-CO" dirty="0" smtClean="0"/>
              <a:t>y 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mantenimiento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smtClean="0"/>
              <a:t>de </a:t>
            </a:r>
            <a:r>
              <a:rPr lang="es-CO" b="1" dirty="0" smtClean="0">
                <a:solidFill>
                  <a:schemeClr val="accent1"/>
                </a:solidFill>
              </a:rPr>
              <a:t>aplicaciones</a:t>
            </a:r>
            <a:r>
              <a:rPr lang="es-CO" dirty="0" smtClean="0">
                <a:solidFill>
                  <a:schemeClr val="accent1"/>
                </a:solidFill>
              </a:rPr>
              <a:t> </a:t>
            </a:r>
            <a:r>
              <a:rPr lang="es-CO" dirty="0" smtClean="0"/>
              <a:t>o </a:t>
            </a:r>
            <a:r>
              <a:rPr lang="es-CO" b="1" dirty="0" smtClean="0">
                <a:solidFill>
                  <a:schemeClr val="bg2">
                    <a:lumMod val="50000"/>
                  </a:schemeClr>
                </a:solidFill>
              </a:rPr>
              <a:t>sitios</a:t>
            </a:r>
            <a:r>
              <a:rPr lang="es-CO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CO" b="1" dirty="0" smtClean="0">
                <a:solidFill>
                  <a:srgbClr val="00B050"/>
                </a:solidFill>
              </a:rPr>
              <a:t>Web</a:t>
            </a:r>
            <a:r>
              <a:rPr lang="es-CO" dirty="0" smtClean="0"/>
              <a:t>, tanto para </a:t>
            </a:r>
            <a:r>
              <a:rPr lang="es-CO" b="1" dirty="0" smtClean="0">
                <a:solidFill>
                  <a:schemeClr val="tx2"/>
                </a:solidFill>
              </a:rPr>
              <a:t>Internet</a:t>
            </a:r>
            <a:r>
              <a:rPr lang="es-CO" dirty="0" smtClean="0">
                <a:solidFill>
                  <a:schemeClr val="tx2"/>
                </a:solidFill>
              </a:rPr>
              <a:t> </a:t>
            </a:r>
            <a:r>
              <a:rPr lang="es-CO" dirty="0" smtClean="0"/>
              <a:t>o </a:t>
            </a:r>
            <a:r>
              <a:rPr lang="es-CO" b="1" dirty="0" smtClean="0">
                <a:solidFill>
                  <a:schemeClr val="accent2"/>
                </a:solidFill>
              </a:rPr>
              <a:t>Intranet</a:t>
            </a:r>
            <a:r>
              <a:rPr lang="es-CO" dirty="0" smtClean="0"/>
              <a:t>, que involucra la interacción de </a:t>
            </a:r>
            <a:r>
              <a:rPr lang="es-CO" b="1" dirty="0" smtClean="0">
                <a:solidFill>
                  <a:srgbClr val="FFC000"/>
                </a:solidFill>
              </a:rPr>
              <a:t>componentes</a:t>
            </a:r>
            <a:r>
              <a:rPr lang="es-CO" dirty="0" smtClean="0">
                <a:solidFill>
                  <a:srgbClr val="FFC000"/>
                </a:solidFill>
              </a:rPr>
              <a:t> </a:t>
            </a:r>
            <a:r>
              <a:rPr lang="es-CO" dirty="0" smtClean="0"/>
              <a:t>de </a:t>
            </a:r>
            <a:r>
              <a:rPr lang="es-CO" b="1" dirty="0" smtClean="0">
                <a:solidFill>
                  <a:schemeClr val="accent6"/>
                </a:solidFill>
              </a:rPr>
              <a:t>Front</a:t>
            </a:r>
            <a:r>
              <a:rPr lang="es-CO" dirty="0" smtClean="0">
                <a:solidFill>
                  <a:schemeClr val="accent6"/>
                </a:solidFill>
              </a:rPr>
              <a:t> </a:t>
            </a:r>
            <a:r>
              <a:rPr lang="es-CO" dirty="0" smtClean="0"/>
              <a:t>con servicios de </a:t>
            </a:r>
            <a:r>
              <a:rPr lang="es-CO" b="1" dirty="0" smtClean="0">
                <a:solidFill>
                  <a:srgbClr val="7030A0"/>
                </a:solidFill>
              </a:rPr>
              <a:t>Back</a:t>
            </a:r>
            <a:r>
              <a:rPr lang="es-CO" dirty="0" smtClean="0"/>
              <a:t>.</a:t>
            </a:r>
          </a:p>
        </p:txBody>
      </p:sp>
      <p:pic>
        <p:nvPicPr>
          <p:cNvPr id="6146" name="Picture 2" descr="weblogo.png | European Gre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2" y="3849689"/>
            <a:ext cx="3093906" cy="30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445</Words>
  <Application>Microsoft Office PowerPoint</Application>
  <PresentationFormat>On-screen Show (4:3)</PresentationFormat>
  <Paragraphs>95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 Demi</vt:lpstr>
      <vt:lpstr>Calibri</vt:lpstr>
      <vt:lpstr>Wingdings</vt:lpstr>
      <vt:lpstr>Office Theme</vt:lpstr>
      <vt:lpstr>Microsoft Excel Worksheet</vt:lpstr>
      <vt:lpstr>Web Development</vt:lpstr>
      <vt:lpstr>Horario</vt:lpstr>
      <vt:lpstr>Presentación personal</vt:lpstr>
      <vt:lpstr>Presentación personal</vt:lpstr>
      <vt:lpstr>Introducción</vt:lpstr>
      <vt:lpstr>Qué aprenderemos?</vt:lpstr>
      <vt:lpstr>Pre-Requisitos</vt:lpstr>
      <vt:lpstr>Qué es Web Development?</vt:lpstr>
      <vt:lpstr>Web Development</vt:lpstr>
      <vt:lpstr>Frontend, Backend or FullStack Developers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108</cp:revision>
  <dcterms:created xsi:type="dcterms:W3CDTF">2011-09-09T02:56:43Z</dcterms:created>
  <dcterms:modified xsi:type="dcterms:W3CDTF">2022-02-02T00:15:07Z</dcterms:modified>
</cp:coreProperties>
</file>