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09" r:id="rId3"/>
    <p:sldId id="310" r:id="rId4"/>
    <p:sldId id="312" r:id="rId5"/>
    <p:sldId id="313" r:id="rId6"/>
    <p:sldId id="317" r:id="rId7"/>
    <p:sldId id="318" r:id="rId8"/>
    <p:sldId id="315" r:id="rId9"/>
    <p:sldId id="316" r:id="rId10"/>
    <p:sldId id="321" r:id="rId11"/>
    <p:sldId id="322" r:id="rId12"/>
    <p:sldId id="323" r:id="rId13"/>
    <p:sldId id="325" r:id="rId14"/>
    <p:sldId id="326" r:id="rId15"/>
    <p:sldId id="324" r:id="rId16"/>
    <p:sldId id="319" r:id="rId17"/>
    <p:sldId id="320" r:id="rId18"/>
    <p:sldId id="327" r:id="rId19"/>
    <p:sldId id="276" r:id="rId20"/>
    <p:sldId id="277" r:id="rId21"/>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423" autoAdjust="0"/>
  </p:normalViewPr>
  <p:slideViewPr>
    <p:cSldViewPr>
      <p:cViewPr varScale="1">
        <p:scale>
          <a:sx n="61" d="100"/>
          <a:sy n="61" d="100"/>
        </p:scale>
        <p:origin x="1680" y="6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22/03/2022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https://www.sydle.com/es/blog/api-6214f68876950e47761c40e7/</a:t>
            </a:r>
          </a:p>
          <a:p>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Los protocolos de API permiten estandarizar el intercambio de datos entre los diferentes servicios web. Esto brinda la oportunidad de acceder a capacidades en diversos sistemas, a través de diferentes lenguajes de programación y en distintos sistemas operativos.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smtClean="0"/>
              <a:t>El protocolo establece la forma en como conversar</a:t>
            </a:r>
            <a:r>
              <a:rPr lang="es-CO" baseline="0" dirty="0" smtClean="0"/>
              <a:t> con la API</a:t>
            </a:r>
            <a:endParaRPr lang="es-CO"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10</a:t>
            </a:fld>
            <a:endParaRPr lang="es-CO" dirty="0"/>
          </a:p>
        </p:txBody>
      </p:sp>
    </p:spTree>
    <p:extLst>
      <p:ext uri="{BB962C8B-B14F-4D97-AF65-F5344CB8AC3E}">
        <p14:creationId xmlns:p14="http://schemas.microsoft.com/office/powerpoint/2010/main" val="607092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https://www.sydle.com/es/blog/api-6214f68876950e47761c40e7/</a:t>
            </a:r>
          </a:p>
          <a:p>
            <a:endParaRPr lang="es-CO" dirty="0" smtClean="0"/>
          </a:p>
          <a:p>
            <a:pPr marL="171450" indent="-171450">
              <a:buFontTx/>
              <a:buChar char="-"/>
            </a:pPr>
            <a:r>
              <a:rPr lang="es-CO" b="1" dirty="0" smtClean="0"/>
              <a:t>RPC</a:t>
            </a:r>
            <a:r>
              <a:rPr lang="es-CO" dirty="0" smtClean="0"/>
              <a:t>: Permite que las API puedan adherirse a los principios de intercambio de recursos (Un cliente que solicita y un servidor que proporciona)</a:t>
            </a:r>
          </a:p>
          <a:p>
            <a:pPr marL="171450" indent="-171450">
              <a:buFontTx/>
              <a:buChar char="-"/>
            </a:pPr>
            <a:r>
              <a:rPr lang="es-CO" b="1" dirty="0" smtClean="0"/>
              <a:t>SOAP</a:t>
            </a:r>
            <a:r>
              <a:rPr lang="es-CO" dirty="0" smtClean="0"/>
              <a:t>: Activo el intercambio de información de manera estructurada usando XML</a:t>
            </a:r>
          </a:p>
          <a:p>
            <a:pPr marL="171450" indent="-171450">
              <a:buFontTx/>
              <a:buChar char="-"/>
            </a:pPr>
            <a:r>
              <a:rPr lang="es-CO" b="1" dirty="0" smtClean="0"/>
              <a:t>REST</a:t>
            </a:r>
            <a:r>
              <a:rPr lang="es-CO" dirty="0" smtClean="0"/>
              <a:t>:</a:t>
            </a:r>
            <a:r>
              <a:rPr lang="es-CO" baseline="0" dirty="0" smtClean="0"/>
              <a:t> Brinda una alternativa a SOAP, facilitando el uso compartido de recursos y simplificando la comunicación usando JSON</a:t>
            </a:r>
          </a:p>
          <a:p>
            <a:pPr marL="171450" indent="-171450">
              <a:buFontTx/>
              <a:buChar char="-"/>
            </a:pPr>
            <a:r>
              <a:rPr lang="es-CO" b="1" baseline="0" dirty="0" err="1" smtClean="0"/>
              <a:t>GraphQL</a:t>
            </a:r>
            <a:r>
              <a:rPr lang="es-CO" baseline="0" dirty="0" smtClean="0"/>
              <a:t>: Permite que el cliente detalle los datos que necesita y simplifica la adición de información a través de múltiples fuentes,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extLst>
      <p:ext uri="{BB962C8B-B14F-4D97-AF65-F5344CB8AC3E}">
        <p14:creationId xmlns:p14="http://schemas.microsoft.com/office/powerpoint/2010/main" val="2472945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https://rapidapi.com/blog/api-vs-web-service/</a:t>
            </a:r>
          </a:p>
          <a:p>
            <a:r>
              <a:rPr lang="es-CO" dirty="0" smtClean="0"/>
              <a:t>https://labs.tadigital.com/index.php/2018/10/29/web-services-or-web-api/</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14</a:t>
            </a:fld>
            <a:endParaRPr lang="es-CO" dirty="0"/>
          </a:p>
        </p:txBody>
      </p:sp>
    </p:spTree>
    <p:extLst>
      <p:ext uri="{BB962C8B-B14F-4D97-AF65-F5344CB8AC3E}">
        <p14:creationId xmlns:p14="http://schemas.microsoft.com/office/powerpoint/2010/main" val="209402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dirty="0" smtClean="0"/>
              <a:t>https://www.contentstack.com/blog/tech-talk/effective-restful-api-design-principles/</a:t>
            </a:r>
          </a:p>
          <a:p>
            <a:pPr marL="171450" indent="-171450">
              <a:buFontTx/>
              <a:buChar char="-"/>
            </a:pPr>
            <a:r>
              <a:rPr lang="es-CO" b="1" dirty="0" smtClean="0"/>
              <a:t>Seguras</a:t>
            </a:r>
            <a:r>
              <a:rPr lang="es-CO" dirty="0" smtClean="0"/>
              <a:t>: use SSL/TLS, Use </a:t>
            </a:r>
            <a:r>
              <a:rPr lang="es-CO" dirty="0" err="1" smtClean="0"/>
              <a:t>tokens</a:t>
            </a:r>
            <a:r>
              <a:rPr lang="es-CO" dirty="0" smtClean="0"/>
              <a:t> de </a:t>
            </a:r>
            <a:r>
              <a:rPr lang="es-CO" dirty="0" err="1" smtClean="0"/>
              <a:t>autenticacion</a:t>
            </a:r>
            <a:r>
              <a:rPr lang="es-CO" baseline="0" dirty="0" smtClean="0"/>
              <a:t> y autorización (JWT)</a:t>
            </a:r>
          </a:p>
          <a:p>
            <a:pPr marL="171450" indent="-171450">
              <a:buFontTx/>
              <a:buChar char="-"/>
            </a:pPr>
            <a:r>
              <a:rPr lang="es-CO" b="1" baseline="0" dirty="0" smtClean="0"/>
              <a:t>Peticiones claras: </a:t>
            </a:r>
          </a:p>
          <a:p>
            <a:pPr marL="628650" lvl="1" indent="-171450">
              <a:buFontTx/>
              <a:buChar char="-"/>
            </a:pPr>
            <a:r>
              <a:rPr lang="es-CO" dirty="0" smtClean="0"/>
              <a:t>Use Nombres de Recursos (</a:t>
            </a:r>
            <a:r>
              <a:rPr lang="es-CO" dirty="0" err="1" smtClean="0"/>
              <a:t>products</a:t>
            </a:r>
            <a:r>
              <a:rPr lang="es-CO" dirty="0" smtClean="0"/>
              <a:t>)</a:t>
            </a:r>
          </a:p>
          <a:p>
            <a:pPr marL="628650" lvl="1" indent="-171450">
              <a:buFontTx/>
              <a:buChar char="-"/>
            </a:pPr>
            <a:r>
              <a:rPr lang="es-CO" dirty="0" smtClean="0"/>
              <a:t>Use</a:t>
            </a:r>
            <a:r>
              <a:rPr lang="es-CO" baseline="0" dirty="0" smtClean="0"/>
              <a:t> </a:t>
            </a:r>
            <a:r>
              <a:rPr lang="es-CO" baseline="0" dirty="0" err="1" smtClean="0"/>
              <a:t>Methodos</a:t>
            </a:r>
            <a:r>
              <a:rPr lang="es-CO" baseline="0" dirty="0" smtClean="0"/>
              <a:t> HTTP (GET, POST, PUT, DELETE) (GET/</a:t>
            </a:r>
            <a:r>
              <a:rPr lang="es-CO" baseline="0" dirty="0" err="1" smtClean="0"/>
              <a:t>proudcts</a:t>
            </a:r>
            <a:r>
              <a:rPr lang="es-CO" baseline="0" dirty="0" smtClean="0"/>
              <a:t>)</a:t>
            </a:r>
          </a:p>
          <a:p>
            <a:pPr marL="628650" lvl="1" indent="-171450">
              <a:buFontTx/>
              <a:buChar char="-"/>
            </a:pPr>
            <a:r>
              <a:rPr lang="es-CO" baseline="0" dirty="0" smtClean="0"/>
              <a:t>Use Plural para hacer el </a:t>
            </a:r>
            <a:r>
              <a:rPr lang="es-CO" baseline="0" dirty="0" err="1" smtClean="0"/>
              <a:t>llmado</a:t>
            </a:r>
            <a:r>
              <a:rPr lang="es-CO" baseline="0" dirty="0" smtClean="0"/>
              <a:t> mas consistente e intuitivo</a:t>
            </a:r>
          </a:p>
          <a:p>
            <a:pPr marL="628650" lvl="1" indent="-171450">
              <a:buFontTx/>
              <a:buChar char="-"/>
            </a:pPr>
            <a:r>
              <a:rPr lang="es-CO" baseline="0" dirty="0" smtClean="0"/>
              <a:t>Utilice la jerarquía enlazada en lugar de nombres largos</a:t>
            </a:r>
          </a:p>
          <a:p>
            <a:pPr marL="628650" lvl="1" indent="-171450">
              <a:buFontTx/>
              <a:buChar char="-"/>
            </a:pPr>
            <a:r>
              <a:rPr lang="es-CO" baseline="0" dirty="0" smtClean="0"/>
              <a:t>Utilice intercambios estándar, aunque puede usar diferentes tipos de datos (Text, JSON, XML, CSV) trate de utilizar JSON por defecto como estándar de industria</a:t>
            </a:r>
          </a:p>
          <a:p>
            <a:pPr marL="628650" lvl="1" indent="-171450">
              <a:buFontTx/>
              <a:buChar char="-"/>
            </a:pPr>
            <a:r>
              <a:rPr lang="es-CO" baseline="0" dirty="0" smtClean="0"/>
              <a:t>Utilice </a:t>
            </a:r>
            <a:r>
              <a:rPr lang="es-CO" baseline="0" dirty="0" err="1" smtClean="0"/>
              <a:t>Headers</a:t>
            </a:r>
            <a:r>
              <a:rPr lang="es-CO" baseline="0" dirty="0" smtClean="0"/>
              <a:t> </a:t>
            </a:r>
            <a:r>
              <a:rPr lang="es-CO" baseline="0" dirty="0" err="1" smtClean="0"/>
              <a:t>Estandar</a:t>
            </a:r>
            <a:r>
              <a:rPr lang="es-CO" baseline="0" dirty="0" smtClean="0"/>
              <a:t> (Content-</a:t>
            </a:r>
            <a:r>
              <a:rPr lang="es-CO" baseline="0" dirty="0" err="1" smtClean="0"/>
              <a:t>type</a:t>
            </a:r>
            <a:r>
              <a:rPr lang="es-CO" baseline="0" dirty="0" smtClean="0"/>
              <a:t>: </a:t>
            </a:r>
            <a:r>
              <a:rPr lang="es-CO" baseline="0" dirty="0" err="1" smtClean="0"/>
              <a:t>application</a:t>
            </a:r>
            <a:r>
              <a:rPr lang="es-CO" baseline="0" dirty="0" smtClean="0"/>
              <a:t>/</a:t>
            </a:r>
            <a:r>
              <a:rPr lang="es-CO" baseline="0" dirty="0" err="1" smtClean="0"/>
              <a:t>json</a:t>
            </a:r>
            <a:r>
              <a:rPr lang="es-CO" baseline="0" dirty="0" smtClean="0"/>
              <a:t>)</a:t>
            </a:r>
          </a:p>
          <a:p>
            <a:pPr marL="628650" lvl="1" indent="-171450">
              <a:buFontTx/>
              <a:buChar char="-"/>
            </a:pPr>
            <a:r>
              <a:rPr lang="es-CO" baseline="0" dirty="0" smtClean="0"/>
              <a:t>Versione sus </a:t>
            </a:r>
            <a:r>
              <a:rPr lang="es-CO" baseline="0" dirty="0" err="1" smtClean="0"/>
              <a:t>APIs</a:t>
            </a:r>
            <a:r>
              <a:rPr lang="es-CO" baseline="0" dirty="0" smtClean="0"/>
              <a:t> (GET/v1/</a:t>
            </a:r>
            <a:r>
              <a:rPr lang="es-CO" baseline="0" dirty="0" err="1" smtClean="0"/>
              <a:t>products</a:t>
            </a:r>
            <a:r>
              <a:rPr lang="es-CO" baseline="0" dirty="0" smtClean="0"/>
              <a:t>, GET/v2/</a:t>
            </a:r>
            <a:r>
              <a:rPr lang="es-CO" baseline="0" dirty="0" err="1" smtClean="0"/>
              <a:t>products</a:t>
            </a:r>
            <a:r>
              <a:rPr lang="es-CO" baseline="0" dirty="0" smtClean="0"/>
              <a:t>)</a:t>
            </a:r>
          </a:p>
          <a:p>
            <a:pPr marL="628650" lvl="1" indent="-171450">
              <a:buFontTx/>
              <a:buChar char="-"/>
            </a:pPr>
            <a:r>
              <a:rPr lang="es-CO" baseline="0" dirty="0" smtClean="0"/>
              <a:t>Ofrezca maneras de Filtrar, paginar, ordenar y buscar (</a:t>
            </a:r>
            <a:r>
              <a:rPr lang="es-CO" baseline="0" dirty="0" err="1" smtClean="0"/>
              <a:t>Get</a:t>
            </a:r>
            <a:r>
              <a:rPr lang="es-CO" baseline="0" dirty="0" smtClean="0"/>
              <a:t> </a:t>
            </a:r>
            <a:r>
              <a:rPr lang="es-CO" sz="1200" b="0" i="0" kern="1200" dirty="0" smtClean="0">
                <a:solidFill>
                  <a:schemeClr val="tx1"/>
                </a:solidFill>
                <a:effectLst/>
                <a:latin typeface="+mn-lt"/>
                <a:ea typeface="+mn-ea"/>
                <a:cs typeface="+mn-cs"/>
              </a:rPr>
              <a:t>/v1/</a:t>
            </a:r>
            <a:r>
              <a:rPr lang="es-CO" sz="1200" b="0" i="0" kern="1200" dirty="0" err="1" smtClean="0">
                <a:solidFill>
                  <a:schemeClr val="tx1"/>
                </a:solidFill>
                <a:effectLst/>
                <a:latin typeface="+mn-lt"/>
                <a:ea typeface="+mn-ea"/>
                <a:cs typeface="+mn-cs"/>
              </a:rPr>
              <a:t>products?query</a:t>
            </a:r>
            <a:r>
              <a:rPr lang="es-CO" sz="1200" b="0" i="0" kern="1200" dirty="0" smtClean="0">
                <a:solidFill>
                  <a:schemeClr val="tx1"/>
                </a:solidFill>
                <a:effectLst/>
                <a:latin typeface="+mn-lt"/>
                <a:ea typeface="+mn-ea"/>
                <a:cs typeface="+mn-cs"/>
              </a:rPr>
              <a:t>={</a:t>
            </a:r>
            <a:r>
              <a:rPr lang="es-CO" sz="1200" b="0" i="0" kern="1200" dirty="0" err="1" smtClean="0">
                <a:solidFill>
                  <a:schemeClr val="tx1"/>
                </a:solidFill>
                <a:effectLst/>
                <a:latin typeface="+mn-lt"/>
                <a:ea typeface="+mn-ea"/>
                <a:cs typeface="+mn-cs"/>
              </a:rPr>
              <a:t>tags</a:t>
            </a:r>
            <a:r>
              <a:rPr lang="es-CO" sz="1200" b="0" i="0" kern="1200" dirty="0" smtClean="0">
                <a:solidFill>
                  <a:schemeClr val="tx1"/>
                </a:solidFill>
                <a:effectLst/>
                <a:latin typeface="+mn-lt"/>
                <a:ea typeface="+mn-ea"/>
                <a:cs typeface="+mn-cs"/>
              </a:rPr>
              <a:t>: ["tag1", "tag2"]})</a:t>
            </a:r>
          </a:p>
          <a:p>
            <a:pPr marL="628650" lvl="1" indent="-171450">
              <a:buFontTx/>
              <a:buChar char="-"/>
            </a:pPr>
            <a:r>
              <a:rPr lang="es-CO" sz="1200" b="0" i="0" kern="1200" baseline="0" dirty="0" smtClean="0">
                <a:solidFill>
                  <a:schemeClr val="tx1"/>
                </a:solidFill>
                <a:effectLst/>
                <a:latin typeface="+mn-lt"/>
                <a:ea typeface="+mn-ea"/>
                <a:cs typeface="+mn-cs"/>
              </a:rPr>
              <a:t>Active la Selección de Campos (</a:t>
            </a:r>
            <a:r>
              <a:rPr lang="es-CO" sz="1200" b="0" i="0" kern="1200" dirty="0" smtClean="0">
                <a:solidFill>
                  <a:schemeClr val="tx1"/>
                </a:solidFill>
                <a:effectLst/>
                <a:latin typeface="+mn-lt"/>
                <a:ea typeface="+mn-ea"/>
                <a:cs typeface="+mn-cs"/>
              </a:rPr>
              <a:t>/v1/</a:t>
            </a:r>
            <a:r>
              <a:rPr lang="es-CO" sz="1200" b="0" i="0" kern="1200" dirty="0" err="1" smtClean="0">
                <a:solidFill>
                  <a:schemeClr val="tx1"/>
                </a:solidFill>
                <a:effectLst/>
                <a:latin typeface="+mn-lt"/>
                <a:ea typeface="+mn-ea"/>
                <a:cs typeface="+mn-cs"/>
              </a:rPr>
              <a:t>products?select_fields</a:t>
            </a:r>
            <a:r>
              <a:rPr lang="es-CO" sz="1200" b="0" i="0" kern="1200" dirty="0" smtClean="0">
                <a:solidFill>
                  <a:schemeClr val="tx1"/>
                </a:solidFill>
                <a:effectLst/>
                <a:latin typeface="+mn-lt"/>
                <a:ea typeface="+mn-ea"/>
                <a:cs typeface="+mn-cs"/>
              </a:rPr>
              <a:t>[]=</a:t>
            </a:r>
            <a:r>
              <a:rPr lang="es-CO" sz="1200" b="0" i="0" kern="1200" dirty="0" err="1" smtClean="0">
                <a:solidFill>
                  <a:schemeClr val="tx1"/>
                </a:solidFill>
                <a:effectLst/>
                <a:latin typeface="+mn-lt"/>
                <a:ea typeface="+mn-ea"/>
                <a:cs typeface="+mn-cs"/>
              </a:rPr>
              <a:t>title,price,color</a:t>
            </a:r>
            <a:r>
              <a:rPr lang="es-CO" sz="1200" b="0" i="0" kern="1200" dirty="0" smtClean="0">
                <a:solidFill>
                  <a:schemeClr val="tx1"/>
                </a:solidFill>
                <a:effectLst/>
                <a:latin typeface="+mn-lt"/>
                <a:ea typeface="+mn-ea"/>
                <a:cs typeface="+mn-cs"/>
              </a:rPr>
              <a:t>)</a:t>
            </a:r>
          </a:p>
          <a:p>
            <a:pPr marL="171450" lvl="0" indent="-171450">
              <a:buFontTx/>
              <a:buChar char="-"/>
            </a:pPr>
            <a:r>
              <a:rPr lang="es-CO" b="1" i="0" kern="1200" baseline="0" dirty="0" smtClean="0">
                <a:solidFill>
                  <a:schemeClr val="tx1"/>
                </a:solidFill>
                <a:effectLst/>
                <a:latin typeface="+mn-lt"/>
                <a:ea typeface="+mn-ea"/>
                <a:cs typeface="+mn-cs"/>
              </a:rPr>
              <a:t>Estructurar Respuestas:</a:t>
            </a:r>
            <a:endParaRPr lang="es-CO" b="0" i="0" kern="1200" baseline="0" dirty="0" smtClean="0">
              <a:solidFill>
                <a:schemeClr val="tx1"/>
              </a:solidFill>
              <a:effectLst/>
              <a:latin typeface="+mn-lt"/>
              <a:ea typeface="+mn-ea"/>
              <a:cs typeface="+mn-cs"/>
            </a:endParaRPr>
          </a:p>
          <a:p>
            <a:pPr marL="628650" lvl="1" indent="-171450">
              <a:buFontTx/>
              <a:buChar char="-"/>
            </a:pPr>
            <a:r>
              <a:rPr lang="es-CO" b="0" i="0" kern="1200" baseline="0" dirty="0" smtClean="0">
                <a:solidFill>
                  <a:schemeClr val="tx1"/>
                </a:solidFill>
                <a:effectLst/>
                <a:latin typeface="+mn-lt"/>
                <a:ea typeface="+mn-ea"/>
                <a:cs typeface="+mn-cs"/>
              </a:rPr>
              <a:t>Use los códigos HTTP (100, 200, 300, 400, 500)</a:t>
            </a:r>
          </a:p>
          <a:p>
            <a:pPr marL="628650" lvl="1" indent="-171450">
              <a:buFontTx/>
              <a:buChar char="-"/>
            </a:pPr>
            <a:r>
              <a:rPr lang="es-CO" b="0" i="0" kern="1200" baseline="0" dirty="0" smtClean="0">
                <a:solidFill>
                  <a:schemeClr val="tx1"/>
                </a:solidFill>
                <a:effectLst/>
                <a:latin typeface="+mn-lt"/>
                <a:ea typeface="+mn-ea"/>
                <a:cs typeface="+mn-cs"/>
              </a:rPr>
              <a:t>Utilice respuestas de error estructuradas, con la información necesaria y suficiente para poderlo corregir</a:t>
            </a:r>
          </a:p>
          <a:p>
            <a:pPr marL="628650" lvl="1" indent="-171450">
              <a:buFontTx/>
              <a:buChar char="-"/>
            </a:pPr>
            <a:r>
              <a:rPr lang="es-CO" b="0" i="0" kern="1200" baseline="0" dirty="0" smtClean="0">
                <a:solidFill>
                  <a:schemeClr val="tx1"/>
                </a:solidFill>
                <a:effectLst/>
                <a:latin typeface="+mn-lt"/>
                <a:ea typeface="+mn-ea"/>
                <a:cs typeface="+mn-cs"/>
              </a:rPr>
              <a:t>Use los </a:t>
            </a:r>
            <a:r>
              <a:rPr lang="es-CO" b="0" i="0" kern="1200" baseline="0" dirty="0" err="1" smtClean="0">
                <a:solidFill>
                  <a:schemeClr val="tx1"/>
                </a:solidFill>
                <a:effectLst/>
                <a:latin typeface="+mn-lt"/>
                <a:ea typeface="+mn-ea"/>
                <a:cs typeface="+mn-cs"/>
              </a:rPr>
              <a:t>Headers</a:t>
            </a:r>
            <a:r>
              <a:rPr lang="es-CO" b="0" i="0" kern="1200" baseline="0" dirty="0" smtClean="0">
                <a:solidFill>
                  <a:schemeClr val="tx1"/>
                </a:solidFill>
                <a:effectLst/>
                <a:latin typeface="+mn-lt"/>
                <a:ea typeface="+mn-ea"/>
                <a:cs typeface="+mn-cs"/>
              </a:rPr>
              <a:t> para brindar información adicional en caso de ser necesario</a:t>
            </a:r>
          </a:p>
          <a:p>
            <a:pPr marL="171450" lvl="0" indent="-171450">
              <a:buFontTx/>
              <a:buChar char="-"/>
            </a:pPr>
            <a:r>
              <a:rPr lang="es-CO" b="1" i="0" kern="1200" baseline="0" dirty="0" smtClean="0">
                <a:solidFill>
                  <a:schemeClr val="tx1"/>
                </a:solidFill>
                <a:effectLst/>
                <a:latin typeface="+mn-lt"/>
                <a:ea typeface="+mn-ea"/>
                <a:cs typeface="+mn-cs"/>
              </a:rPr>
              <a:t>Documentación: </a:t>
            </a:r>
            <a:r>
              <a:rPr lang="es-CO" b="0" i="0" kern="1200" baseline="0" dirty="0" smtClean="0">
                <a:solidFill>
                  <a:schemeClr val="tx1"/>
                </a:solidFill>
                <a:effectLst/>
                <a:latin typeface="+mn-lt"/>
                <a:ea typeface="+mn-ea"/>
                <a:cs typeface="+mn-cs"/>
              </a:rPr>
              <a:t>Genere documentación adecuada de la API y su forma de uso, para ello puede apoyarse en herramientas como </a:t>
            </a:r>
            <a:r>
              <a:rPr lang="es-CO" b="0" i="0" kern="1200" baseline="0" dirty="0" err="1" smtClean="0">
                <a:solidFill>
                  <a:schemeClr val="tx1"/>
                </a:solidFill>
                <a:effectLst/>
                <a:latin typeface="+mn-lt"/>
                <a:ea typeface="+mn-ea"/>
                <a:cs typeface="+mn-cs"/>
              </a:rPr>
              <a:t>Swagger</a:t>
            </a:r>
            <a:r>
              <a:rPr lang="es-CO" b="0" i="0" kern="1200" baseline="0" dirty="0" smtClean="0">
                <a:solidFill>
                  <a:schemeClr val="tx1"/>
                </a:solidFill>
                <a:effectLst/>
                <a:latin typeface="+mn-lt"/>
                <a:ea typeface="+mn-ea"/>
                <a:cs typeface="+mn-cs"/>
              </a:rPr>
              <a:t>.</a:t>
            </a:r>
            <a:endParaRPr lang="es-CO" b="1" baseline="0" dirty="0" smtClean="0"/>
          </a:p>
          <a:p>
            <a:pPr marL="628650" lvl="1" indent="-171450">
              <a:buFontTx/>
              <a:buChar char="-"/>
            </a:pPr>
            <a:endParaRPr lang="es-CO" dirty="0" smtClean="0"/>
          </a:p>
          <a:p>
            <a:pPr marL="628650" lvl="1" indent="-171450">
              <a:buFontTx/>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15</a:t>
            </a:fld>
            <a:endParaRPr lang="es-CO" dirty="0"/>
          </a:p>
        </p:txBody>
      </p:sp>
    </p:spTree>
    <p:extLst>
      <p:ext uri="{BB962C8B-B14F-4D97-AF65-F5344CB8AC3E}">
        <p14:creationId xmlns:p14="http://schemas.microsoft.com/office/powerpoint/2010/main" val="20520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mtClean="0"/>
              <a:t>https://www.altexsoft.com/blog/engineering/what-is-api-definition-types-specifications-documentation/ </a:t>
            </a:r>
          </a:p>
          <a:p>
            <a:endParaRPr lang="es-CO"/>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https://www.altexsoft.com/blog/engineering/what-is-api-definition-types-specifications-documentation/ </a:t>
            </a:r>
          </a:p>
          <a:p>
            <a:r>
              <a:rPr lang="es-CO" dirty="0" smtClean="0"/>
              <a:t>https://www.xataka.com/basics/api-que-sirve</a:t>
            </a:r>
          </a:p>
          <a:p>
            <a:r>
              <a:rPr lang="es-CO" dirty="0" smtClean="0"/>
              <a:t>https://platzi.com/tutoriales/1098-ingenieria/2376-que-es-un-api-2/</a:t>
            </a:r>
          </a:p>
          <a:p>
            <a:endParaRPr lang="es-CO" dirty="0" smtClean="0"/>
          </a:p>
          <a:p>
            <a:r>
              <a:rPr lang="es-CO" dirty="0" smtClean="0"/>
              <a:t>Dicho en otras palabras,</a:t>
            </a:r>
            <a:r>
              <a:rPr lang="es-CO" baseline="0" dirty="0" smtClean="0"/>
              <a:t> Una API representa la capacidad de comunicación entre componentes de software.</a:t>
            </a:r>
          </a:p>
          <a:p>
            <a:r>
              <a:rPr lang="es-CO" baseline="0" dirty="0" smtClean="0"/>
              <a:t>Podemos decir también que un API, es el conjunto de funciones, métodos o procedimientos que ofrece una biblioteca para ser utilizado por otro software para obtener, enviar o compartir información.</a:t>
            </a:r>
          </a:p>
          <a:p>
            <a:endParaRPr lang="es-CO" baseline="0" dirty="0" smtClean="0"/>
          </a:p>
          <a:p>
            <a:endParaRPr lang="es-CO" baseline="0"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06230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https://www.zenvia.com/es/blog/que-es-api/</a:t>
            </a:r>
          </a:p>
          <a:p>
            <a:r>
              <a:rPr lang="es-CO" dirty="0" smtClean="0"/>
              <a:t>https://www.xataka.com/basics/api-que-sirve</a:t>
            </a:r>
          </a:p>
          <a:p>
            <a:r>
              <a:rPr lang="es-CO" dirty="0" smtClean="0"/>
              <a:t>https://www.sydle.com/es/blog/api-6214f68876950e47761c40e7/</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132245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https://www.redhat.com/en/topics/api/what-are-application-programming-interfaces</a:t>
            </a:r>
          </a:p>
          <a:p>
            <a:r>
              <a:rPr lang="es-CO" dirty="0" smtClean="0"/>
              <a:t>https://www.sydle.com/es/blog/api-6214f68876950e47761c40e7/</a:t>
            </a:r>
          </a:p>
          <a:p>
            <a:r>
              <a:rPr lang="es-CO" dirty="0" smtClean="0"/>
              <a:t>https://www.astera.com/es/tipo/blog/definici%C3%B3n-de-la-API-de-descanso/</a:t>
            </a:r>
          </a:p>
          <a:p>
            <a:endParaRPr lang="es-CO" dirty="0" smtClean="0"/>
          </a:p>
          <a:p>
            <a:r>
              <a:rPr lang="es-CO" sz="1200" b="0" i="0" kern="1200" dirty="0" smtClean="0">
                <a:solidFill>
                  <a:schemeClr val="tx1"/>
                </a:solidFill>
                <a:effectLst/>
                <a:latin typeface="+mn-lt"/>
                <a:ea typeface="+mn-ea"/>
                <a:cs typeface="+mn-cs"/>
              </a:rPr>
              <a:t>Un</a:t>
            </a:r>
            <a:r>
              <a:rPr lang="es-CO" sz="1200" b="0" i="0" kern="1200" baseline="0" dirty="0" smtClean="0">
                <a:solidFill>
                  <a:schemeClr val="tx1"/>
                </a:solidFill>
                <a:effectLst/>
                <a:latin typeface="+mn-lt"/>
                <a:ea typeface="+mn-ea"/>
                <a:cs typeface="+mn-cs"/>
              </a:rPr>
              <a:t> cliente realiza una petición a una API utilizando una acción (GET/POST/PUT/DELETE) y con un formato establecido (XML, JSON) luego el sistema efectúa una operación, dependiendo de la lógica de la API y retorna los datos en el formato dado.</a:t>
            </a:r>
            <a:endParaRPr lang="es-CO" sz="1200" b="0" i="0" kern="1200" dirty="0" smtClean="0">
              <a:solidFill>
                <a:schemeClr val="tx1"/>
              </a:solidFill>
              <a:effectLst/>
              <a:latin typeface="+mn-lt"/>
              <a:ea typeface="+mn-ea"/>
              <a:cs typeface="+mn-cs"/>
            </a:endParaRP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Además de un buen desarrollo, una API debe tener una documentación clara y objetiva para poder facilitar su implementación</a:t>
            </a:r>
          </a:p>
          <a:p>
            <a:endParaRPr lang="es-CO" sz="1200" b="0" i="0" kern="1200" dirty="0" smtClean="0">
              <a:solidFill>
                <a:schemeClr val="tx1"/>
              </a:solidFill>
              <a:effectLst/>
              <a:latin typeface="+mn-lt"/>
              <a:ea typeface="+mn-ea"/>
              <a:cs typeface="+mn-cs"/>
            </a:endParaRP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99921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https://www.sydle.com/es/blog/api-6214f68876950e47761c40e7/</a:t>
            </a:r>
          </a:p>
          <a:p>
            <a:r>
              <a:rPr lang="es-CO" sz="1200" b="1" i="0" kern="1200" dirty="0" smtClean="0">
                <a:solidFill>
                  <a:schemeClr val="tx1"/>
                </a:solidFill>
                <a:effectLst/>
                <a:latin typeface="+mn-lt"/>
                <a:ea typeface="+mn-ea"/>
                <a:cs typeface="+mn-cs"/>
              </a:rPr>
              <a:t>1.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públicas o abiertas</a:t>
            </a:r>
          </a:p>
          <a:p>
            <a:r>
              <a:rPr lang="es-CO" sz="1200" b="0" i="0" kern="1200" dirty="0" smtClean="0">
                <a:solidFill>
                  <a:schemeClr val="tx1"/>
                </a:solidFill>
                <a:effectLst/>
                <a:latin typeface="+mn-lt"/>
                <a:ea typeface="+mn-ea"/>
                <a:cs typeface="+mn-cs"/>
              </a:rPr>
              <a:t>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públicas también son conocidas como API abiertas y </a:t>
            </a:r>
            <a:r>
              <a:rPr lang="es-CO" sz="1200" b="1" i="0" kern="1200" dirty="0" smtClean="0">
                <a:solidFill>
                  <a:schemeClr val="tx1"/>
                </a:solidFill>
                <a:effectLst/>
                <a:latin typeface="+mn-lt"/>
                <a:ea typeface="+mn-ea"/>
                <a:cs typeface="+mn-cs"/>
              </a:rPr>
              <a:t>están disponibles para que otros usuarios o desarrolladores las empleen con mínimas restricciones</a:t>
            </a:r>
            <a:r>
              <a:rPr lang="es-CO" sz="1200" b="0" i="0" kern="1200" dirty="0" smtClean="0">
                <a:solidFill>
                  <a:schemeClr val="tx1"/>
                </a:solidFill>
                <a:effectLst/>
                <a:latin typeface="+mn-lt"/>
                <a:ea typeface="+mn-ea"/>
                <a:cs typeface="+mn-cs"/>
              </a:rPr>
              <a:t> o, en algunos casos incluso, están totalmente accesibles.</a:t>
            </a:r>
          </a:p>
          <a:p>
            <a:r>
              <a:rPr lang="es-CO" sz="1200" b="1" i="0" kern="1200" dirty="0" smtClean="0">
                <a:solidFill>
                  <a:schemeClr val="tx1"/>
                </a:solidFill>
                <a:effectLst/>
                <a:latin typeface="+mn-lt"/>
                <a:ea typeface="+mn-ea"/>
                <a:cs typeface="+mn-cs"/>
              </a:rPr>
              <a:t>2.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privadas o internas</a:t>
            </a:r>
          </a:p>
          <a:p>
            <a:r>
              <a:rPr lang="es-CO" sz="1200" b="0" i="0" kern="1200" dirty="0" smtClean="0">
                <a:solidFill>
                  <a:schemeClr val="tx1"/>
                </a:solidFill>
                <a:effectLst/>
                <a:latin typeface="+mn-lt"/>
                <a:ea typeface="+mn-ea"/>
                <a:cs typeface="+mn-cs"/>
              </a:rPr>
              <a:t>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privadas o internas están ocultas de los usuarios externos y </a:t>
            </a:r>
            <a:r>
              <a:rPr lang="es-CO" sz="1200" b="1" i="0" kern="1200" dirty="0" smtClean="0">
                <a:solidFill>
                  <a:schemeClr val="tx1"/>
                </a:solidFill>
                <a:effectLst/>
                <a:latin typeface="+mn-lt"/>
                <a:ea typeface="+mn-ea"/>
                <a:cs typeface="+mn-cs"/>
              </a:rPr>
              <a:t>se exponen únicamente para los sistemas internos de una organización</a:t>
            </a:r>
            <a:r>
              <a:rPr lang="es-CO" sz="1200" b="0" i="0" kern="1200" dirty="0" smtClean="0">
                <a:solidFill>
                  <a:schemeClr val="tx1"/>
                </a:solidFill>
                <a:effectLst/>
                <a:latin typeface="+mn-lt"/>
                <a:ea typeface="+mn-ea"/>
                <a:cs typeface="+mn-cs"/>
              </a:rPr>
              <a:t>. Se emplean para el desarrollo interno de la empresa, optimizando la productividad y la reutilización de servicios.</a:t>
            </a:r>
          </a:p>
          <a:p>
            <a:r>
              <a:rPr lang="es-CO" sz="1200" b="1" i="0" kern="1200" dirty="0" smtClean="0">
                <a:solidFill>
                  <a:schemeClr val="tx1"/>
                </a:solidFill>
                <a:effectLst/>
                <a:latin typeface="+mn-lt"/>
                <a:ea typeface="+mn-ea"/>
                <a:cs typeface="+mn-cs"/>
              </a:rPr>
              <a:t>3.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de aliados comerciales</a:t>
            </a:r>
          </a:p>
          <a:p>
            <a:r>
              <a:rPr lang="es-CO" sz="1200" b="0" i="0" kern="1200" dirty="0" smtClean="0">
                <a:solidFill>
                  <a:schemeClr val="tx1"/>
                </a:solidFill>
                <a:effectLst/>
                <a:latin typeface="+mn-lt"/>
                <a:ea typeface="+mn-ea"/>
                <a:cs typeface="+mn-cs"/>
              </a:rPr>
              <a:t>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de aliados comerciales </a:t>
            </a:r>
            <a:r>
              <a:rPr lang="es-CO" sz="1200" b="1" i="0" kern="1200" dirty="0" smtClean="0">
                <a:solidFill>
                  <a:schemeClr val="tx1"/>
                </a:solidFill>
                <a:effectLst/>
                <a:latin typeface="+mn-lt"/>
                <a:ea typeface="+mn-ea"/>
                <a:cs typeface="+mn-cs"/>
              </a:rPr>
              <a:t>son aquellas que se exponen entre los miembros de una alianza comercial</a:t>
            </a:r>
            <a:r>
              <a:rPr lang="es-CO" sz="1200" b="0" i="0" kern="1200" dirty="0" smtClean="0">
                <a:solidFill>
                  <a:schemeClr val="tx1"/>
                </a:solidFill>
                <a:effectLst/>
                <a:latin typeface="+mn-lt"/>
                <a:ea typeface="+mn-ea"/>
                <a:cs typeface="+mn-cs"/>
              </a:rPr>
              <a:t>. Como no están disponibles para todos, se necesita una autorización especial para usarlas.</a:t>
            </a:r>
          </a:p>
          <a:p>
            <a:r>
              <a:rPr lang="es-CO" sz="1200" b="1" i="0" kern="1200" dirty="0" smtClean="0">
                <a:solidFill>
                  <a:schemeClr val="tx1"/>
                </a:solidFill>
                <a:effectLst/>
                <a:latin typeface="+mn-lt"/>
                <a:ea typeface="+mn-ea"/>
                <a:cs typeface="+mn-cs"/>
              </a:rPr>
              <a:t>4.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compuestas</a:t>
            </a:r>
          </a:p>
          <a:p>
            <a:r>
              <a:rPr lang="es-CO" sz="1200" b="0" i="0" kern="1200" dirty="0" smtClean="0">
                <a:solidFill>
                  <a:schemeClr val="tx1"/>
                </a:solidFill>
                <a:effectLst/>
                <a:latin typeface="+mn-lt"/>
                <a:ea typeface="+mn-ea"/>
                <a:cs typeface="+mn-cs"/>
              </a:rPr>
              <a:t>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compuestas </a:t>
            </a:r>
            <a:r>
              <a:rPr lang="es-CO" sz="1200" b="1" i="0" kern="1200" dirty="0" smtClean="0">
                <a:solidFill>
                  <a:schemeClr val="tx1"/>
                </a:solidFill>
                <a:effectLst/>
                <a:latin typeface="+mn-lt"/>
                <a:ea typeface="+mn-ea"/>
                <a:cs typeface="+mn-cs"/>
              </a:rPr>
              <a:t>utilizan distintos datos o diversas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de servicio</a:t>
            </a:r>
            <a:r>
              <a:rPr lang="es-CO" sz="1200" b="0" i="0" kern="1200" dirty="0" smtClean="0">
                <a:solidFill>
                  <a:schemeClr val="tx1"/>
                </a:solidFill>
                <a:effectLst/>
                <a:latin typeface="+mn-lt"/>
                <a:ea typeface="+mn-ea"/>
                <a:cs typeface="+mn-cs"/>
              </a:rPr>
              <a:t> y permiten que los desarrolladores puedan acceder a varios terminales.</a:t>
            </a:r>
          </a:p>
          <a:p>
            <a:endParaRPr lang="es-CO" sz="1200" b="0" i="0" kern="1200" dirty="0" smtClean="0">
              <a:solidFill>
                <a:schemeClr val="tx1"/>
              </a:solidFill>
              <a:effectLst/>
              <a:latin typeface="+mn-lt"/>
              <a:ea typeface="+mn-ea"/>
              <a:cs typeface="+mn-cs"/>
            </a:endParaRPr>
          </a:p>
          <a:p>
            <a:r>
              <a:rPr lang="es-CO" sz="1200" b="0" i="0" kern="1200" dirty="0" smtClean="0">
                <a:solidFill>
                  <a:schemeClr val="tx1"/>
                </a:solidFill>
                <a:effectLst/>
                <a:latin typeface="+mn-lt"/>
                <a:ea typeface="+mn-ea"/>
                <a:cs typeface="+mn-cs"/>
              </a:rPr>
              <a:t>Asimismo, podemos también dividir </a:t>
            </a:r>
            <a:r>
              <a:rPr lang="es-CO" sz="1200" b="1" i="0" kern="1200" dirty="0" smtClean="0">
                <a:solidFill>
                  <a:schemeClr val="tx1"/>
                </a:solidFill>
                <a:effectLst/>
                <a:latin typeface="+mn-lt"/>
                <a:ea typeface="+mn-ea"/>
                <a:cs typeface="+mn-cs"/>
              </a:rPr>
              <a:t>las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en cuatro según lo que ofrecen o casos de uso</a:t>
            </a:r>
            <a:r>
              <a:rPr lang="es-CO" sz="1200" b="0" i="0" kern="1200" dirty="0" smtClean="0">
                <a:solidFill>
                  <a:schemeClr val="tx1"/>
                </a:solidFill>
                <a:effectLst/>
                <a:latin typeface="+mn-lt"/>
                <a:ea typeface="+mn-ea"/>
                <a:cs typeface="+mn-cs"/>
              </a:rPr>
              <a:t>, como verás ahora.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431742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https://www.sydle.com/es/blog/api-6214f68876950e47761c40e7/</a:t>
            </a:r>
          </a:p>
          <a:p>
            <a:endParaRPr lang="es-CO" dirty="0" smtClean="0"/>
          </a:p>
          <a:p>
            <a:r>
              <a:rPr lang="es-CO" sz="1200" b="1" i="0" kern="1200" dirty="0" smtClean="0">
                <a:solidFill>
                  <a:schemeClr val="tx1"/>
                </a:solidFill>
                <a:effectLst/>
                <a:latin typeface="+mn-lt"/>
                <a:ea typeface="+mn-ea"/>
                <a:cs typeface="+mn-cs"/>
              </a:rPr>
              <a:t>1. API de datos</a:t>
            </a:r>
          </a:p>
          <a:p>
            <a:r>
              <a:rPr lang="es-CO" sz="1200" b="0" i="0" kern="1200" dirty="0" smtClean="0">
                <a:solidFill>
                  <a:schemeClr val="tx1"/>
                </a:solidFill>
                <a:effectLst/>
                <a:latin typeface="+mn-lt"/>
                <a:ea typeface="+mn-ea"/>
                <a:cs typeface="+mn-cs"/>
              </a:rPr>
              <a:t>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de datos proporcionan a varios bancos de datos o proveedores </a:t>
            </a:r>
            <a:r>
              <a:rPr lang="es-CO" sz="1200" b="1" i="0" kern="1200" dirty="0" smtClean="0">
                <a:solidFill>
                  <a:schemeClr val="tx1"/>
                </a:solidFill>
                <a:effectLst/>
                <a:latin typeface="+mn-lt"/>
                <a:ea typeface="+mn-ea"/>
                <a:cs typeface="+mn-cs"/>
              </a:rPr>
              <a:t>acceso CRUD</a:t>
            </a:r>
            <a:r>
              <a:rPr lang="es-CO" sz="1200" b="0" i="0"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Create</a:t>
            </a:r>
            <a:r>
              <a:rPr lang="es-CO" sz="1200" b="0" i="1"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Read</a:t>
            </a:r>
            <a:r>
              <a:rPr lang="es-CO" sz="1200" b="0" i="1"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Update</a:t>
            </a:r>
            <a:r>
              <a:rPr lang="es-CO" sz="1200" b="0" i="1"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Delete</a:t>
            </a:r>
            <a:r>
              <a:rPr lang="es-CO" sz="1200" b="0" i="0" kern="1200" dirty="0" smtClean="0">
                <a:solidFill>
                  <a:schemeClr val="tx1"/>
                </a:solidFill>
                <a:effectLst/>
                <a:latin typeface="+mn-lt"/>
                <a:ea typeface="+mn-ea"/>
                <a:cs typeface="+mn-cs"/>
              </a:rPr>
              <a:t>) </a:t>
            </a:r>
            <a:r>
              <a:rPr lang="es-CO" sz="1200" b="1" i="0" kern="1200" dirty="0" smtClean="0">
                <a:solidFill>
                  <a:schemeClr val="tx1"/>
                </a:solidFill>
                <a:effectLst/>
                <a:latin typeface="+mn-lt"/>
                <a:ea typeface="+mn-ea"/>
                <a:cs typeface="+mn-cs"/>
              </a:rPr>
              <a:t>a conjuntos de datos subyacentes</a:t>
            </a:r>
            <a:r>
              <a:rPr lang="es-CO" sz="1200" b="0" i="0" kern="1200" dirty="0" smtClean="0">
                <a:solidFill>
                  <a:schemeClr val="tx1"/>
                </a:solidFill>
                <a:effectLst/>
                <a:latin typeface="+mn-lt"/>
                <a:ea typeface="+mn-ea"/>
                <a:cs typeface="+mn-cs"/>
              </a:rPr>
              <a:t>, permitiendo la comunicación entre una aplicación y un sistema de gestión de bases de datos.</a:t>
            </a:r>
          </a:p>
          <a:p>
            <a:r>
              <a:rPr lang="es-CO" sz="1200" b="1" i="0" kern="1200" dirty="0" smtClean="0">
                <a:solidFill>
                  <a:schemeClr val="tx1"/>
                </a:solidFill>
                <a:effectLst/>
                <a:latin typeface="+mn-lt"/>
                <a:ea typeface="+mn-ea"/>
                <a:cs typeface="+mn-cs"/>
              </a:rPr>
              <a:t>2. API de sistemas operativos</a:t>
            </a:r>
          </a:p>
          <a:p>
            <a:r>
              <a:rPr lang="es-CO" sz="1200" b="0" i="0" kern="1200" dirty="0" smtClean="0">
                <a:solidFill>
                  <a:schemeClr val="tx1"/>
                </a:solidFill>
                <a:effectLst/>
                <a:latin typeface="+mn-lt"/>
                <a:ea typeface="+mn-ea"/>
                <a:cs typeface="+mn-cs"/>
              </a:rPr>
              <a:t>Este grupo de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a:t>
            </a:r>
            <a:r>
              <a:rPr lang="es-CO" sz="1200" b="1" i="0" kern="1200" dirty="0" smtClean="0">
                <a:solidFill>
                  <a:schemeClr val="tx1"/>
                </a:solidFill>
                <a:effectLst/>
                <a:latin typeface="+mn-lt"/>
                <a:ea typeface="+mn-ea"/>
                <a:cs typeface="+mn-cs"/>
              </a:rPr>
              <a:t>definen cómo las aplicaciones usan los recursos disponibles y servicios del sistema operativo</a:t>
            </a:r>
            <a:r>
              <a:rPr lang="es-CO" sz="1200" b="0" i="0" kern="1200" dirty="0" smtClean="0">
                <a:solidFill>
                  <a:schemeClr val="tx1"/>
                </a:solidFill>
                <a:effectLst/>
                <a:latin typeface="+mn-lt"/>
                <a:ea typeface="+mn-ea"/>
                <a:cs typeface="+mn-cs"/>
              </a:rPr>
              <a:t>. Por lo que cada OS (</a:t>
            </a:r>
            <a:r>
              <a:rPr lang="es-CO" sz="1200" b="0" i="1" kern="1200" dirty="0" err="1" smtClean="0">
                <a:solidFill>
                  <a:schemeClr val="tx1"/>
                </a:solidFill>
                <a:effectLst/>
                <a:latin typeface="+mn-lt"/>
                <a:ea typeface="+mn-ea"/>
                <a:cs typeface="+mn-cs"/>
              </a:rPr>
              <a:t>Operative</a:t>
            </a:r>
            <a:r>
              <a:rPr lang="es-CO" sz="1200" b="0" i="1"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System</a:t>
            </a:r>
            <a:r>
              <a:rPr lang="es-CO" sz="1200" b="0" i="0" kern="1200" dirty="0" smtClean="0">
                <a:solidFill>
                  <a:schemeClr val="tx1"/>
                </a:solidFill>
                <a:effectLst/>
                <a:latin typeface="+mn-lt"/>
                <a:ea typeface="+mn-ea"/>
                <a:cs typeface="+mn-cs"/>
              </a:rPr>
              <a:t>) posee un conjunto de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por ejemplo, Windows API o Linux API tienen el </a:t>
            </a:r>
            <a:r>
              <a:rPr lang="es-CO" sz="1200" b="0" i="1" kern="1200" dirty="0" err="1" smtClean="0">
                <a:solidFill>
                  <a:schemeClr val="tx1"/>
                </a:solidFill>
                <a:effectLst/>
                <a:latin typeface="+mn-lt"/>
                <a:ea typeface="+mn-ea"/>
                <a:cs typeface="+mn-cs"/>
              </a:rPr>
              <a:t>kernel-user</a:t>
            </a:r>
            <a:r>
              <a:rPr lang="es-CO" sz="1200" b="0" i="1"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space</a:t>
            </a:r>
            <a:r>
              <a:rPr lang="es-CO" sz="1200" b="0" i="1" kern="1200" dirty="0" smtClean="0">
                <a:solidFill>
                  <a:schemeClr val="tx1"/>
                </a:solidFill>
                <a:effectLst/>
                <a:latin typeface="+mn-lt"/>
                <a:ea typeface="+mn-ea"/>
                <a:cs typeface="+mn-cs"/>
              </a:rPr>
              <a:t> API</a:t>
            </a:r>
            <a:r>
              <a:rPr lang="es-CO" sz="1200" b="0" i="0" kern="1200" dirty="0" smtClean="0">
                <a:solidFill>
                  <a:schemeClr val="tx1"/>
                </a:solidFill>
                <a:effectLst/>
                <a:latin typeface="+mn-lt"/>
                <a:ea typeface="+mn-ea"/>
                <a:cs typeface="+mn-cs"/>
              </a:rPr>
              <a:t> y </a:t>
            </a:r>
            <a:r>
              <a:rPr lang="es-CO" sz="1200" b="0" i="1" kern="1200" dirty="0" err="1" smtClean="0">
                <a:solidFill>
                  <a:schemeClr val="tx1"/>
                </a:solidFill>
                <a:effectLst/>
                <a:latin typeface="+mn-lt"/>
                <a:ea typeface="+mn-ea"/>
                <a:cs typeface="+mn-cs"/>
              </a:rPr>
              <a:t>kernel</a:t>
            </a:r>
            <a:r>
              <a:rPr lang="es-CO" sz="1200" b="0" i="1" kern="1200" dirty="0" smtClean="0">
                <a:solidFill>
                  <a:schemeClr val="tx1"/>
                </a:solidFill>
                <a:effectLst/>
                <a:latin typeface="+mn-lt"/>
                <a:ea typeface="+mn-ea"/>
                <a:cs typeface="+mn-cs"/>
              </a:rPr>
              <a:t> </a:t>
            </a:r>
            <a:r>
              <a:rPr lang="es-CO" sz="1200" b="0" i="1" kern="1200" dirty="0" err="1" smtClean="0">
                <a:solidFill>
                  <a:schemeClr val="tx1"/>
                </a:solidFill>
                <a:effectLst/>
                <a:latin typeface="+mn-lt"/>
                <a:ea typeface="+mn-ea"/>
                <a:cs typeface="+mn-cs"/>
              </a:rPr>
              <a:t>internal</a:t>
            </a:r>
            <a:r>
              <a:rPr lang="es-CO" sz="1200" b="0" i="1" kern="1200" dirty="0" smtClean="0">
                <a:solidFill>
                  <a:schemeClr val="tx1"/>
                </a:solidFill>
                <a:effectLst/>
                <a:latin typeface="+mn-lt"/>
                <a:ea typeface="+mn-ea"/>
                <a:cs typeface="+mn-cs"/>
              </a:rPr>
              <a:t> API</a:t>
            </a:r>
            <a:r>
              <a:rPr lang="es-CO" sz="1200" b="0" i="0" kern="1200" dirty="0" smtClean="0">
                <a:solidFill>
                  <a:schemeClr val="tx1"/>
                </a:solidFill>
                <a:effectLst/>
                <a:latin typeface="+mn-lt"/>
                <a:ea typeface="+mn-ea"/>
                <a:cs typeface="+mn-cs"/>
              </a:rPr>
              <a:t>.</a:t>
            </a:r>
          </a:p>
          <a:p>
            <a:r>
              <a:rPr lang="es-CO" sz="1200" b="1" i="0" kern="1200" dirty="0" smtClean="0">
                <a:solidFill>
                  <a:schemeClr val="tx1"/>
                </a:solidFill>
                <a:effectLst/>
                <a:latin typeface="+mn-lt"/>
                <a:ea typeface="+mn-ea"/>
                <a:cs typeface="+mn-cs"/>
              </a:rPr>
              <a:t>3.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remotas</a:t>
            </a:r>
          </a:p>
          <a:p>
            <a:r>
              <a:rPr lang="es-CO" sz="1200" b="0" i="0" kern="1200" dirty="0" smtClean="0">
                <a:solidFill>
                  <a:schemeClr val="tx1"/>
                </a:solidFill>
                <a:effectLst/>
                <a:latin typeface="+mn-lt"/>
                <a:ea typeface="+mn-ea"/>
                <a:cs typeface="+mn-cs"/>
              </a:rPr>
              <a:t>Este grupo define los estándares de interacción que las aplicaciones tienen en diferentes dispositivos, es decir, </a:t>
            </a:r>
            <a:r>
              <a:rPr lang="es-CO" sz="1200" b="1" i="0" kern="1200" dirty="0" smtClean="0">
                <a:solidFill>
                  <a:schemeClr val="tx1"/>
                </a:solidFill>
                <a:effectLst/>
                <a:latin typeface="+mn-lt"/>
                <a:ea typeface="+mn-ea"/>
                <a:cs typeface="+mn-cs"/>
              </a:rPr>
              <a:t>un software accede a ciertos recursos ubicados fuera del dispositivo que los solicita</a:t>
            </a:r>
            <a:r>
              <a:rPr lang="es-CO" sz="1200" b="0" i="0" kern="1200" dirty="0" smtClean="0">
                <a:solidFill>
                  <a:schemeClr val="tx1"/>
                </a:solidFill>
                <a:effectLst/>
                <a:latin typeface="+mn-lt"/>
                <a:ea typeface="+mn-ea"/>
                <a:cs typeface="+mn-cs"/>
              </a:rPr>
              <a:t>, como dice su nombre. Como dos aplicaciones se conectan de forma remota a través de una red, 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remotas usan protocolos para lograr la conexión.</a:t>
            </a:r>
          </a:p>
          <a:p>
            <a:r>
              <a:rPr lang="es-CO" sz="1200" b="1" i="0" kern="1200" dirty="0" smtClean="0">
                <a:solidFill>
                  <a:schemeClr val="tx1"/>
                </a:solidFill>
                <a:effectLst/>
                <a:latin typeface="+mn-lt"/>
                <a:ea typeface="+mn-ea"/>
                <a:cs typeface="+mn-cs"/>
              </a:rPr>
              <a:t>4. </a:t>
            </a:r>
            <a:r>
              <a:rPr lang="es-CO" sz="1200" b="1" i="0" kern="1200" dirty="0" err="1" smtClean="0">
                <a:solidFill>
                  <a:schemeClr val="tx1"/>
                </a:solidFill>
                <a:effectLst/>
                <a:latin typeface="+mn-lt"/>
                <a:ea typeface="+mn-ea"/>
                <a:cs typeface="+mn-cs"/>
              </a:rPr>
              <a:t>APIs</a:t>
            </a:r>
            <a:r>
              <a:rPr lang="es-CO" sz="1200" b="1" i="0" kern="1200" dirty="0" smtClean="0">
                <a:solidFill>
                  <a:schemeClr val="tx1"/>
                </a:solidFill>
                <a:effectLst/>
                <a:latin typeface="+mn-lt"/>
                <a:ea typeface="+mn-ea"/>
                <a:cs typeface="+mn-cs"/>
              </a:rPr>
              <a:t> web</a:t>
            </a:r>
          </a:p>
          <a:p>
            <a:r>
              <a:rPr lang="es-CO" sz="1200" b="0" i="0" kern="1200" dirty="0" smtClean="0">
                <a:solidFill>
                  <a:schemeClr val="tx1"/>
                </a:solidFill>
                <a:effectLst/>
                <a:latin typeface="+mn-lt"/>
                <a:ea typeface="+mn-ea"/>
                <a:cs typeface="+mn-cs"/>
              </a:rPr>
              <a:t>Esta clase de API es la más común, dado que las </a:t>
            </a:r>
            <a:r>
              <a:rPr lang="es-CO" sz="1200" b="0" i="0" kern="1200" dirty="0" err="1" smtClean="0">
                <a:solidFill>
                  <a:schemeClr val="tx1"/>
                </a:solidFill>
                <a:effectLst/>
                <a:latin typeface="+mn-lt"/>
                <a:ea typeface="+mn-ea"/>
                <a:cs typeface="+mn-cs"/>
              </a:rPr>
              <a:t>APIs</a:t>
            </a:r>
            <a:r>
              <a:rPr lang="es-CO" sz="1200" b="0" i="0" kern="1200" dirty="0" smtClean="0">
                <a:solidFill>
                  <a:schemeClr val="tx1"/>
                </a:solidFill>
                <a:effectLst/>
                <a:latin typeface="+mn-lt"/>
                <a:ea typeface="+mn-ea"/>
                <a:cs typeface="+mn-cs"/>
              </a:rPr>
              <a:t> web proporcionan datos que los dispositivos pueden leer y transferirlos entre sistemas basados en la web o arquitectura cliente-servidor.</a:t>
            </a:r>
          </a:p>
          <a:p>
            <a:endParaRPr lang="es-CO" dirty="0" smtClean="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282141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https://www.viewnext.com/que-es-una-api-y-para-que-sirve/</a:t>
            </a:r>
          </a:p>
          <a:p>
            <a:pPr marL="171450" indent="-171450">
              <a:buFontTx/>
              <a:buChar char="-"/>
            </a:pPr>
            <a:r>
              <a:rPr lang="es-CO" dirty="0" smtClean="0"/>
              <a:t>Sin importar el lenguaje o la tecnología solo se deben respetar las operaciones y definición de</a:t>
            </a:r>
            <a:r>
              <a:rPr lang="es-CO" baseline="0" dirty="0" smtClean="0"/>
              <a:t> la API</a:t>
            </a:r>
          </a:p>
          <a:p>
            <a:pPr marL="171450" indent="-171450">
              <a:buFontTx/>
              <a:buChar char="-"/>
            </a:pPr>
            <a:r>
              <a:rPr lang="es-CO" dirty="0" smtClean="0"/>
              <a:t>El uso de API, da un mejor rendimiento que un llamado tradicional</a:t>
            </a:r>
          </a:p>
          <a:p>
            <a:pPr marL="171450" indent="-171450">
              <a:buFontTx/>
              <a:buChar char="-"/>
            </a:pPr>
            <a:r>
              <a:rPr lang="es-CO" dirty="0" smtClean="0"/>
              <a:t>Comunicación usando un lenguaje de Intercambio (</a:t>
            </a:r>
            <a:r>
              <a:rPr lang="es-CO" u="sng" dirty="0" smtClean="0"/>
              <a:t>XML/JSON</a:t>
            </a:r>
            <a:r>
              <a:rPr lang="es-CO" dirty="0" smtClean="0"/>
              <a:t>)</a:t>
            </a:r>
          </a:p>
          <a:p>
            <a:pPr marL="171450" indent="-171450">
              <a:buFontTx/>
              <a:buChar char="-"/>
            </a:pPr>
            <a:r>
              <a:rPr lang="es-CO" dirty="0" smtClean="0"/>
              <a:t>Permiten crecer fácilmente</a:t>
            </a:r>
          </a:p>
          <a:p>
            <a:pPr marL="171450" indent="-171450">
              <a:buFontTx/>
              <a:buChar char="-"/>
            </a:pPr>
            <a:r>
              <a:rPr lang="es-CO" dirty="0" smtClean="0"/>
              <a:t>Menor uso de recursos</a:t>
            </a:r>
          </a:p>
          <a:p>
            <a:pPr marL="171450" indent="-171450">
              <a:buFontTx/>
              <a:buChar char="-"/>
            </a:pPr>
            <a:r>
              <a:rPr lang="es-CO" dirty="0" smtClean="0"/>
              <a:t>Menos procesamiento en el servidor</a:t>
            </a:r>
          </a:p>
          <a:p>
            <a:pPr marL="171450" indent="-171450">
              <a:buFontTx/>
              <a:buChar char="-"/>
            </a:pP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99755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smtClean="0"/>
              <a:t>https://recluit.com/historia-y-evolucion-de-las-api/#.YjlirerMLDc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smtClean="0"/>
              <a:t>La historia de la Interfaz de Programación de Aplicaciones realmente comenzó en los años 60, muy lejos del uso de computadoras personales. Normalmente, se usaba una API como bibliotecas en los sistemas operativos.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sz="1200" b="0" i="0" kern="1200" dirty="0" smtClean="0">
                <a:solidFill>
                  <a:schemeClr val="tx1"/>
                </a:solidFill>
                <a:effectLst/>
                <a:latin typeface="+mn-lt"/>
                <a:ea typeface="+mn-ea"/>
                <a:cs typeface="+mn-cs"/>
              </a:rPr>
              <a:t>En la década de los 70, las API experimentaron su primer gran salto en progreso gracias a los sistemas distribuidos. Surgieron métodos que permitieron el acceso remoto a la API de procedimientos al tiempo que evitaban la sobrecarga típica del programador mediante el empaquetado y desempaquetado de datos requerido para la interoperación entre diferentes tipos de computadoras.</a:t>
            </a:r>
            <a:endParaRPr lang="es-CO" dirty="0" smtClean="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4271956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22/03/2022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22/03/2022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22/03/2022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err="1" smtClean="0"/>
              <a:t>Application</a:t>
            </a:r>
            <a:r>
              <a:rPr lang="es-CO" dirty="0" smtClean="0"/>
              <a:t> </a:t>
            </a:r>
            <a:r>
              <a:rPr lang="es-CO" dirty="0" err="1" smtClean="0"/>
              <a:t>Programming</a:t>
            </a:r>
            <a:r>
              <a:rPr lang="es-CO" dirty="0" smtClean="0"/>
              <a:t> Interface</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smtClean="0"/>
              <a:t>API</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1028" name="Picture 4" descr="We train massive APIs for your applications | APIDoj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0152" y="3763082"/>
            <a:ext cx="3203848" cy="3094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Protocolos de API</a:t>
            </a:r>
            <a:endParaRPr lang="es-CO" dirty="0"/>
          </a:p>
        </p:txBody>
      </p:sp>
      <p:sp>
        <p:nvSpPr>
          <p:cNvPr id="3" name="Content Placeholder 2"/>
          <p:cNvSpPr>
            <a:spLocks noGrp="1"/>
          </p:cNvSpPr>
          <p:nvPr>
            <p:ph idx="1"/>
          </p:nvPr>
        </p:nvSpPr>
        <p:spPr/>
        <p:txBody>
          <a:bodyPr/>
          <a:lstStyle/>
          <a:p>
            <a:r>
              <a:rPr lang="es-CO" dirty="0"/>
              <a:t>Los protocolos de API permiten estandarizar el intercambio de datos entre los diferentes servicios web. </a:t>
            </a:r>
          </a:p>
        </p:txBody>
      </p:sp>
      <p:pic>
        <p:nvPicPr>
          <p:cNvPr id="3074" name="Picture 2" descr="5 Communication protocol facts you need to know | Entelec"/>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2707113"/>
            <a:ext cx="9144000" cy="4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13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Protocolos de API</a:t>
            </a:r>
            <a:endParaRPr lang="es-CO" dirty="0"/>
          </a:p>
        </p:txBody>
      </p:sp>
      <p:sp>
        <p:nvSpPr>
          <p:cNvPr id="3" name="Content Placeholder 2"/>
          <p:cNvSpPr>
            <a:spLocks noGrp="1"/>
          </p:cNvSpPr>
          <p:nvPr>
            <p:ph idx="1"/>
          </p:nvPr>
        </p:nvSpPr>
        <p:spPr>
          <a:xfrm>
            <a:off x="467544" y="1196753"/>
            <a:ext cx="8229600" cy="2376264"/>
          </a:xfrm>
        </p:spPr>
        <p:txBody>
          <a:bodyPr/>
          <a:lstStyle/>
          <a:p>
            <a:r>
              <a:rPr lang="es-CO" dirty="0" err="1" smtClean="0"/>
              <a:t>Remote</a:t>
            </a:r>
            <a:r>
              <a:rPr lang="es-CO" dirty="0" smtClean="0"/>
              <a:t> </a:t>
            </a:r>
            <a:r>
              <a:rPr lang="es-CO" dirty="0" err="1" smtClean="0"/>
              <a:t>Procedure</a:t>
            </a:r>
            <a:r>
              <a:rPr lang="es-CO" dirty="0" smtClean="0"/>
              <a:t> </a:t>
            </a:r>
            <a:r>
              <a:rPr lang="es-CO" dirty="0" err="1" smtClean="0"/>
              <a:t>Call</a:t>
            </a:r>
            <a:r>
              <a:rPr lang="es-CO" dirty="0" smtClean="0"/>
              <a:t> (RPC)</a:t>
            </a:r>
          </a:p>
          <a:p>
            <a:r>
              <a:rPr lang="es-CO" dirty="0" err="1" smtClean="0"/>
              <a:t>Service</a:t>
            </a:r>
            <a:r>
              <a:rPr lang="es-CO" dirty="0" smtClean="0"/>
              <a:t> </a:t>
            </a:r>
            <a:r>
              <a:rPr lang="es-CO" dirty="0" err="1" smtClean="0"/>
              <a:t>Object</a:t>
            </a:r>
            <a:r>
              <a:rPr lang="es-CO" dirty="0" smtClean="0"/>
              <a:t> Access </a:t>
            </a:r>
            <a:r>
              <a:rPr lang="es-CO" dirty="0" err="1" smtClean="0"/>
              <a:t>Protocol</a:t>
            </a:r>
            <a:r>
              <a:rPr lang="es-CO" dirty="0" smtClean="0"/>
              <a:t> (SOAP)</a:t>
            </a:r>
          </a:p>
          <a:p>
            <a:r>
              <a:rPr lang="es-CO" dirty="0" err="1" smtClean="0"/>
              <a:t>Representational</a:t>
            </a:r>
            <a:r>
              <a:rPr lang="es-CO" dirty="0" smtClean="0"/>
              <a:t> </a:t>
            </a:r>
            <a:r>
              <a:rPr lang="es-CO" dirty="0" err="1" smtClean="0"/>
              <a:t>State</a:t>
            </a:r>
            <a:r>
              <a:rPr lang="es-CO" dirty="0" smtClean="0"/>
              <a:t> Transfer (REST)</a:t>
            </a:r>
          </a:p>
          <a:p>
            <a:r>
              <a:rPr lang="es-CO" dirty="0" err="1" smtClean="0"/>
              <a:t>GraphQL</a:t>
            </a:r>
            <a:endParaRPr lang="es-CO" dirty="0" smtClean="0"/>
          </a:p>
          <a:p>
            <a:endParaRPr lang="es-CO" dirty="0"/>
          </a:p>
        </p:txBody>
      </p:sp>
      <p:pic>
        <p:nvPicPr>
          <p:cNvPr id="5" name="Picture 4"/>
          <p:cNvPicPr>
            <a:picLocks noChangeAspect="1"/>
          </p:cNvPicPr>
          <p:nvPr/>
        </p:nvPicPr>
        <p:blipFill>
          <a:blip r:embed="rId3"/>
          <a:stretch>
            <a:fillRect/>
          </a:stretch>
        </p:blipFill>
        <p:spPr>
          <a:xfrm>
            <a:off x="10344" y="4149556"/>
            <a:ext cx="9144000" cy="2697480"/>
          </a:xfrm>
          <a:prstGeom prst="rect">
            <a:avLst/>
          </a:prstGeom>
        </p:spPr>
      </p:pic>
    </p:spTree>
    <p:extLst>
      <p:ext uri="{BB962C8B-B14F-4D97-AF65-F5344CB8AC3E}">
        <p14:creationId xmlns:p14="http://schemas.microsoft.com/office/powerpoint/2010/main" val="1507318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SOAP vs REST</a:t>
            </a:r>
            <a:endParaRPr lang="es-CO" dirty="0"/>
          </a:p>
        </p:txBody>
      </p:sp>
      <p:sp>
        <p:nvSpPr>
          <p:cNvPr id="3" name="Content Placeholder 2"/>
          <p:cNvSpPr>
            <a:spLocks noGrp="1"/>
          </p:cNvSpPr>
          <p:nvPr>
            <p:ph idx="1"/>
          </p:nvPr>
        </p:nvSpPr>
        <p:spPr>
          <a:xfrm>
            <a:off x="467544" y="1196752"/>
            <a:ext cx="4104456" cy="5400600"/>
          </a:xfrm>
        </p:spPr>
        <p:txBody>
          <a:bodyPr/>
          <a:lstStyle/>
          <a:p>
            <a:pPr marL="0" indent="0">
              <a:buNone/>
            </a:pPr>
            <a:r>
              <a:rPr lang="es-CO" sz="2800" b="1" dirty="0" smtClean="0"/>
              <a:t>SOAP</a:t>
            </a:r>
            <a:endParaRPr lang="es-CO" b="1" dirty="0" smtClean="0"/>
          </a:p>
          <a:p>
            <a:r>
              <a:rPr lang="es-CO" sz="2000" dirty="0" smtClean="0"/>
              <a:t>Es un protocolo</a:t>
            </a:r>
          </a:p>
          <a:p>
            <a:r>
              <a:rPr lang="es-CO" sz="2000" dirty="0" smtClean="0"/>
              <a:t>Tiene reglas estrictas y normas de seguridad</a:t>
            </a:r>
          </a:p>
          <a:p>
            <a:r>
              <a:rPr lang="es-CO" sz="2000" dirty="0" smtClean="0"/>
              <a:t>Es direccionado por las Funciones</a:t>
            </a:r>
          </a:p>
          <a:p>
            <a:r>
              <a:rPr lang="es-CO" sz="2000" dirty="0" smtClean="0"/>
              <a:t>Requiere mas ancho de banda</a:t>
            </a:r>
            <a:endParaRPr lang="es-CO" sz="2000" dirty="0"/>
          </a:p>
        </p:txBody>
      </p:sp>
      <p:sp>
        <p:nvSpPr>
          <p:cNvPr id="4" name="Content Placeholder 2"/>
          <p:cNvSpPr txBox="1">
            <a:spLocks/>
          </p:cNvSpPr>
          <p:nvPr/>
        </p:nvSpPr>
        <p:spPr>
          <a:xfrm>
            <a:off x="4572000" y="1196752"/>
            <a:ext cx="4104456" cy="54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2800" b="1" dirty="0" smtClean="0"/>
              <a:t>REST</a:t>
            </a:r>
            <a:endParaRPr lang="es-CO" b="1" dirty="0" smtClean="0"/>
          </a:p>
          <a:p>
            <a:r>
              <a:rPr lang="es-CO" sz="2000" dirty="0" smtClean="0"/>
              <a:t>Estilo arquitectónico</a:t>
            </a:r>
          </a:p>
          <a:p>
            <a:r>
              <a:rPr lang="es-CO" sz="2000" dirty="0" smtClean="0"/>
              <a:t>Hay pocas guías para seguir lo que permiten a los desarrolladores hacer recomendaciones mas fácilmente.</a:t>
            </a:r>
          </a:p>
          <a:p>
            <a:r>
              <a:rPr lang="es-CO" sz="2000" dirty="0" smtClean="0"/>
              <a:t>Es direccionado por los datos o recursos.</a:t>
            </a:r>
          </a:p>
          <a:p>
            <a:r>
              <a:rPr lang="es-CO" sz="2000" dirty="0" smtClean="0"/>
              <a:t>Requiere un mínimo de ancho de banda.</a:t>
            </a:r>
            <a:endParaRPr lang="es-CO" sz="2000" dirty="0"/>
          </a:p>
        </p:txBody>
      </p:sp>
      <p:pic>
        <p:nvPicPr>
          <p:cNvPr id="4098" name="Picture 2" descr="Parte 1) A anatomia de uma API RESTful | by Thiago Lima | thiagolima_b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8588"/>
            <a:ext cx="5743059" cy="3589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JSON vs XML</a:t>
            </a:r>
          </a:p>
        </p:txBody>
      </p:sp>
      <p:sp>
        <p:nvSpPr>
          <p:cNvPr id="3" name="Content Placeholder 2"/>
          <p:cNvSpPr>
            <a:spLocks noGrp="1"/>
          </p:cNvSpPr>
          <p:nvPr>
            <p:ph idx="1"/>
          </p:nvPr>
        </p:nvSpPr>
        <p:spPr>
          <a:xfrm>
            <a:off x="467544" y="1196752"/>
            <a:ext cx="4104456" cy="3168352"/>
          </a:xfrm>
        </p:spPr>
        <p:txBody>
          <a:bodyPr/>
          <a:lstStyle/>
          <a:p>
            <a:pPr marL="0" indent="0">
              <a:buNone/>
            </a:pPr>
            <a:r>
              <a:rPr lang="es-CO" sz="2800" b="1" dirty="0" smtClean="0"/>
              <a:t>JSON</a:t>
            </a:r>
            <a:endParaRPr lang="es-CO" b="1" dirty="0" smtClean="0"/>
          </a:p>
          <a:p>
            <a:r>
              <a:rPr lang="es-CO" sz="2000" dirty="0" smtClean="0"/>
              <a:t>Soporta solo texto y números</a:t>
            </a:r>
          </a:p>
          <a:p>
            <a:r>
              <a:rPr lang="es-CO" sz="2000" dirty="0" smtClean="0"/>
              <a:t>Centrado principalmente en la data</a:t>
            </a:r>
          </a:p>
          <a:p>
            <a:r>
              <a:rPr lang="es-CO" sz="2000" dirty="0" smtClean="0"/>
              <a:t>Tiene baja seguridad</a:t>
            </a:r>
          </a:p>
        </p:txBody>
      </p:sp>
      <p:sp>
        <p:nvSpPr>
          <p:cNvPr id="4" name="Content Placeholder 2"/>
          <p:cNvSpPr txBox="1">
            <a:spLocks/>
          </p:cNvSpPr>
          <p:nvPr/>
        </p:nvSpPr>
        <p:spPr>
          <a:xfrm>
            <a:off x="4572000" y="1196752"/>
            <a:ext cx="4104456" cy="31683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2800" b="1" dirty="0" smtClean="0"/>
              <a:t>XML</a:t>
            </a:r>
            <a:endParaRPr lang="es-CO" b="1" dirty="0" smtClean="0"/>
          </a:p>
          <a:p>
            <a:r>
              <a:rPr lang="es-CO" sz="2000" dirty="0" smtClean="0"/>
              <a:t>Soporta múltiples tipos de datos, por ejemplo, texto, números, imágenes, gráficos etc.</a:t>
            </a:r>
          </a:p>
          <a:p>
            <a:r>
              <a:rPr lang="es-CO" sz="2000" dirty="0" smtClean="0"/>
              <a:t>Centrado principalmente en el documento.</a:t>
            </a:r>
          </a:p>
          <a:p>
            <a:r>
              <a:rPr lang="es-CO" sz="2000" dirty="0" smtClean="0"/>
              <a:t>Tiene mas seguridad y normas a seguir.</a:t>
            </a:r>
          </a:p>
        </p:txBody>
      </p:sp>
      <p:pic>
        <p:nvPicPr>
          <p:cNvPr id="7" name="Picture 6"/>
          <p:cNvPicPr>
            <a:picLocks noChangeAspect="1"/>
          </p:cNvPicPr>
          <p:nvPr/>
        </p:nvPicPr>
        <p:blipFill>
          <a:blip r:embed="rId2"/>
          <a:stretch>
            <a:fillRect/>
          </a:stretch>
        </p:blipFill>
        <p:spPr>
          <a:xfrm>
            <a:off x="3509962" y="4869160"/>
            <a:ext cx="2124075" cy="1323975"/>
          </a:xfrm>
          <a:prstGeom prst="rect">
            <a:avLst/>
          </a:prstGeom>
        </p:spPr>
      </p:pic>
      <p:sp>
        <p:nvSpPr>
          <p:cNvPr id="8" name="TextBox 7"/>
          <p:cNvSpPr txBox="1"/>
          <p:nvPr/>
        </p:nvSpPr>
        <p:spPr>
          <a:xfrm>
            <a:off x="1823908" y="5146426"/>
            <a:ext cx="1391728" cy="769441"/>
          </a:xfrm>
          <a:prstGeom prst="rect">
            <a:avLst/>
          </a:prstGeom>
          <a:noFill/>
        </p:spPr>
        <p:txBody>
          <a:bodyPr wrap="none" rtlCol="0">
            <a:spAutoFit/>
          </a:bodyPr>
          <a:lstStyle/>
          <a:p>
            <a:r>
              <a:rPr lang="es-CO" sz="4400" b="1" dirty="0" smtClean="0">
                <a:solidFill>
                  <a:schemeClr val="accent3"/>
                </a:solidFill>
              </a:rPr>
              <a:t>JSON</a:t>
            </a:r>
            <a:endParaRPr lang="es-CO" sz="4400" b="1" dirty="0">
              <a:solidFill>
                <a:schemeClr val="accent3"/>
              </a:solidFill>
            </a:endParaRPr>
          </a:p>
        </p:txBody>
      </p:sp>
      <p:sp>
        <p:nvSpPr>
          <p:cNvPr id="10" name="TextBox 9"/>
          <p:cNvSpPr txBox="1"/>
          <p:nvPr/>
        </p:nvSpPr>
        <p:spPr>
          <a:xfrm>
            <a:off x="5928364" y="5229200"/>
            <a:ext cx="1228221" cy="769441"/>
          </a:xfrm>
          <a:prstGeom prst="rect">
            <a:avLst/>
          </a:prstGeom>
          <a:noFill/>
        </p:spPr>
        <p:txBody>
          <a:bodyPr wrap="none" rtlCol="0">
            <a:spAutoFit/>
          </a:bodyPr>
          <a:lstStyle/>
          <a:p>
            <a:r>
              <a:rPr lang="es-CO" sz="4400" b="1" dirty="0" smtClean="0">
                <a:solidFill>
                  <a:schemeClr val="tx2"/>
                </a:solidFill>
              </a:rPr>
              <a:t>XML</a:t>
            </a:r>
            <a:endParaRPr lang="es-CO" sz="4400" b="1" dirty="0">
              <a:solidFill>
                <a:schemeClr val="tx2"/>
              </a:solidFill>
            </a:endParaRPr>
          </a:p>
        </p:txBody>
      </p:sp>
    </p:spTree>
    <p:extLst>
      <p:ext uri="{BB962C8B-B14F-4D97-AF65-F5344CB8AC3E}">
        <p14:creationId xmlns:p14="http://schemas.microsoft.com/office/powerpoint/2010/main" val="247388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APIs</a:t>
            </a:r>
            <a:r>
              <a:rPr lang="es-CO" dirty="0" smtClean="0"/>
              <a:t> y Web </a:t>
            </a:r>
            <a:r>
              <a:rPr lang="es-CO" dirty="0" err="1" smtClean="0"/>
              <a:t>Services</a:t>
            </a:r>
            <a:endParaRPr lang="es-CO" dirty="0"/>
          </a:p>
        </p:txBody>
      </p:sp>
      <p:sp>
        <p:nvSpPr>
          <p:cNvPr id="3" name="Content Placeholder 2"/>
          <p:cNvSpPr>
            <a:spLocks noGrp="1"/>
          </p:cNvSpPr>
          <p:nvPr>
            <p:ph idx="1"/>
          </p:nvPr>
        </p:nvSpPr>
        <p:spPr/>
        <p:txBody>
          <a:bodyPr>
            <a:normAutofit/>
          </a:bodyPr>
          <a:lstStyle/>
          <a:p>
            <a:r>
              <a:rPr lang="es-CO" sz="2000" dirty="0" smtClean="0"/>
              <a:t>Un Web </a:t>
            </a:r>
            <a:r>
              <a:rPr lang="es-CO" sz="2000" dirty="0" err="1" smtClean="0"/>
              <a:t>Service</a:t>
            </a:r>
            <a:r>
              <a:rPr lang="es-CO" sz="2000" dirty="0" smtClean="0"/>
              <a:t> es la forma en como dos maquinas se comunican entre si sobre una red</a:t>
            </a:r>
          </a:p>
          <a:p>
            <a:r>
              <a:rPr lang="es-CO" sz="2000" dirty="0" smtClean="0"/>
              <a:t>La API, permite que dos aplicaciones se comuniquen.</a:t>
            </a:r>
          </a:p>
          <a:p>
            <a:r>
              <a:rPr lang="es-CO" sz="2000" dirty="0" smtClean="0"/>
              <a:t>Las </a:t>
            </a:r>
            <a:r>
              <a:rPr lang="es-CO" sz="2000" dirty="0" err="1" smtClean="0"/>
              <a:t>APIs</a:t>
            </a:r>
            <a:r>
              <a:rPr lang="es-CO" sz="2000" dirty="0" smtClean="0"/>
              <a:t> pueden ser accesibles sobre una red privada o sobre internet</a:t>
            </a:r>
          </a:p>
          <a:p>
            <a:r>
              <a:rPr lang="es-CO" sz="2000" dirty="0" smtClean="0"/>
              <a:t>Los Web </a:t>
            </a:r>
            <a:r>
              <a:rPr lang="es-CO" sz="2000" dirty="0" err="1" smtClean="0"/>
              <a:t>Services</a:t>
            </a:r>
            <a:r>
              <a:rPr lang="es-CO" sz="2000" dirty="0" smtClean="0"/>
              <a:t> solo pueden accederse sobre Internet</a:t>
            </a:r>
            <a:endParaRPr lang="es-CO" sz="2000" dirty="0"/>
          </a:p>
        </p:txBody>
      </p:sp>
      <p:pic>
        <p:nvPicPr>
          <p:cNvPr id="5122" name="Picture 2" descr="https://labs.tadigital.com/wp-content/uploads/2018/10/apis-versus-web-services-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632" y="3000375"/>
            <a:ext cx="68580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286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API </a:t>
            </a:r>
            <a:r>
              <a:rPr lang="es-CO" dirty="0" err="1" smtClean="0"/>
              <a:t>Principles</a:t>
            </a:r>
            <a:endParaRPr lang="es-CO" dirty="0"/>
          </a:p>
        </p:txBody>
      </p:sp>
      <p:sp>
        <p:nvSpPr>
          <p:cNvPr id="3" name="Content Placeholder 2"/>
          <p:cNvSpPr>
            <a:spLocks noGrp="1"/>
          </p:cNvSpPr>
          <p:nvPr>
            <p:ph idx="1"/>
          </p:nvPr>
        </p:nvSpPr>
        <p:spPr/>
        <p:txBody>
          <a:bodyPr/>
          <a:lstStyle/>
          <a:p>
            <a:r>
              <a:rPr lang="es-CO" dirty="0" smtClean="0"/>
              <a:t>Haga sus </a:t>
            </a:r>
            <a:r>
              <a:rPr lang="es-CO" dirty="0" err="1" smtClean="0"/>
              <a:t>APIs</a:t>
            </a:r>
            <a:r>
              <a:rPr lang="es-CO" dirty="0" smtClean="0"/>
              <a:t> Seguras</a:t>
            </a:r>
          </a:p>
          <a:p>
            <a:r>
              <a:rPr lang="es-CO" dirty="0" smtClean="0"/>
              <a:t>Define sus Peticiones Claramente</a:t>
            </a:r>
          </a:p>
          <a:p>
            <a:r>
              <a:rPr lang="es-CO" dirty="0" smtClean="0"/>
              <a:t>Estructure las respuestas en la forma correcta</a:t>
            </a:r>
          </a:p>
          <a:p>
            <a:r>
              <a:rPr lang="es-CO" dirty="0" smtClean="0"/>
              <a:t>Tenga una adecuada documentación </a:t>
            </a:r>
            <a:endParaRPr lang="es-CO" dirty="0"/>
          </a:p>
        </p:txBody>
      </p:sp>
      <p:pic>
        <p:nvPicPr>
          <p:cNvPr id="7170" name="Picture 2" descr="The Five Steps of API-First Design - Big Nerd Ranch"/>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71800" y="3671899"/>
            <a:ext cx="6372200" cy="31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969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smtClean="0"/>
              <a:t>Retroalimentación</a:t>
            </a:r>
            <a:endParaRPr lang="es-CO" dirty="0"/>
          </a:p>
        </p:txBody>
      </p:sp>
      <p:sp>
        <p:nvSpPr>
          <p:cNvPr id="5" name="Content Placeholder 4"/>
          <p:cNvSpPr>
            <a:spLocks noGrp="1"/>
          </p:cNvSpPr>
          <p:nvPr>
            <p:ph idx="1"/>
          </p:nvPr>
        </p:nvSpPr>
        <p:spPr>
          <a:xfrm>
            <a:off x="467544" y="1196752"/>
            <a:ext cx="8229600" cy="5544616"/>
          </a:xfrm>
        </p:spPr>
        <p:txBody>
          <a:bodyPr>
            <a:normAutofit/>
          </a:bodyPr>
          <a:lstStyle/>
          <a:p>
            <a:pPr marL="0" indent="0">
              <a:buNone/>
            </a:pPr>
            <a:r>
              <a:rPr lang="es-CO" sz="1800" b="1" dirty="0" smtClean="0"/>
              <a:t>Verdadero o Falso?</a:t>
            </a:r>
          </a:p>
          <a:p>
            <a:r>
              <a:rPr lang="es-CO" sz="1800" dirty="0" smtClean="0"/>
              <a:t>Una API</a:t>
            </a:r>
            <a:r>
              <a:rPr lang="es-CO" sz="1800" dirty="0"/>
              <a:t>, es el </a:t>
            </a:r>
            <a:r>
              <a:rPr lang="es-CO" sz="1800" dirty="0" smtClean="0"/>
              <a:t>conjunto </a:t>
            </a:r>
            <a:r>
              <a:rPr lang="es-CO" sz="1800" dirty="0"/>
              <a:t>de funciones, métodos o procedimientos que ofrece una biblioteca para ser utilizado por otro software para obtener, enviar o compartir </a:t>
            </a:r>
            <a:r>
              <a:rPr lang="es-CO" sz="1800" dirty="0" smtClean="0"/>
              <a:t>información.</a:t>
            </a:r>
          </a:p>
          <a:p>
            <a:pPr lvl="1"/>
            <a:r>
              <a:rPr lang="es-CO" sz="1400" b="1" dirty="0" smtClean="0"/>
              <a:t>R/ </a:t>
            </a:r>
            <a:r>
              <a:rPr lang="es-CO" sz="1400" b="1" dirty="0" smtClean="0">
                <a:solidFill>
                  <a:srgbClr val="00B050"/>
                </a:solidFill>
              </a:rPr>
              <a:t>Verdadero</a:t>
            </a:r>
            <a:r>
              <a:rPr lang="es-CO" sz="1400" dirty="0" smtClean="0"/>
              <a:t>: Ayudan a conectar dos componentes de software para compartir información.</a:t>
            </a:r>
            <a:endParaRPr lang="es-CO" sz="1400" b="1" dirty="0" smtClean="0"/>
          </a:p>
          <a:p>
            <a:r>
              <a:rPr lang="es-CO" sz="1800" dirty="0" smtClean="0"/>
              <a:t>Las API reducen los costos de programación al reducir el tiempo de desarrollo de los programadores.</a:t>
            </a:r>
          </a:p>
          <a:p>
            <a:pPr lvl="1"/>
            <a:r>
              <a:rPr lang="es-CO" sz="1400" b="1" dirty="0"/>
              <a:t>R/ </a:t>
            </a:r>
            <a:r>
              <a:rPr lang="es-CO" sz="1400" b="1" dirty="0">
                <a:solidFill>
                  <a:srgbClr val="00B050"/>
                </a:solidFill>
              </a:rPr>
              <a:t>Verdadero</a:t>
            </a:r>
            <a:r>
              <a:rPr lang="es-CO" sz="1400" dirty="0"/>
              <a:t>: </a:t>
            </a:r>
            <a:r>
              <a:rPr lang="es-CO" sz="1400" dirty="0" smtClean="0"/>
              <a:t>Al poder reutilizar las funciones de una API, los desarrolladores no deben recrearlas constantemente.</a:t>
            </a:r>
          </a:p>
          <a:p>
            <a:r>
              <a:rPr lang="es-CO" sz="1800" dirty="0" smtClean="0"/>
              <a:t>Una API no requiere documentación por que es auto descriptiva.</a:t>
            </a:r>
          </a:p>
          <a:p>
            <a:pPr lvl="1"/>
            <a:r>
              <a:rPr lang="es-CO" sz="1400" b="1" dirty="0" smtClean="0"/>
              <a:t>R/ </a:t>
            </a:r>
            <a:r>
              <a:rPr lang="es-CO" sz="1400" b="1" dirty="0" smtClean="0">
                <a:solidFill>
                  <a:srgbClr val="FF0000"/>
                </a:solidFill>
              </a:rPr>
              <a:t>Falso</a:t>
            </a:r>
            <a:r>
              <a:rPr lang="es-CO" sz="1400" b="1" dirty="0" smtClean="0"/>
              <a:t>: </a:t>
            </a:r>
            <a:r>
              <a:rPr lang="es-CO" sz="1400" dirty="0" smtClean="0"/>
              <a:t>Una API debe tener una documentación clara para facilitar su uso e implementación.</a:t>
            </a:r>
          </a:p>
          <a:p>
            <a:r>
              <a:rPr lang="es-CO" sz="1800" dirty="0" smtClean="0"/>
              <a:t>Las API por tipo de políticas de uso son: de Datos, de Sistemas operativos, remotas y Web.</a:t>
            </a:r>
          </a:p>
          <a:p>
            <a:pPr lvl="1"/>
            <a:r>
              <a:rPr lang="es-CO" sz="1400" b="1" dirty="0" smtClean="0"/>
              <a:t>R/ </a:t>
            </a:r>
            <a:r>
              <a:rPr lang="es-CO" sz="1400" b="1" dirty="0" smtClean="0">
                <a:solidFill>
                  <a:srgbClr val="FF0000"/>
                </a:solidFill>
              </a:rPr>
              <a:t>Falso</a:t>
            </a:r>
            <a:r>
              <a:rPr lang="es-CO" sz="1400" dirty="0" smtClean="0"/>
              <a:t>: Las de políticas de uso son Publicas, Privadas, Comerciales y Compuestas</a:t>
            </a:r>
            <a:endParaRPr lang="es-CO" sz="1400" b="1" dirty="0" smtClean="0"/>
          </a:p>
          <a:p>
            <a:r>
              <a:rPr lang="es-CO" sz="1800" dirty="0" smtClean="0"/>
              <a:t>Una de las ventajas de las API es que pueden ser mas flexibles</a:t>
            </a:r>
          </a:p>
          <a:p>
            <a:pPr lvl="1"/>
            <a:r>
              <a:rPr lang="es-CO" sz="1400" b="1" dirty="0" smtClean="0"/>
              <a:t>R/ </a:t>
            </a:r>
            <a:r>
              <a:rPr lang="es-CO" sz="1400" b="1" dirty="0" smtClean="0">
                <a:solidFill>
                  <a:srgbClr val="00B050"/>
                </a:solidFill>
              </a:rPr>
              <a:t>Verdadero</a:t>
            </a:r>
            <a:r>
              <a:rPr lang="es-CO" sz="1400" dirty="0" smtClean="0"/>
              <a:t>: Las API Permiten cambios que generan un menor impacto en los sistemas.</a:t>
            </a:r>
            <a:endParaRPr lang="es-CO" sz="1400" b="1" dirty="0" smtClean="0"/>
          </a:p>
          <a:p>
            <a:r>
              <a:rPr lang="es-CO" sz="1800" dirty="0" smtClean="0"/>
              <a:t>Las API nacen en el año 2005</a:t>
            </a:r>
          </a:p>
          <a:p>
            <a:pPr lvl="1"/>
            <a:r>
              <a:rPr lang="es-CO" sz="1400" b="1" dirty="0" smtClean="0"/>
              <a:t>R/ </a:t>
            </a:r>
            <a:r>
              <a:rPr lang="es-CO" sz="1400" b="1" dirty="0" smtClean="0">
                <a:solidFill>
                  <a:srgbClr val="FF0000"/>
                </a:solidFill>
              </a:rPr>
              <a:t>Falso</a:t>
            </a:r>
            <a:r>
              <a:rPr lang="es-CO" sz="1400" dirty="0" smtClean="0"/>
              <a:t>: la aparición de las API hace referencia a la década de los años 60’s, en el 2005 se hace referencia las Web API</a:t>
            </a:r>
            <a:endParaRPr lang="es-CO" sz="1400" b="1" dirty="0" smtClean="0"/>
          </a:p>
        </p:txBody>
      </p:sp>
    </p:spTree>
    <p:extLst>
      <p:ext uri="{BB962C8B-B14F-4D97-AF65-F5344CB8AC3E}">
        <p14:creationId xmlns:p14="http://schemas.microsoft.com/office/powerpoint/2010/main" val="169528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CO" dirty="0" smtClean="0"/>
              <a:t>Retroalimentación</a:t>
            </a:r>
            <a:endParaRPr lang="es-CO" dirty="0"/>
          </a:p>
        </p:txBody>
      </p:sp>
      <p:sp>
        <p:nvSpPr>
          <p:cNvPr id="5" name="Content Placeholder 4"/>
          <p:cNvSpPr>
            <a:spLocks noGrp="1"/>
          </p:cNvSpPr>
          <p:nvPr>
            <p:ph idx="1"/>
          </p:nvPr>
        </p:nvSpPr>
        <p:spPr>
          <a:xfrm>
            <a:off x="467544" y="1196752"/>
            <a:ext cx="8229600" cy="5544616"/>
          </a:xfrm>
        </p:spPr>
        <p:txBody>
          <a:bodyPr>
            <a:normAutofit/>
          </a:bodyPr>
          <a:lstStyle/>
          <a:p>
            <a:pPr marL="0" indent="0">
              <a:buNone/>
            </a:pPr>
            <a:r>
              <a:rPr lang="es-CO" sz="1800" b="1" dirty="0" smtClean="0"/>
              <a:t>Verdadero o Falso?</a:t>
            </a:r>
          </a:p>
          <a:p>
            <a:r>
              <a:rPr lang="es-CO" sz="1800" dirty="0" smtClean="0"/>
              <a:t>El protocolo es la forma en como se conversa con la API</a:t>
            </a:r>
          </a:p>
          <a:p>
            <a:pPr lvl="1"/>
            <a:r>
              <a:rPr lang="es-CO" sz="1400" b="1" dirty="0" smtClean="0"/>
              <a:t>R/ </a:t>
            </a:r>
            <a:r>
              <a:rPr lang="es-CO" sz="1400" b="1" dirty="0" smtClean="0">
                <a:solidFill>
                  <a:srgbClr val="00B050"/>
                </a:solidFill>
              </a:rPr>
              <a:t>Verdadero</a:t>
            </a:r>
            <a:r>
              <a:rPr lang="es-CO" sz="1400" dirty="0" smtClean="0"/>
              <a:t>: El protocolo define como conversar con la API</a:t>
            </a:r>
          </a:p>
          <a:p>
            <a:r>
              <a:rPr lang="es-CO" sz="1800" dirty="0" smtClean="0"/>
              <a:t>RPC solo permite intercambiar datos usando XML.</a:t>
            </a:r>
          </a:p>
          <a:p>
            <a:pPr lvl="1"/>
            <a:r>
              <a:rPr lang="es-CO" sz="1400" b="1" dirty="0" smtClean="0"/>
              <a:t>R/ </a:t>
            </a:r>
            <a:r>
              <a:rPr lang="es-CO" sz="1400" b="1" dirty="0" smtClean="0">
                <a:solidFill>
                  <a:srgbClr val="FF0000"/>
                </a:solidFill>
              </a:rPr>
              <a:t>Falso</a:t>
            </a:r>
            <a:r>
              <a:rPr lang="es-CO" sz="1400" b="1" dirty="0" smtClean="0"/>
              <a:t>: </a:t>
            </a:r>
            <a:r>
              <a:rPr lang="es-CO" sz="1400" dirty="0" smtClean="0"/>
              <a:t>RPC no usa una estructura, mas bien permite el uso de cualquier tipo de dato en el llamado.</a:t>
            </a:r>
          </a:p>
          <a:p>
            <a:r>
              <a:rPr lang="es-CO" sz="1800" dirty="0" smtClean="0"/>
              <a:t>SOAP solo permite intercambiar texto.</a:t>
            </a:r>
          </a:p>
          <a:p>
            <a:pPr lvl="1"/>
            <a:r>
              <a:rPr lang="es-CO" sz="1400" b="1" dirty="0" smtClean="0"/>
              <a:t>R/ </a:t>
            </a:r>
            <a:r>
              <a:rPr lang="es-CO" sz="1400" b="1" dirty="0" smtClean="0">
                <a:solidFill>
                  <a:srgbClr val="FF0000"/>
                </a:solidFill>
              </a:rPr>
              <a:t>Falso</a:t>
            </a:r>
            <a:r>
              <a:rPr lang="es-CO" sz="1400" dirty="0" smtClean="0"/>
              <a:t>: XML permite intercambiar texto, imágenes graficas, </a:t>
            </a:r>
            <a:r>
              <a:rPr lang="es-CO" sz="1400" dirty="0" err="1" smtClean="0"/>
              <a:t>etc</a:t>
            </a:r>
            <a:r>
              <a:rPr lang="es-CO" sz="1400" dirty="0" smtClean="0"/>
              <a:t>, En general cualquier tipo de dato.</a:t>
            </a:r>
          </a:p>
          <a:p>
            <a:r>
              <a:rPr lang="es-CO" sz="1800" dirty="0" smtClean="0"/>
              <a:t>Todos los Web </a:t>
            </a:r>
            <a:r>
              <a:rPr lang="es-CO" sz="1800" dirty="0" err="1" smtClean="0"/>
              <a:t>Services</a:t>
            </a:r>
            <a:r>
              <a:rPr lang="es-CO" sz="1800" dirty="0" smtClean="0"/>
              <a:t> son </a:t>
            </a:r>
            <a:r>
              <a:rPr lang="es-CO" sz="1800" dirty="0" err="1" smtClean="0"/>
              <a:t>APIs</a:t>
            </a:r>
            <a:r>
              <a:rPr lang="es-CO" sz="1800" dirty="0" smtClean="0"/>
              <a:t>, pero no todas las </a:t>
            </a:r>
            <a:r>
              <a:rPr lang="es-CO" sz="1800" dirty="0" err="1" smtClean="0"/>
              <a:t>APIs</a:t>
            </a:r>
            <a:r>
              <a:rPr lang="es-CO" sz="1800" dirty="0" smtClean="0"/>
              <a:t> son Web </a:t>
            </a:r>
            <a:r>
              <a:rPr lang="es-CO" sz="1800" dirty="0" err="1" smtClean="0"/>
              <a:t>Services</a:t>
            </a:r>
            <a:endParaRPr lang="es-CO" sz="1800" dirty="0" smtClean="0"/>
          </a:p>
          <a:p>
            <a:pPr lvl="1"/>
            <a:r>
              <a:rPr lang="es-CO" sz="1400" b="1" dirty="0" smtClean="0"/>
              <a:t>R/ </a:t>
            </a:r>
            <a:r>
              <a:rPr lang="es-CO" sz="1400" b="1" dirty="0" smtClean="0">
                <a:solidFill>
                  <a:srgbClr val="00B050"/>
                </a:solidFill>
              </a:rPr>
              <a:t>Verdadero</a:t>
            </a:r>
            <a:r>
              <a:rPr lang="es-CO" sz="1400" dirty="0" smtClean="0"/>
              <a:t>: porque los web </a:t>
            </a:r>
            <a:r>
              <a:rPr lang="es-CO" sz="1400" dirty="0" err="1" smtClean="0"/>
              <a:t>services</a:t>
            </a:r>
            <a:r>
              <a:rPr lang="es-CO" sz="1400" dirty="0" smtClean="0"/>
              <a:t> deben accederse sobre internet y las API no necesariamente..</a:t>
            </a:r>
          </a:p>
          <a:p>
            <a:r>
              <a:rPr lang="es-CO" sz="1800" dirty="0"/>
              <a:t>Las API usan los nombre de las funciones en la URL</a:t>
            </a:r>
          </a:p>
          <a:p>
            <a:pPr lvl="1"/>
            <a:r>
              <a:rPr lang="es-CO" sz="1400" b="1" dirty="0"/>
              <a:t>R/ </a:t>
            </a:r>
            <a:r>
              <a:rPr lang="es-CO" sz="1400" b="1" dirty="0">
                <a:solidFill>
                  <a:srgbClr val="FF0000"/>
                </a:solidFill>
              </a:rPr>
              <a:t>Falso</a:t>
            </a:r>
            <a:r>
              <a:rPr lang="es-CO" sz="1400" dirty="0"/>
              <a:t>: la </a:t>
            </a:r>
            <a:r>
              <a:rPr lang="es-CO" sz="1400" dirty="0" err="1"/>
              <a:t>APIs</a:t>
            </a:r>
            <a:r>
              <a:rPr lang="es-CO" sz="1400" dirty="0"/>
              <a:t> usan nombres de recursos, los métodos o funciones son usados por los Web </a:t>
            </a:r>
            <a:r>
              <a:rPr lang="es-CO" sz="1400" dirty="0" smtClean="0"/>
              <a:t>servicies</a:t>
            </a:r>
            <a:endParaRPr lang="es-CO" sz="1400" b="1" dirty="0" smtClean="0"/>
          </a:p>
          <a:p>
            <a:r>
              <a:rPr lang="es-CO" sz="1800" dirty="0" smtClean="0"/>
              <a:t>Las API usan los nombre de las funciones en la URL</a:t>
            </a:r>
          </a:p>
          <a:p>
            <a:pPr lvl="1"/>
            <a:r>
              <a:rPr lang="es-CO" sz="1400" b="1" dirty="0" smtClean="0"/>
              <a:t>R/ </a:t>
            </a:r>
            <a:r>
              <a:rPr lang="es-CO" sz="1400" b="1" dirty="0" smtClean="0">
                <a:solidFill>
                  <a:srgbClr val="FF0000"/>
                </a:solidFill>
              </a:rPr>
              <a:t>Falso</a:t>
            </a:r>
            <a:r>
              <a:rPr lang="es-CO" sz="1400" dirty="0" smtClean="0"/>
              <a:t>: la </a:t>
            </a:r>
            <a:r>
              <a:rPr lang="es-CO" sz="1400" dirty="0" err="1" smtClean="0"/>
              <a:t>APIs</a:t>
            </a:r>
            <a:r>
              <a:rPr lang="es-CO" sz="1400" dirty="0" smtClean="0"/>
              <a:t> usan nombres de recursos, los métodos o funciones son usados por los Web servicies</a:t>
            </a:r>
          </a:p>
          <a:p>
            <a:endParaRPr lang="es-CO" sz="1800" b="1" dirty="0" smtClean="0"/>
          </a:p>
        </p:txBody>
      </p:sp>
    </p:spTree>
    <p:extLst>
      <p:ext uri="{BB962C8B-B14F-4D97-AF65-F5344CB8AC3E}">
        <p14:creationId xmlns:p14="http://schemas.microsoft.com/office/powerpoint/2010/main" val="6367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Demo</a:t>
            </a:r>
            <a:endParaRPr lang="es-CO" dirty="0"/>
          </a:p>
        </p:txBody>
      </p:sp>
      <p:sp>
        <p:nvSpPr>
          <p:cNvPr id="3" name="Content Placeholder 2"/>
          <p:cNvSpPr>
            <a:spLocks noGrp="1"/>
          </p:cNvSpPr>
          <p:nvPr>
            <p:ph idx="1"/>
          </p:nvPr>
        </p:nvSpPr>
        <p:spPr/>
        <p:txBody>
          <a:bodyPr/>
          <a:lstStyle/>
          <a:p>
            <a:r>
              <a:rPr lang="es-CO" dirty="0" smtClean="0"/>
              <a:t>Crear una API de Prueba</a:t>
            </a:r>
          </a:p>
          <a:p>
            <a:pPr lvl="1"/>
            <a:r>
              <a:rPr lang="es-CO" dirty="0" err="1" smtClean="0"/>
              <a:t>Json</a:t>
            </a:r>
            <a:r>
              <a:rPr lang="es-CO" dirty="0" smtClean="0"/>
              <a:t>-server</a:t>
            </a:r>
          </a:p>
          <a:p>
            <a:r>
              <a:rPr lang="es-CO" dirty="0" smtClean="0"/>
              <a:t>Probar con POSTMAN</a:t>
            </a:r>
          </a:p>
          <a:p>
            <a:r>
              <a:rPr lang="es-CO" dirty="0" smtClean="0"/>
              <a:t>Usar </a:t>
            </a:r>
            <a:r>
              <a:rPr lang="es-CO" dirty="0" err="1" smtClean="0"/>
              <a:t>Swagger</a:t>
            </a:r>
            <a:r>
              <a:rPr lang="es-CO" dirty="0" smtClean="0"/>
              <a:t> Inspector</a:t>
            </a:r>
          </a:p>
          <a:p>
            <a:r>
              <a:rPr lang="es-CO" smtClean="0"/>
              <a:t>Generar Documentación</a:t>
            </a:r>
            <a:endParaRPr lang="es-CO" dirty="0"/>
          </a:p>
        </p:txBody>
      </p:sp>
      <p:pic>
        <p:nvPicPr>
          <p:cNvPr id="67586" name="Picture 2" descr="D:\Documents\Mis Docs\Images\Presentaciones\Computers\Computer00.jpg"/>
          <p:cNvPicPr>
            <a:picLocks noChangeAspect="1" noChangeArrowheads="1"/>
          </p:cNvPicPr>
          <p:nvPr/>
        </p:nvPicPr>
        <p:blipFill>
          <a:blip r:embed="rId2" cstate="print"/>
          <a:srcRect/>
          <a:stretch>
            <a:fillRect/>
          </a:stretch>
        </p:blipFill>
        <p:spPr bwMode="auto">
          <a:xfrm>
            <a:off x="5076056" y="2420888"/>
            <a:ext cx="3810000" cy="4241800"/>
          </a:xfrm>
          <a:prstGeom prst="rect">
            <a:avLst/>
          </a:prstGeom>
          <a:noFill/>
        </p:spPr>
      </p:pic>
    </p:spTree>
    <p:extLst>
      <p:ext uri="{BB962C8B-B14F-4D97-AF65-F5344CB8AC3E}">
        <p14:creationId xmlns:p14="http://schemas.microsoft.com/office/powerpoint/2010/main" val="3369092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API - Contexto</a:t>
            </a:r>
            <a:endParaRPr lang="es-CO" dirty="0"/>
          </a:p>
        </p:txBody>
      </p:sp>
      <p:sp>
        <p:nvSpPr>
          <p:cNvPr id="3" name="Content Placeholder 2"/>
          <p:cNvSpPr>
            <a:spLocks noGrp="1"/>
          </p:cNvSpPr>
          <p:nvPr>
            <p:ph idx="1"/>
          </p:nvPr>
        </p:nvSpPr>
        <p:spPr>
          <a:xfrm>
            <a:off x="467544" y="1196753"/>
            <a:ext cx="8229600" cy="1584176"/>
          </a:xfrm>
        </p:spPr>
        <p:txBody>
          <a:bodyPr/>
          <a:lstStyle/>
          <a:p>
            <a:r>
              <a:rPr lang="es-CO" dirty="0" smtClean="0"/>
              <a:t>Actualmente casi todas las aplicaciones que utilizamos diariamente, usan </a:t>
            </a:r>
            <a:r>
              <a:rPr lang="es-CO" dirty="0" err="1" smtClean="0"/>
              <a:t>APIs</a:t>
            </a:r>
            <a:r>
              <a:rPr lang="es-CO" dirty="0" smtClean="0"/>
              <a:t>, ya sea para traer, enviar o compartir datos.</a:t>
            </a:r>
            <a:endParaRPr lang="es-CO" dirty="0"/>
          </a:p>
        </p:txBody>
      </p:sp>
      <p:pic>
        <p:nvPicPr>
          <p:cNvPr id="1028" name="Picture 4" descr="Archivo:Google Maps icon (2015-2020).svg - Wikipedia, la enciclopedia lib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325" y="3401346"/>
            <a:ext cx="935489" cy="9354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ebook Logo - PNG y Vect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3544132"/>
            <a:ext cx="792703" cy="7927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5976" y="3284984"/>
            <a:ext cx="1345774" cy="1351782"/>
          </a:xfrm>
          <a:prstGeom prst="rect">
            <a:avLst/>
          </a:prstGeom>
        </p:spPr>
      </p:pic>
      <p:pic>
        <p:nvPicPr>
          <p:cNvPr id="1042" name="Picture 18" descr="Twitter logos vector in (.SVG, .EPS, .AI, .CDR, .PDF) free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8184" y="3284984"/>
            <a:ext cx="1273299" cy="127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rchivo:Instagram logo 2016.svg - Wikipedia, la enciclopedia lib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1612" y="4926091"/>
            <a:ext cx="920020" cy="92002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ik Tok Logo Vectors Free Downloa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84376" y="4941425"/>
            <a:ext cx="881309" cy="88130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ow to Get American Netflix in Australia – Techy Buil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52023" y="4926091"/>
            <a:ext cx="1000747" cy="100074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Tinder Logo Vector (.EPS) Free Downloa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17796" y="4900538"/>
            <a:ext cx="894073" cy="105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es API?</a:t>
            </a:r>
            <a:endParaRPr lang="es-CO" dirty="0"/>
          </a:p>
        </p:txBody>
      </p:sp>
      <p:sp>
        <p:nvSpPr>
          <p:cNvPr id="3" name="Content Placeholder 2"/>
          <p:cNvSpPr>
            <a:spLocks noGrp="1"/>
          </p:cNvSpPr>
          <p:nvPr>
            <p:ph idx="1"/>
          </p:nvPr>
        </p:nvSpPr>
        <p:spPr/>
        <p:txBody>
          <a:bodyPr>
            <a:normAutofit/>
          </a:bodyPr>
          <a:lstStyle/>
          <a:p>
            <a:r>
              <a:rPr lang="es-CO" sz="4800" dirty="0" smtClean="0"/>
              <a:t>Es un </a:t>
            </a:r>
            <a:r>
              <a:rPr lang="es-CO" sz="4800" b="1" dirty="0" smtClean="0">
                <a:solidFill>
                  <a:srgbClr val="7030A0"/>
                </a:solidFill>
              </a:rPr>
              <a:t>conjunto</a:t>
            </a:r>
            <a:r>
              <a:rPr lang="es-CO" sz="4800" dirty="0" smtClean="0">
                <a:solidFill>
                  <a:srgbClr val="7030A0"/>
                </a:solidFill>
              </a:rPr>
              <a:t> </a:t>
            </a:r>
            <a:r>
              <a:rPr lang="es-CO" sz="4800" dirty="0" smtClean="0"/>
              <a:t>de </a:t>
            </a:r>
            <a:r>
              <a:rPr lang="es-CO" sz="4800" b="1" dirty="0" smtClean="0">
                <a:solidFill>
                  <a:schemeClr val="tx2"/>
                </a:solidFill>
              </a:rPr>
              <a:t>definiciones</a:t>
            </a:r>
            <a:r>
              <a:rPr lang="es-CO" sz="4800" dirty="0" smtClean="0">
                <a:solidFill>
                  <a:schemeClr val="tx2"/>
                </a:solidFill>
              </a:rPr>
              <a:t> </a:t>
            </a:r>
            <a:r>
              <a:rPr lang="es-CO" sz="4800" dirty="0" smtClean="0"/>
              <a:t>y </a:t>
            </a:r>
            <a:r>
              <a:rPr lang="es-CO" sz="4800" b="1" dirty="0" smtClean="0">
                <a:solidFill>
                  <a:schemeClr val="accent3"/>
                </a:solidFill>
              </a:rPr>
              <a:t>protocolos</a:t>
            </a:r>
            <a:r>
              <a:rPr lang="es-CO" sz="4800" dirty="0" smtClean="0">
                <a:solidFill>
                  <a:schemeClr val="accent3"/>
                </a:solidFill>
              </a:rPr>
              <a:t> </a:t>
            </a:r>
            <a:r>
              <a:rPr lang="es-CO" sz="4800" dirty="0" smtClean="0"/>
              <a:t>que se </a:t>
            </a:r>
            <a:r>
              <a:rPr lang="es-CO" sz="4800" b="1" dirty="0" smtClean="0">
                <a:solidFill>
                  <a:schemeClr val="accent6"/>
                </a:solidFill>
              </a:rPr>
              <a:t>utilizan</a:t>
            </a:r>
            <a:r>
              <a:rPr lang="es-CO" sz="4800" dirty="0" smtClean="0">
                <a:solidFill>
                  <a:schemeClr val="accent6"/>
                </a:solidFill>
              </a:rPr>
              <a:t> </a:t>
            </a:r>
            <a:r>
              <a:rPr lang="es-CO" sz="4800" dirty="0" smtClean="0"/>
              <a:t>para </a:t>
            </a:r>
            <a:r>
              <a:rPr lang="es-CO" sz="4800" b="1" dirty="0" smtClean="0">
                <a:solidFill>
                  <a:schemeClr val="accent2"/>
                </a:solidFill>
              </a:rPr>
              <a:t>desarrollar</a:t>
            </a:r>
            <a:r>
              <a:rPr lang="es-CO" sz="4800" dirty="0" smtClean="0">
                <a:solidFill>
                  <a:schemeClr val="accent2"/>
                </a:solidFill>
              </a:rPr>
              <a:t> </a:t>
            </a:r>
            <a:r>
              <a:rPr lang="es-CO" sz="4800" dirty="0" smtClean="0"/>
              <a:t>e </a:t>
            </a:r>
            <a:r>
              <a:rPr lang="es-CO" sz="4800" b="1" dirty="0" smtClean="0">
                <a:solidFill>
                  <a:schemeClr val="accent5"/>
                </a:solidFill>
              </a:rPr>
              <a:t>integrar</a:t>
            </a:r>
            <a:r>
              <a:rPr lang="es-CO" sz="4800" dirty="0" smtClean="0">
                <a:solidFill>
                  <a:schemeClr val="accent5"/>
                </a:solidFill>
              </a:rPr>
              <a:t> </a:t>
            </a:r>
            <a:r>
              <a:rPr lang="es-CO" sz="4800" b="1" dirty="0" smtClean="0">
                <a:solidFill>
                  <a:srgbClr val="FF0000"/>
                </a:solidFill>
              </a:rPr>
              <a:t>aplicaciones</a:t>
            </a:r>
            <a:r>
              <a:rPr lang="es-CO" sz="4800" dirty="0" smtClean="0"/>
              <a:t>.</a:t>
            </a:r>
            <a:endParaRPr lang="es-CO" sz="4800" dirty="0"/>
          </a:p>
        </p:txBody>
      </p:sp>
      <p:pic>
        <p:nvPicPr>
          <p:cNvPr id="2050" name="Picture 2" descr="▷ ¿Qué es una API? ¿Para qué sirven? - El mono del código"/>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5712" y="4620283"/>
            <a:ext cx="3545460"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221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Para que sirve una API?</a:t>
            </a:r>
            <a:endParaRPr lang="es-CO" dirty="0"/>
          </a:p>
        </p:txBody>
      </p:sp>
      <p:sp>
        <p:nvSpPr>
          <p:cNvPr id="3" name="Content Placeholder 2"/>
          <p:cNvSpPr>
            <a:spLocks noGrp="1"/>
          </p:cNvSpPr>
          <p:nvPr>
            <p:ph idx="1"/>
          </p:nvPr>
        </p:nvSpPr>
        <p:spPr/>
        <p:txBody>
          <a:bodyPr/>
          <a:lstStyle/>
          <a:p>
            <a:r>
              <a:rPr lang="es-CO" dirty="0" smtClean="0"/>
              <a:t>Integrar Sistemas</a:t>
            </a:r>
          </a:p>
          <a:p>
            <a:r>
              <a:rPr lang="es-CO" dirty="0" smtClean="0"/>
              <a:t>Facilitar el trabajo a los desarrolladores, ahorrando tiempo y dinero.</a:t>
            </a:r>
          </a:p>
          <a:p>
            <a:r>
              <a:rPr lang="es-CO" dirty="0" smtClean="0"/>
              <a:t>Abstraer en un lenguaje mas natural la forma en como se comunican dos aplicaciones</a:t>
            </a:r>
          </a:p>
          <a:p>
            <a:r>
              <a:rPr lang="es-CO" dirty="0" smtClean="0"/>
              <a:t>Automatizar el intercambio de datos entre diferentes tipos de software.</a:t>
            </a:r>
          </a:p>
          <a:p>
            <a:r>
              <a:rPr lang="es-CO" dirty="0" smtClean="0"/>
              <a:t>Controlar el Acceso a los recursos</a:t>
            </a:r>
            <a:endParaRPr lang="es-CO" dirty="0"/>
          </a:p>
        </p:txBody>
      </p:sp>
      <p:sp>
        <p:nvSpPr>
          <p:cNvPr id="4" name="TextBox 3"/>
          <p:cNvSpPr txBox="1"/>
          <p:nvPr/>
        </p:nvSpPr>
        <p:spPr>
          <a:xfrm>
            <a:off x="6804248" y="4653136"/>
            <a:ext cx="2170787" cy="1862048"/>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3">
            <a:schemeClr val="lt1"/>
          </a:lnRef>
          <a:fillRef idx="1">
            <a:schemeClr val="accent1"/>
          </a:fillRef>
          <a:effectRef idx="1">
            <a:schemeClr val="accent1"/>
          </a:effectRef>
          <a:fontRef idx="minor">
            <a:schemeClr val="lt1"/>
          </a:fontRef>
        </p:style>
        <p:txBody>
          <a:bodyPr wrap="none" rtlCol="0">
            <a:spAutoFit/>
          </a:bodyPr>
          <a:lstStyle/>
          <a:p>
            <a:r>
              <a:rPr lang="es-CO" sz="11500" dirty="0" smtClean="0"/>
              <a:t>API</a:t>
            </a:r>
            <a:endParaRPr lang="es-CO" sz="11500" dirty="0"/>
          </a:p>
        </p:txBody>
      </p:sp>
    </p:spTree>
    <p:extLst>
      <p:ext uri="{BB962C8B-B14F-4D97-AF65-F5344CB8AC3E}">
        <p14:creationId xmlns:p14="http://schemas.microsoft.com/office/powerpoint/2010/main" val="244136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Como funciona una API?</a:t>
            </a:r>
            <a:endParaRPr lang="es-CO" dirty="0"/>
          </a:p>
        </p:txBody>
      </p:sp>
      <p:sp>
        <p:nvSpPr>
          <p:cNvPr id="3" name="Content Placeholder 2"/>
          <p:cNvSpPr>
            <a:spLocks noGrp="1"/>
          </p:cNvSpPr>
          <p:nvPr>
            <p:ph idx="1"/>
          </p:nvPr>
        </p:nvSpPr>
        <p:spPr/>
        <p:txBody>
          <a:bodyPr/>
          <a:lstStyle/>
          <a:p>
            <a:r>
              <a:rPr lang="es-CO" dirty="0"/>
              <a:t>Una API es una especie de puente que conecta diversos tipos de software o aplicaciones y puede crearse en varios lenguajes de programación.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73" y="3459733"/>
            <a:ext cx="6768254" cy="1904762"/>
          </a:xfrm>
          <a:prstGeom prst="rect">
            <a:avLst/>
          </a:prstGeom>
        </p:spPr>
      </p:pic>
    </p:spTree>
    <p:extLst>
      <p:ext uri="{BB962C8B-B14F-4D97-AF65-F5344CB8AC3E}">
        <p14:creationId xmlns:p14="http://schemas.microsoft.com/office/powerpoint/2010/main" val="2928039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de API – Políticas de Uso</a:t>
            </a:r>
            <a:endParaRPr lang="es-CO" dirty="0"/>
          </a:p>
        </p:txBody>
      </p:sp>
      <p:sp>
        <p:nvSpPr>
          <p:cNvPr id="3" name="Content Placeholder 2"/>
          <p:cNvSpPr>
            <a:spLocks noGrp="1"/>
          </p:cNvSpPr>
          <p:nvPr>
            <p:ph idx="1"/>
          </p:nvPr>
        </p:nvSpPr>
        <p:spPr/>
        <p:txBody>
          <a:bodyPr/>
          <a:lstStyle/>
          <a:p>
            <a:r>
              <a:rPr lang="es-CO" dirty="0" smtClean="0"/>
              <a:t>Publicas o abiertas</a:t>
            </a:r>
          </a:p>
          <a:p>
            <a:r>
              <a:rPr lang="es-CO" dirty="0" smtClean="0"/>
              <a:t>Privadas o Internas</a:t>
            </a:r>
          </a:p>
          <a:p>
            <a:r>
              <a:rPr lang="es-CO" dirty="0" smtClean="0"/>
              <a:t>De Aliados Comerciales</a:t>
            </a:r>
          </a:p>
          <a:p>
            <a:r>
              <a:rPr lang="es-CO" dirty="0" smtClean="0"/>
              <a:t>Compuestas</a:t>
            </a:r>
            <a:endParaRPr lang="es-CO"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3573016"/>
            <a:ext cx="5768821" cy="3164169"/>
          </a:xfrm>
          <a:prstGeom prst="rect">
            <a:avLst/>
          </a:prstGeom>
        </p:spPr>
      </p:pic>
    </p:spTree>
    <p:extLst>
      <p:ext uri="{BB962C8B-B14F-4D97-AF65-F5344CB8AC3E}">
        <p14:creationId xmlns:p14="http://schemas.microsoft.com/office/powerpoint/2010/main" val="3045717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de API – Casos de Uso</a:t>
            </a:r>
            <a:endParaRPr lang="es-CO" dirty="0"/>
          </a:p>
        </p:txBody>
      </p:sp>
      <p:sp>
        <p:nvSpPr>
          <p:cNvPr id="3" name="Content Placeholder 2"/>
          <p:cNvSpPr>
            <a:spLocks noGrp="1"/>
          </p:cNvSpPr>
          <p:nvPr>
            <p:ph idx="1"/>
          </p:nvPr>
        </p:nvSpPr>
        <p:spPr/>
        <p:txBody>
          <a:bodyPr/>
          <a:lstStyle/>
          <a:p>
            <a:r>
              <a:rPr lang="es-CO" dirty="0" smtClean="0"/>
              <a:t>Datos</a:t>
            </a:r>
          </a:p>
          <a:p>
            <a:r>
              <a:rPr lang="es-CO" dirty="0" smtClean="0"/>
              <a:t>Sistemas Operativos</a:t>
            </a:r>
          </a:p>
          <a:p>
            <a:r>
              <a:rPr lang="es-CO" dirty="0" smtClean="0"/>
              <a:t>Remotas</a:t>
            </a:r>
          </a:p>
          <a:p>
            <a:r>
              <a:rPr lang="es-CO" dirty="0" smtClean="0"/>
              <a:t>Web</a:t>
            </a:r>
            <a:endParaRPr lang="es-CO" dirty="0"/>
          </a:p>
        </p:txBody>
      </p:sp>
      <p:pic>
        <p:nvPicPr>
          <p:cNvPr id="4098" name="Picture 2" descr="Todos hablan de APIs, ¿y tú?"/>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8356" y="2276872"/>
            <a:ext cx="5122861" cy="456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99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Ventajas de una API</a:t>
            </a:r>
            <a:endParaRPr lang="es-CO" dirty="0"/>
          </a:p>
        </p:txBody>
      </p:sp>
      <p:sp>
        <p:nvSpPr>
          <p:cNvPr id="3" name="Content Placeholder 2"/>
          <p:cNvSpPr>
            <a:spLocks noGrp="1"/>
          </p:cNvSpPr>
          <p:nvPr>
            <p:ph idx="1"/>
          </p:nvPr>
        </p:nvSpPr>
        <p:spPr/>
        <p:txBody>
          <a:bodyPr/>
          <a:lstStyle/>
          <a:p>
            <a:r>
              <a:rPr lang="es-CO" dirty="0" smtClean="0"/>
              <a:t>Independencia de lenguajes y tecnologías</a:t>
            </a:r>
          </a:p>
          <a:p>
            <a:r>
              <a:rPr lang="es-CO" dirty="0" smtClean="0"/>
              <a:t>Experiencia de Usuario</a:t>
            </a:r>
          </a:p>
          <a:p>
            <a:r>
              <a:rPr lang="es-CO" dirty="0" smtClean="0"/>
              <a:t>Separación cliente/servidor</a:t>
            </a:r>
          </a:p>
          <a:p>
            <a:r>
              <a:rPr lang="es-CO" dirty="0" smtClean="0"/>
              <a:t>Escalabilidad, fiabilidad y flexibilidad</a:t>
            </a:r>
          </a:p>
          <a:p>
            <a:endParaRPr lang="es-CO" dirty="0"/>
          </a:p>
        </p:txBody>
      </p:sp>
      <p:pic>
        <p:nvPicPr>
          <p:cNvPr id="1026" name="Picture 2" descr="Benefit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0811" y="3789040"/>
            <a:ext cx="6223189" cy="304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51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Algo de Historia</a:t>
            </a:r>
            <a:endParaRPr lang="es-CO" dirty="0"/>
          </a:p>
        </p:txBody>
      </p:sp>
      <p:sp>
        <p:nvSpPr>
          <p:cNvPr id="3" name="Content Placeholder 2"/>
          <p:cNvSpPr>
            <a:spLocks noGrp="1"/>
          </p:cNvSpPr>
          <p:nvPr>
            <p:ph idx="1"/>
          </p:nvPr>
        </p:nvSpPr>
        <p:spPr/>
        <p:txBody>
          <a:bodyPr>
            <a:normAutofit/>
          </a:bodyPr>
          <a:lstStyle/>
          <a:p>
            <a:r>
              <a:rPr lang="es-CO" sz="2400" dirty="0" smtClean="0"/>
              <a:t>Inicia en </a:t>
            </a:r>
            <a:r>
              <a:rPr lang="es-CO" sz="2400" dirty="0"/>
              <a:t>los años 60, </a:t>
            </a:r>
            <a:r>
              <a:rPr lang="es-CO" sz="2400" dirty="0" smtClean="0"/>
              <a:t>como </a:t>
            </a:r>
            <a:r>
              <a:rPr lang="es-CO" sz="2400" dirty="0"/>
              <a:t>bibliotecas en los sistemas operativos</a:t>
            </a:r>
            <a:r>
              <a:rPr lang="es-CO" sz="2400" dirty="0" smtClean="0"/>
              <a:t>.</a:t>
            </a:r>
          </a:p>
          <a:p>
            <a:r>
              <a:rPr lang="es-CO" sz="2400" dirty="0"/>
              <a:t>En la década de los 70, </a:t>
            </a:r>
            <a:r>
              <a:rPr lang="es-CO" sz="2400" dirty="0" smtClean="0"/>
              <a:t>surgieron </a:t>
            </a:r>
            <a:r>
              <a:rPr lang="es-CO" sz="2400" dirty="0"/>
              <a:t>métodos que permitieron el acceso </a:t>
            </a:r>
            <a:r>
              <a:rPr lang="es-CO" sz="2400" dirty="0" smtClean="0"/>
              <a:t>remoto a procedimientos.</a:t>
            </a:r>
          </a:p>
          <a:p>
            <a:r>
              <a:rPr lang="es-CO" sz="2400" dirty="0" smtClean="0"/>
              <a:t>En los 90’s evolucionaron con la inclusión de la OOP y la aparición de la Web</a:t>
            </a:r>
          </a:p>
          <a:p>
            <a:r>
              <a:rPr lang="es-CO" sz="2400" dirty="0" smtClean="0"/>
              <a:t>A partir del 2005, comenzó el uso de lo que hoy conocemos con Web API, que es su concepto mas popular hasta hoy.</a:t>
            </a:r>
          </a:p>
        </p:txBody>
      </p:sp>
      <p:pic>
        <p:nvPicPr>
          <p:cNvPr id="4" name="Picture 3"/>
          <p:cNvPicPr>
            <a:picLocks noChangeAspect="1"/>
          </p:cNvPicPr>
          <p:nvPr/>
        </p:nvPicPr>
        <p:blipFill>
          <a:blip r:embed="rId3"/>
          <a:stretch>
            <a:fillRect/>
          </a:stretch>
        </p:blipFill>
        <p:spPr>
          <a:xfrm>
            <a:off x="3995936" y="4480386"/>
            <a:ext cx="5120208" cy="2344946"/>
          </a:xfrm>
          <a:prstGeom prst="rect">
            <a:avLst/>
          </a:prstGeom>
        </p:spPr>
      </p:pic>
    </p:spTree>
    <p:extLst>
      <p:ext uri="{BB962C8B-B14F-4D97-AF65-F5344CB8AC3E}">
        <p14:creationId xmlns:p14="http://schemas.microsoft.com/office/powerpoint/2010/main" val="3084219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2481</TotalTime>
  <Words>1633</Words>
  <Application>Microsoft Office PowerPoint</Application>
  <PresentationFormat>On-screen Show (4:3)</PresentationFormat>
  <Paragraphs>204</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Berlin Sans FB Demi</vt:lpstr>
      <vt:lpstr>Calibri</vt:lpstr>
      <vt:lpstr>Wingdings</vt:lpstr>
      <vt:lpstr>Business Presentation</vt:lpstr>
      <vt:lpstr>API</vt:lpstr>
      <vt:lpstr>API - Contexto</vt:lpstr>
      <vt:lpstr>Qué es API?</vt:lpstr>
      <vt:lpstr>Para que sirve una API?</vt:lpstr>
      <vt:lpstr>Como funciona una API?</vt:lpstr>
      <vt:lpstr>Tipos de API – Políticas de Uso</vt:lpstr>
      <vt:lpstr>Tipos de API – Casos de Uso</vt:lpstr>
      <vt:lpstr>Ventajas de una API</vt:lpstr>
      <vt:lpstr>Algo de Historia</vt:lpstr>
      <vt:lpstr>Protocolos de API</vt:lpstr>
      <vt:lpstr>Protocolos de API</vt:lpstr>
      <vt:lpstr>SOAP vs REST</vt:lpstr>
      <vt:lpstr>JSON vs XML</vt:lpstr>
      <vt:lpstr>APIs y Web Services</vt:lpstr>
      <vt:lpstr>API Principles</vt:lpstr>
      <vt:lpstr>Retroalimentación</vt:lpstr>
      <vt:lpstr>Retroalimentación</vt:lpstr>
      <vt:lpstr>Demo</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277</cp:revision>
  <dcterms:created xsi:type="dcterms:W3CDTF">2011-09-11T16:53:06Z</dcterms:created>
  <dcterms:modified xsi:type="dcterms:W3CDTF">2022-03-22T14:20:50Z</dcterms:modified>
</cp:coreProperties>
</file>