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71" r:id="rId4"/>
    <p:sldId id="269" r:id="rId5"/>
    <p:sldId id="274" r:id="rId6"/>
    <p:sldId id="272" r:id="rId7"/>
    <p:sldId id="273" r:id="rId8"/>
    <p:sldId id="275" r:id="rId9"/>
    <p:sldId id="262" r:id="rId10"/>
    <p:sldId id="263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33" autoAdjust="0"/>
  </p:normalViewPr>
  <p:slideViewPr>
    <p:cSldViewPr>
      <p:cViewPr varScale="1">
        <p:scale>
          <a:sx n="53" d="100"/>
          <a:sy n="53" d="100"/>
        </p:scale>
        <p:origin x="32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97FE-AC85-4059-92E4-10C4313254ED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A322-BA17-4461-B828-4227A78FA6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Significado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HTTP</a:t>
            </a:r>
          </a:p>
          <a:p>
            <a:r>
              <a:rPr lang="en-US" dirty="0"/>
              <a:t>https://www.significados.com/http/</a:t>
            </a:r>
          </a:p>
          <a:p>
            <a:endParaRPr lang="en-US" dirty="0"/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HTTP es una de las 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tecnologías básicas desarrolladas para la creación de la web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 el año 1990 por Tim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Berners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Lee. La web como sistema de gestión de información para la transmisión de datos a través de Internet necesita para su funcionamiento de 3 elementos básicos: el HTTP, el URL y el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Qué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</a:t>
            </a:r>
            <a:r>
              <a:rPr lang="en-US" b="1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https://www.significados.com/url/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Así, hay un URL para cada uno de los recursos (páginas, sitios, documentos, archivos, carpetas) que hay en la </a:t>
            </a:r>
            <a:r>
              <a:rPr lang="es-ES" dirty="0" err="1"/>
              <a:t>World</a:t>
            </a:r>
            <a:r>
              <a:rPr lang="es-ES" dirty="0"/>
              <a:t> Wide Web.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URL fue creado por 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 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Berners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usado por primera vez en 1991. No obstante, a partir de 1994, el concepto de URI (</a:t>
            </a:r>
            <a:r>
              <a:rPr lang="es-E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</a:t>
            </a:r>
            <a:r>
              <a:rPr lang="es-E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es-E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en español significa Identificador Uniforme de Recurso, absorbió al de URL, debido a que el primero era más general. Sin embargo, URL sigue siendo la designación más usual fuera de los ámbitos especializados.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web es el 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diminutivo de </a:t>
            </a:r>
            <a:r>
              <a:rPr lang="es-E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es-E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es-E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www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cuyas tecnologías para su funcionamiento (HTML, URL, HTTP) fueron desarrolladas en el año 1990 por Tim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Berners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Lee. Para usar la web es necesario tener 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acceso a internet y un navegador web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la cual se solicita una página dinámica llamada también página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Hipertexto</a:t>
            </a:r>
          </a:p>
          <a:p>
            <a:pPr fontAlgn="t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hipertexto, por otro lado, es un conjunto estructurado de textos, gráficos, imágenes o sonidos unidos entre sí por enlaces o vínculos (</a:t>
            </a:r>
            <a:r>
              <a:rPr lang="es-E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conexiones lógicas.</a:t>
            </a:r>
          </a:p>
          <a:p>
            <a:endParaRPr lang="en-US" dirty="0"/>
          </a:p>
          <a:p>
            <a:r>
              <a:rPr lang="en-US" b="1" dirty="0"/>
              <a:t>Que </a:t>
            </a:r>
            <a:r>
              <a:rPr lang="en-US" b="1" dirty="0" err="1"/>
              <a:t>es</a:t>
            </a:r>
            <a:r>
              <a:rPr lang="en-US" b="1" dirty="0"/>
              <a:t> HTML?</a:t>
            </a:r>
          </a:p>
          <a:p>
            <a:r>
              <a:rPr lang="en-US" dirty="0"/>
              <a:t>https://www.significados.com/html/</a:t>
            </a:r>
          </a:p>
          <a:p>
            <a:r>
              <a:rPr lang="en-US" dirty="0"/>
              <a:t>https://developer.mozilla.org/es/docs/Web/HTML</a:t>
            </a:r>
          </a:p>
          <a:p>
            <a:r>
              <a:rPr lang="en-US" dirty="0"/>
              <a:t>https://es.wikipedia.org/wiki/HTML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22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24/08/2023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24/08/2023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24/08/2023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24/08/2023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24/08/2023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5855-FD75-467C-BECD-0927F9A0E82A}" type="datetimeFigureOut">
              <a:rPr lang="es-CO" smtClean="0"/>
              <a:pPr/>
              <a:t>24/08/2023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69A4-F8EA-4CFD-8D90-0DDD4F3E3638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es-CO" sz="8000" dirty="0"/>
              <a:t>Web </a:t>
            </a:r>
            <a:r>
              <a:rPr lang="es-CO" sz="8000" dirty="0" err="1"/>
              <a:t>Development</a:t>
            </a:r>
            <a:endParaRPr lang="es-C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5760640" cy="622920"/>
          </a:xfrm>
        </p:spPr>
        <p:txBody>
          <a:bodyPr/>
          <a:lstStyle/>
          <a:p>
            <a:r>
              <a:rPr lang="es-CO" dirty="0"/>
              <a:t>HTML Basic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Julio Cesar Robles Uribe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0070C0"/>
                </a:solidFill>
              </a:rPr>
              <a:t>Arquitecto de Soluciones</a:t>
            </a:r>
          </a:p>
        </p:txBody>
      </p:sp>
      <p:pic>
        <p:nvPicPr>
          <p:cNvPr id="8" name="Picture 7" descr="web_designing_course_in_bathi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19" y="4368349"/>
            <a:ext cx="3036160" cy="24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es</a:t>
            </a:r>
            <a:r>
              <a:rPr lang="en-US" dirty="0"/>
              <a:t> HTTP?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2"/>
                </a:solidFill>
              </a:rPr>
              <a:t>HTTP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/>
              <a:t>es un </a:t>
            </a:r>
            <a:r>
              <a:rPr lang="es-ES" b="1" dirty="0">
                <a:solidFill>
                  <a:schemeClr val="tx2"/>
                </a:solidFill>
              </a:rPr>
              <a:t>protocolo de acceso para las páginas web a través de Internet</a:t>
            </a:r>
            <a:r>
              <a:rPr lang="es-ES" dirty="0"/>
              <a:t>. </a:t>
            </a:r>
          </a:p>
          <a:p>
            <a:r>
              <a:rPr lang="es-ES" dirty="0"/>
              <a:t>HTTP son las siglas para </a:t>
            </a:r>
            <a:r>
              <a:rPr lang="es-ES" b="1" dirty="0" err="1">
                <a:solidFill>
                  <a:srgbClr val="00B050"/>
                </a:solidFill>
              </a:rPr>
              <a:t>Hypertext</a:t>
            </a:r>
            <a:r>
              <a:rPr lang="es-ES" b="1" dirty="0">
                <a:solidFill>
                  <a:srgbClr val="00B050"/>
                </a:solidFill>
              </a:rPr>
              <a:t> Transfer </a:t>
            </a:r>
            <a:r>
              <a:rPr lang="es-ES" b="1" dirty="0" err="1">
                <a:solidFill>
                  <a:srgbClr val="00B050"/>
                </a:solidFill>
              </a:rPr>
              <a:t>Protocol</a:t>
            </a:r>
            <a:r>
              <a:rPr lang="es-ES" dirty="0"/>
              <a:t> que se traduce al español como el “</a:t>
            </a:r>
            <a:r>
              <a:rPr lang="es-ES" dirty="0">
                <a:solidFill>
                  <a:srgbClr val="00B050"/>
                </a:solidFill>
              </a:rPr>
              <a:t>protocolo de transferencia de hipertextos</a:t>
            </a:r>
            <a:r>
              <a:rPr lang="es-ES" dirty="0"/>
              <a:t>”.</a:t>
            </a:r>
          </a:p>
          <a:p>
            <a:r>
              <a:rPr lang="es-ES" dirty="0"/>
              <a:t>El HTTP es una de las </a:t>
            </a:r>
            <a:r>
              <a:rPr lang="es-ES" b="1" dirty="0"/>
              <a:t>3 tecnologías básicas </a:t>
            </a:r>
            <a:r>
              <a:rPr lang="es-ES" dirty="0"/>
              <a:t>desarrolladas para la creación de la </a:t>
            </a:r>
            <a:r>
              <a:rPr lang="es-ES" b="1" dirty="0"/>
              <a:t>web</a:t>
            </a:r>
            <a:r>
              <a:rPr lang="es-ES" dirty="0"/>
              <a:t> en el año 1990 por </a:t>
            </a:r>
            <a:r>
              <a:rPr lang="es-ES" b="1" dirty="0"/>
              <a:t>Tim </a:t>
            </a:r>
            <a:r>
              <a:rPr lang="es-ES" b="1" dirty="0" err="1"/>
              <a:t>Berners</a:t>
            </a:r>
            <a:r>
              <a:rPr lang="es-ES" b="1" dirty="0"/>
              <a:t> Lee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533166"/>
            <a:ext cx="2267744" cy="11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5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URL/URI?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URL</a:t>
            </a:r>
            <a:r>
              <a:rPr lang="es-ES" dirty="0"/>
              <a:t> son las siglas en inglés de </a:t>
            </a:r>
            <a:r>
              <a:rPr lang="es-ES" b="1" dirty="0" err="1">
                <a:solidFill>
                  <a:srgbClr val="0070C0"/>
                </a:solidFill>
              </a:rPr>
              <a:t>Uniform</a:t>
            </a:r>
            <a:r>
              <a:rPr lang="es-ES" b="1" dirty="0">
                <a:solidFill>
                  <a:srgbClr val="0070C0"/>
                </a:solidFill>
              </a:rPr>
              <a:t> </a:t>
            </a:r>
            <a:r>
              <a:rPr lang="es-ES" b="1" dirty="0" err="1">
                <a:solidFill>
                  <a:srgbClr val="0070C0"/>
                </a:solidFill>
              </a:rPr>
              <a:t>Resource</a:t>
            </a:r>
            <a:r>
              <a:rPr lang="es-ES" b="1" dirty="0">
                <a:solidFill>
                  <a:srgbClr val="0070C0"/>
                </a:solidFill>
              </a:rPr>
              <a:t> </a:t>
            </a:r>
            <a:r>
              <a:rPr lang="es-ES" b="1" dirty="0" err="1">
                <a:solidFill>
                  <a:srgbClr val="0070C0"/>
                </a:solidFill>
              </a:rPr>
              <a:t>Locator</a:t>
            </a:r>
            <a:r>
              <a:rPr lang="es-ES" b="1" dirty="0">
                <a:solidFill>
                  <a:srgbClr val="0070C0"/>
                </a:solidFill>
              </a:rPr>
              <a:t>/</a:t>
            </a:r>
            <a:r>
              <a:rPr lang="es-ES" b="1" dirty="0" err="1">
                <a:solidFill>
                  <a:srgbClr val="0070C0"/>
                </a:solidFill>
              </a:rPr>
              <a:t>Identifier</a:t>
            </a:r>
            <a:r>
              <a:rPr lang="es-ES" dirty="0"/>
              <a:t>, que en español significa </a:t>
            </a:r>
            <a:r>
              <a:rPr lang="es-ES" b="1" dirty="0"/>
              <a:t>Identificador</a:t>
            </a:r>
            <a:r>
              <a:rPr lang="es-ES" dirty="0"/>
              <a:t>/</a:t>
            </a:r>
            <a:r>
              <a:rPr lang="es-ES" b="1" dirty="0"/>
              <a:t>Localizador Uniforme de Recursos</a:t>
            </a:r>
            <a:r>
              <a:rPr lang="es-ES" dirty="0"/>
              <a:t>.</a:t>
            </a:r>
          </a:p>
          <a:p>
            <a:r>
              <a:rPr lang="es-ES" dirty="0"/>
              <a:t>Como tal, el </a:t>
            </a:r>
            <a:r>
              <a:rPr lang="es-ES" b="1" dirty="0">
                <a:solidFill>
                  <a:schemeClr val="accent4"/>
                </a:solidFill>
              </a:rPr>
              <a:t>URL</a:t>
            </a:r>
            <a:r>
              <a:rPr lang="es-ES" dirty="0">
                <a:solidFill>
                  <a:schemeClr val="accent4"/>
                </a:solidFill>
              </a:rPr>
              <a:t> </a:t>
            </a:r>
            <a:r>
              <a:rPr lang="es-ES" dirty="0"/>
              <a:t>es la </a:t>
            </a:r>
            <a:r>
              <a:rPr lang="es-ES" b="1" dirty="0">
                <a:solidFill>
                  <a:schemeClr val="accent6"/>
                </a:solidFill>
              </a:rPr>
              <a:t>dirección específica </a:t>
            </a:r>
            <a:r>
              <a:rPr lang="es-ES" dirty="0"/>
              <a:t>que se asigna a cada uno </a:t>
            </a:r>
            <a:r>
              <a:rPr lang="es-ES" b="1" dirty="0">
                <a:solidFill>
                  <a:schemeClr val="accent3"/>
                </a:solidFill>
              </a:rPr>
              <a:t>de los recursos </a:t>
            </a:r>
            <a:r>
              <a:rPr lang="es-ES" dirty="0"/>
              <a:t>disponibles en la red con la finalidad de que estos puedan ser localizados o identificados.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053" y="5701563"/>
            <a:ext cx="2303909" cy="11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7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siglas HTML quieren decir </a:t>
            </a:r>
            <a:r>
              <a:rPr lang="es-ES" b="1" dirty="0" err="1">
                <a:solidFill>
                  <a:schemeClr val="tx2"/>
                </a:solidFill>
              </a:rPr>
              <a:t>HyperText</a:t>
            </a:r>
            <a:r>
              <a:rPr lang="es-ES" b="1" dirty="0">
                <a:solidFill>
                  <a:schemeClr val="tx2"/>
                </a:solidFill>
              </a:rPr>
              <a:t> </a:t>
            </a:r>
            <a:r>
              <a:rPr lang="es-ES" b="1" dirty="0" err="1">
                <a:solidFill>
                  <a:schemeClr val="tx2"/>
                </a:solidFill>
              </a:rPr>
              <a:t>Markup</a:t>
            </a:r>
            <a:r>
              <a:rPr lang="es-ES" b="1" dirty="0">
                <a:solidFill>
                  <a:schemeClr val="tx2"/>
                </a:solidFill>
              </a:rPr>
              <a:t> </a:t>
            </a:r>
            <a:r>
              <a:rPr lang="es-ES" b="1" dirty="0" err="1">
                <a:solidFill>
                  <a:schemeClr val="tx2"/>
                </a:solidFill>
              </a:rPr>
              <a:t>Language</a:t>
            </a:r>
            <a:r>
              <a:rPr lang="es-ES" dirty="0"/>
              <a:t> lo cual significa “</a:t>
            </a:r>
            <a:r>
              <a:rPr lang="es-ES" b="1" dirty="0">
                <a:solidFill>
                  <a:srgbClr val="00B050"/>
                </a:solidFill>
              </a:rPr>
              <a:t>lenguaje de marcado de hipertexto</a:t>
            </a:r>
            <a:r>
              <a:rPr lang="es-ES" dirty="0"/>
              <a:t>”</a:t>
            </a:r>
          </a:p>
          <a:p>
            <a:r>
              <a:rPr lang="es-ES" dirty="0"/>
              <a:t>Se basa en un lenguaje de marcas (</a:t>
            </a:r>
            <a:r>
              <a:rPr lang="es-ES" b="1" dirty="0" err="1">
                <a:solidFill>
                  <a:schemeClr val="accent2"/>
                </a:solidFill>
              </a:rPr>
              <a:t>TAGs</a:t>
            </a:r>
            <a:r>
              <a:rPr lang="es-ES" dirty="0"/>
              <a:t> o Etiquetas) para crear documentos que puedan ser distribuidos por Internet.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8" y="5800893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6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6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476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Table</a:t>
            </a:r>
          </a:p>
          <a:p>
            <a:pPr lvl="1"/>
            <a:r>
              <a:rPr lang="en-US" dirty="0"/>
              <a:t>Table Row (</a:t>
            </a:r>
            <a:r>
              <a:rPr lang="en-US" b="1" dirty="0" err="1"/>
              <a:t>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Table Header (</a:t>
            </a:r>
            <a:r>
              <a:rPr lang="en-US" b="1" dirty="0" err="1"/>
              <a:t>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Table Data (</a:t>
            </a:r>
            <a:r>
              <a:rPr lang="en-US" b="1" dirty="0"/>
              <a:t>td</a:t>
            </a:r>
            <a:r>
              <a:rPr lang="en-US" dirty="0"/>
              <a:t>)</a:t>
            </a:r>
          </a:p>
          <a:p>
            <a:r>
              <a:rPr lang="en-US" dirty="0"/>
              <a:t>Border, </a:t>
            </a:r>
            <a:r>
              <a:rPr lang="en-US" dirty="0" err="1"/>
              <a:t>cellpadding</a:t>
            </a:r>
            <a:r>
              <a:rPr lang="en-US" dirty="0"/>
              <a:t>, </a:t>
            </a:r>
            <a:r>
              <a:rPr lang="en-US" dirty="0" err="1"/>
              <a:t>cellspacing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4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</a:t>
            </a:r>
            <a:r>
              <a:rPr lang="en-US" dirty="0" err="1"/>
              <a:t>DOCType</a:t>
            </a:r>
            <a:r>
              <a:rPr lang="en-US" dirty="0"/>
              <a:t> html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body</a:t>
            </a:r>
          </a:p>
          <a:p>
            <a:r>
              <a:rPr lang="en-US"/>
              <a:t>Title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r>
              <a:rPr lang="en-US" dirty="0"/>
              <a:t>, </a:t>
            </a:r>
            <a:r>
              <a:rPr lang="en-US" dirty="0" err="1"/>
              <a:t>Parrafos</a:t>
            </a:r>
            <a:r>
              <a:rPr lang="en-US" dirty="0"/>
              <a:t>, </a:t>
            </a:r>
            <a:r>
              <a:rPr lang="en-US" dirty="0" err="1"/>
              <a:t>Textos</a:t>
            </a:r>
            <a:r>
              <a:rPr lang="en-US" dirty="0"/>
              <a:t> y </a:t>
            </a:r>
            <a:r>
              <a:rPr lang="en-US" dirty="0" err="1"/>
              <a:t>Estilos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Lists</a:t>
            </a:r>
          </a:p>
          <a:p>
            <a:pPr lvl="1"/>
            <a:r>
              <a:rPr lang="en-US" dirty="0"/>
              <a:t>Unordered List (</a:t>
            </a:r>
            <a:r>
              <a:rPr lang="en-US" b="1" dirty="0" err="1"/>
              <a:t>ul</a:t>
            </a:r>
            <a:r>
              <a:rPr lang="en-US" b="1" dirty="0"/>
              <a:t>)</a:t>
            </a:r>
            <a:r>
              <a:rPr lang="en-US" dirty="0"/>
              <a:t>:.  (li: List Item)</a:t>
            </a:r>
          </a:p>
          <a:p>
            <a:pPr lvl="1"/>
            <a:r>
              <a:rPr lang="en-US" dirty="0"/>
              <a:t>Ordered List (</a:t>
            </a:r>
            <a:r>
              <a:rPr lang="en-US" b="1" dirty="0" err="1"/>
              <a:t>ol</a:t>
            </a:r>
            <a:r>
              <a:rPr lang="en-US" dirty="0"/>
              <a:t>): (li – List Item)</a:t>
            </a:r>
          </a:p>
          <a:p>
            <a:r>
              <a:rPr lang="en-US" dirty="0"/>
              <a:t>Anchor (</a:t>
            </a:r>
            <a:r>
              <a:rPr lang="en-US" b="1" dirty="0"/>
              <a:t>a</a:t>
            </a:r>
            <a:r>
              <a:rPr lang="en-US" dirty="0"/>
              <a:t>  </a:t>
            </a:r>
            <a:r>
              <a:rPr lang="en-US" dirty="0" err="1"/>
              <a:t>href</a:t>
            </a:r>
            <a:r>
              <a:rPr lang="en-US" dirty="0"/>
              <a:t>)</a:t>
            </a:r>
          </a:p>
          <a:p>
            <a:r>
              <a:rPr lang="en-US" dirty="0"/>
              <a:t>Back Return (</a:t>
            </a:r>
            <a:r>
              <a:rPr lang="en-US" b="1" dirty="0" err="1"/>
              <a:t>br</a:t>
            </a:r>
            <a:r>
              <a:rPr lang="en-US" dirty="0"/>
              <a:t>)</a:t>
            </a:r>
          </a:p>
          <a:p>
            <a:r>
              <a:rPr lang="en-US" dirty="0"/>
              <a:t>Paragraph (</a:t>
            </a:r>
            <a:r>
              <a:rPr lang="en-US" b="1" dirty="0"/>
              <a:t>p</a:t>
            </a:r>
            <a:r>
              <a:rPr lang="en-US" dirty="0"/>
              <a:t>)</a:t>
            </a:r>
          </a:p>
          <a:p>
            <a:r>
              <a:rPr lang="en-US" dirty="0"/>
              <a:t>Italic (</a:t>
            </a:r>
            <a:r>
              <a:rPr lang="en-US" b="1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Bold (</a:t>
            </a:r>
            <a:r>
              <a:rPr lang="en-US" b="1" dirty="0"/>
              <a:t>b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6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Images, Forms,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  <a:p>
            <a:r>
              <a:rPr lang="en-US" dirty="0"/>
              <a:t>form</a:t>
            </a:r>
          </a:p>
          <a:p>
            <a:r>
              <a:rPr lang="en-US" dirty="0"/>
              <a:t>Inputs</a:t>
            </a:r>
          </a:p>
          <a:p>
            <a:pPr lvl="1"/>
            <a:r>
              <a:rPr lang="en-US" dirty="0"/>
              <a:t>Button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3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Preguntas?</a:t>
            </a:r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614</Words>
  <Application>Microsoft Office PowerPoint</Application>
  <PresentationFormat>Presentación en pantalla (4:3)</PresentationFormat>
  <Paragraphs>69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Calibri</vt:lpstr>
      <vt:lpstr>Courier New</vt:lpstr>
      <vt:lpstr>Wingdings</vt:lpstr>
      <vt:lpstr>Office Theme</vt:lpstr>
      <vt:lpstr>Web Development</vt:lpstr>
      <vt:lpstr>Que es HTTP?</vt:lpstr>
      <vt:lpstr>Qué es URL/URI?</vt:lpstr>
      <vt:lpstr>Qué es HTML?</vt:lpstr>
      <vt:lpstr>Tablas</vt:lpstr>
      <vt:lpstr>Elementos Básicos </vt:lpstr>
      <vt:lpstr>Listas, Parrafos, Textos y Estilos</vt:lpstr>
      <vt:lpstr>Images, Forms, Inputs</vt:lpstr>
      <vt:lpstr>Preguntas?</vt:lpstr>
      <vt:lpstr>Presentación de PowerPoint</vt:lpstr>
    </vt:vector>
  </TitlesOfParts>
  <Company>Jucer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 Cesar Robles Uribe</dc:creator>
  <cp:lastModifiedBy>JIMMER MUÑOZ</cp:lastModifiedBy>
  <cp:revision>123</cp:revision>
  <dcterms:created xsi:type="dcterms:W3CDTF">2011-09-09T02:56:43Z</dcterms:created>
  <dcterms:modified xsi:type="dcterms:W3CDTF">2023-08-24T22:56:54Z</dcterms:modified>
</cp:coreProperties>
</file>