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9" r:id="rId3"/>
    <p:sldId id="259" r:id="rId4"/>
    <p:sldId id="266" r:id="rId5"/>
    <p:sldId id="267" r:id="rId6"/>
    <p:sldId id="264" r:id="rId7"/>
    <p:sldId id="265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9191"/>
    <a:srgbClr val="E1EBE3"/>
    <a:srgbClr val="CADCCD"/>
    <a:srgbClr val="BED4C1"/>
    <a:srgbClr val="F2F2F2"/>
    <a:srgbClr val="496982"/>
    <a:srgbClr val="46724E"/>
    <a:srgbClr val="1D9B32"/>
    <a:srgbClr val="34843C"/>
    <a:srgbClr val="B2CC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0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2C50-498D-45F8-AC37-F65CDAD99048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DDF8-E7C0-4E46-AD41-EA7EBA75EF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0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2C50-498D-45F8-AC37-F65CDAD99048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DDF8-E7C0-4E46-AD41-EA7EBA75EF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41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2C50-498D-45F8-AC37-F65CDAD99048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DDF8-E7C0-4E46-AD41-EA7EBA75EF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04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2C50-498D-45F8-AC37-F65CDAD99048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DDF8-E7C0-4E46-AD41-EA7EBA75EF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54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2C50-498D-45F8-AC37-F65CDAD99048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DDF8-E7C0-4E46-AD41-EA7EBA75EF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60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2C50-498D-45F8-AC37-F65CDAD99048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DDF8-E7C0-4E46-AD41-EA7EBA75EF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8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2C50-498D-45F8-AC37-F65CDAD99048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DDF8-E7C0-4E46-AD41-EA7EBA75EF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9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2C50-498D-45F8-AC37-F65CDAD99048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DDF8-E7C0-4E46-AD41-EA7EBA75EF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15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2C50-498D-45F8-AC37-F65CDAD99048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DDF8-E7C0-4E46-AD41-EA7EBA75EF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28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2C50-498D-45F8-AC37-F65CDAD99048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DDF8-E7C0-4E46-AD41-EA7EBA75EF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69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2C50-498D-45F8-AC37-F65CDAD99048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DDF8-E7C0-4E46-AD41-EA7EBA75EF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89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22C50-498D-45F8-AC37-F65CDAD99048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9DDF8-E7C0-4E46-AD41-EA7EBA75EF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75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s-rocailles.fr/" TargetMode="External"/><Relationship Id="rId2" Type="http://schemas.openxmlformats.org/officeDocument/2006/relationships/hyperlink" Target="https://lalibertie.com/fr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airbnb.fr/rooms/9744758?s=5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noirdugrandvignoble.fr/" TargetMode="External"/><Relationship Id="rId7" Type="http://schemas.openxmlformats.org/officeDocument/2006/relationships/hyperlink" Target="https://www.lesmerles.com/" TargetMode="External"/><Relationship Id="rId2" Type="http://schemas.openxmlformats.org/officeDocument/2006/relationships/hyperlink" Target="https://maisonlamaure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eclosdargenson.com/" TargetMode="External"/><Relationship Id="rId5" Type="http://schemas.openxmlformats.org/officeDocument/2006/relationships/hyperlink" Target="https://www.bellevue-cottage.com/" TargetMode="External"/><Relationship Id="rId4" Type="http://schemas.openxmlformats.org/officeDocument/2006/relationships/hyperlink" Target="https://www.laflambee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2595A4A-5078-4002-A37A-8FD798778AEA}"/>
              </a:ext>
            </a:extLst>
          </p:cNvPr>
          <p:cNvSpPr txBox="1"/>
          <p:nvPr/>
        </p:nvSpPr>
        <p:spPr>
          <a:xfrm>
            <a:off x="728871" y="1245706"/>
            <a:ext cx="60378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Caractéristiques techniques </a:t>
            </a:r>
          </a:p>
          <a:p>
            <a:endParaRPr lang="fr-FR" dirty="0"/>
          </a:p>
          <a:p>
            <a:r>
              <a:rPr lang="fr-FR" dirty="0"/>
              <a:t>Police texte : </a:t>
            </a:r>
            <a:r>
              <a:rPr lang="fr-FR" dirty="0" err="1"/>
              <a:t>Priyati</a:t>
            </a:r>
            <a:r>
              <a:rPr lang="fr-FR" dirty="0"/>
              <a:t> (DAFONT)</a:t>
            </a:r>
          </a:p>
          <a:p>
            <a:r>
              <a:rPr lang="fr-FR" dirty="0"/>
              <a:t>Police « signature »  : </a:t>
            </a:r>
            <a:r>
              <a:rPr lang="en-US" dirty="0" err="1"/>
              <a:t>Notera</a:t>
            </a:r>
            <a:r>
              <a:rPr lang="en-US" dirty="0"/>
              <a:t> 2 PERSONAL USE ONLY (DAFONT)</a:t>
            </a:r>
          </a:p>
          <a:p>
            <a:r>
              <a:rPr lang="en-US" dirty="0"/>
              <a:t>UX : site web </a:t>
            </a:r>
            <a:r>
              <a:rPr lang="en-US" dirty="0" err="1"/>
              <a:t>en</a:t>
            </a:r>
            <a:r>
              <a:rPr lang="en-US" dirty="0"/>
              <a:t> “</a:t>
            </a:r>
            <a:r>
              <a:rPr lang="en-US" dirty="0" err="1"/>
              <a:t>encre</a:t>
            </a:r>
            <a:r>
              <a:rPr lang="en-US" dirty="0"/>
              <a:t>”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048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3A51FFD-793D-4206-8545-15590D228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24" y="1505717"/>
            <a:ext cx="7309675" cy="435797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EA5D261-AE67-4928-BC9B-F233E139D7F0}"/>
              </a:ext>
            </a:extLst>
          </p:cNvPr>
          <p:cNvSpPr txBox="1"/>
          <p:nvPr/>
        </p:nvSpPr>
        <p:spPr>
          <a:xfrm>
            <a:off x="1902839" y="994311"/>
            <a:ext cx="5338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5400" dirty="0">
                <a:solidFill>
                  <a:srgbClr val="496982"/>
                </a:solidFill>
                <a:latin typeface="Notera 2 PERSONAL USE ONLY" panose="02000000000000000000" pitchFamily="2" charset="0"/>
              </a:rPr>
              <a:t>Garance et Maxime</a:t>
            </a:r>
            <a:endParaRPr lang="fr-FR" sz="4000" dirty="0">
              <a:solidFill>
                <a:srgbClr val="496982"/>
              </a:solidFill>
              <a:latin typeface="Notera 2 PERSONAL USE ONLY" panose="02000000000000000000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07161C2-6AA9-47A1-8405-46255E851C96}"/>
              </a:ext>
            </a:extLst>
          </p:cNvPr>
          <p:cNvSpPr txBox="1"/>
          <p:nvPr/>
        </p:nvSpPr>
        <p:spPr>
          <a:xfrm>
            <a:off x="2184850" y="184943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2800" dirty="0">
                <a:solidFill>
                  <a:srgbClr val="496982"/>
                </a:solidFill>
                <a:latin typeface="Priyati" pitchFamily="2" charset="-34"/>
                <a:cs typeface="Priyati" pitchFamily="2" charset="-34"/>
              </a:rPr>
              <a:t>Samedi 2 octobre 2021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262018C-EF53-4424-812B-5C00EEBDC6A4}"/>
              </a:ext>
            </a:extLst>
          </p:cNvPr>
          <p:cNvSpPr txBox="1"/>
          <p:nvPr/>
        </p:nvSpPr>
        <p:spPr>
          <a:xfrm>
            <a:off x="3067056" y="6046263"/>
            <a:ext cx="3466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496982"/>
                </a:solidFill>
                <a:latin typeface="Priyati" pitchFamily="2" charset="-34"/>
                <a:cs typeface="Priyati" pitchFamily="2" charset="-34"/>
              </a:rPr>
              <a:t>Nous contacter : </a:t>
            </a:r>
            <a:r>
              <a:rPr lang="fr-FR" sz="2000" i="1" dirty="0">
                <a:solidFill>
                  <a:srgbClr val="496982"/>
                </a:solidFill>
                <a:latin typeface="Priyati" pitchFamily="2" charset="-34"/>
                <a:cs typeface="Priyati" pitchFamily="2" charset="-34"/>
              </a:rPr>
              <a:t>garanceplusmaxime@gmail.com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CA7E46A-562C-4B7D-80E4-D9E71A19A122}"/>
              </a:ext>
            </a:extLst>
          </p:cNvPr>
          <p:cNvSpPr txBox="1"/>
          <p:nvPr/>
        </p:nvSpPr>
        <p:spPr>
          <a:xfrm>
            <a:off x="1461993" y="38614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Priyati" pitchFamily="2" charset="-34"/>
                <a:cs typeface="Priyati" pitchFamily="2" charset="-34"/>
              </a:rPr>
              <a:t>Le programme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E57471-91DF-4017-BFCB-0988D334AE71}"/>
              </a:ext>
            </a:extLst>
          </p:cNvPr>
          <p:cNvSpPr txBox="1"/>
          <p:nvPr/>
        </p:nvSpPr>
        <p:spPr>
          <a:xfrm>
            <a:off x="3732142" y="369009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Priyati" pitchFamily="2" charset="-34"/>
                <a:cs typeface="Priyati" pitchFamily="2" charset="-34"/>
              </a:rPr>
              <a:t>Nous rejoindre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2DCCA57-9568-4665-9D33-FE3C307C85D0}"/>
              </a:ext>
            </a:extLst>
          </p:cNvPr>
          <p:cNvSpPr txBox="1"/>
          <p:nvPr/>
        </p:nvSpPr>
        <p:spPr>
          <a:xfrm>
            <a:off x="5109102" y="352123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Priyati" pitchFamily="2" charset="-34"/>
                <a:cs typeface="Priyati" pitchFamily="2" charset="-34"/>
              </a:rPr>
              <a:t>Logements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233102D-E4FC-4DF3-A921-19A477A8A577}"/>
              </a:ext>
            </a:extLst>
          </p:cNvPr>
          <p:cNvSpPr txBox="1"/>
          <p:nvPr/>
        </p:nvSpPr>
        <p:spPr>
          <a:xfrm>
            <a:off x="6231443" y="35212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Priyati" pitchFamily="2" charset="-34"/>
                <a:cs typeface="Priyati" pitchFamily="2" charset="-34"/>
              </a:rPr>
              <a:t>Liste de mariage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30A4B9F-37C7-41E6-B553-5ED3FC3DB588}"/>
              </a:ext>
            </a:extLst>
          </p:cNvPr>
          <p:cNvSpPr txBox="1"/>
          <p:nvPr/>
        </p:nvSpPr>
        <p:spPr>
          <a:xfrm>
            <a:off x="2906751" y="37822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Priyati" pitchFamily="2" charset="-34"/>
                <a:cs typeface="Priyati" pitchFamily="2" charset="-34"/>
              </a:rPr>
              <a:t>RSVP</a:t>
            </a:r>
          </a:p>
        </p:txBody>
      </p:sp>
    </p:spTree>
    <p:extLst>
      <p:ext uri="{BB962C8B-B14F-4D97-AF65-F5344CB8AC3E}">
        <p14:creationId xmlns:p14="http://schemas.microsoft.com/office/powerpoint/2010/main" val="157456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C43644AA-4A88-467C-B3BA-4236B055C133}"/>
              </a:ext>
            </a:extLst>
          </p:cNvPr>
          <p:cNvSpPr txBox="1"/>
          <p:nvPr/>
        </p:nvSpPr>
        <p:spPr>
          <a:xfrm>
            <a:off x="5528032" y="2365624"/>
            <a:ext cx="29819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2">
                    <a:lumMod val="25000"/>
                  </a:schemeClr>
                </a:solidFill>
                <a:latin typeface="Priyati" pitchFamily="2" charset="-34"/>
                <a:cs typeface="Priyati" pitchFamily="2" charset="-34"/>
              </a:rPr>
              <a:t>16h - Église de Saint-Martin-des-Combes</a:t>
            </a:r>
          </a:p>
          <a:p>
            <a:r>
              <a:rPr lang="fr-FR" sz="2000" dirty="0">
                <a:solidFill>
                  <a:schemeClr val="bg2">
                    <a:lumMod val="25000"/>
                  </a:schemeClr>
                </a:solidFill>
                <a:latin typeface="Priyati" pitchFamily="2" charset="-34"/>
                <a:cs typeface="Priyati" pitchFamily="2" charset="-34"/>
              </a:rPr>
              <a:t>24456 Saint-Martin-des-Combes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CCA25CF-A4F8-41D4-8B8D-33253C4420EA}"/>
              </a:ext>
            </a:extLst>
          </p:cNvPr>
          <p:cNvSpPr txBox="1"/>
          <p:nvPr/>
        </p:nvSpPr>
        <p:spPr>
          <a:xfrm>
            <a:off x="5473097" y="1762443"/>
            <a:ext cx="3353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2">
                    <a:lumMod val="25000"/>
                  </a:schemeClr>
                </a:solidFill>
                <a:latin typeface="Notera 2 PERSONAL USE ONLY" panose="02000000000000000000" pitchFamily="2" charset="0"/>
                <a:cs typeface="Priyati" pitchFamily="2" charset="-34"/>
              </a:rPr>
              <a:t>La cérémonie religieuse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91DBD9D-8815-4E25-82A7-EE07586E4650}"/>
              </a:ext>
            </a:extLst>
          </p:cNvPr>
          <p:cNvSpPr txBox="1"/>
          <p:nvPr/>
        </p:nvSpPr>
        <p:spPr>
          <a:xfrm>
            <a:off x="5528032" y="3256924"/>
            <a:ext cx="1927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2">
                    <a:lumMod val="25000"/>
                  </a:schemeClr>
                </a:solidFill>
                <a:latin typeface="Notera 2 PERSONAL USE ONLY" panose="02000000000000000000" pitchFamily="2" charset="0"/>
                <a:cs typeface="Priyati" pitchFamily="2" charset="-34"/>
              </a:rPr>
              <a:t>La réception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027AFCB-7888-4D73-B6EA-E461652A6D69}"/>
              </a:ext>
            </a:extLst>
          </p:cNvPr>
          <p:cNvSpPr txBox="1"/>
          <p:nvPr/>
        </p:nvSpPr>
        <p:spPr>
          <a:xfrm>
            <a:off x="5470175" y="1151238"/>
            <a:ext cx="2906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496982"/>
                </a:solidFill>
                <a:latin typeface="Priyati" pitchFamily="2" charset="-34"/>
                <a:cs typeface="Priyati" pitchFamily="2" charset="-34"/>
              </a:rPr>
              <a:t>Samedi 2 octobre 2021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EAF633C-1A7A-4C0E-826A-E8216F66DB25}"/>
              </a:ext>
            </a:extLst>
          </p:cNvPr>
          <p:cNvSpPr txBox="1"/>
          <p:nvPr/>
        </p:nvSpPr>
        <p:spPr>
          <a:xfrm>
            <a:off x="5582967" y="3780144"/>
            <a:ext cx="2343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2">
                    <a:lumMod val="25000"/>
                  </a:schemeClr>
                </a:solidFill>
                <a:latin typeface="Priyati" pitchFamily="2" charset="-34"/>
                <a:cs typeface="Priyati" pitchFamily="2" charset="-34"/>
              </a:rPr>
              <a:t>18h -  Domaine de la Fauconnie </a:t>
            </a:r>
          </a:p>
          <a:p>
            <a:r>
              <a:rPr lang="fr-FR" sz="2000" dirty="0">
                <a:solidFill>
                  <a:schemeClr val="bg2">
                    <a:lumMod val="25000"/>
                  </a:schemeClr>
                </a:solidFill>
                <a:latin typeface="Priyati" pitchFamily="2" charset="-34"/>
                <a:cs typeface="Priyati" pitchFamily="2" charset="-34"/>
              </a:rPr>
              <a:t>24140 Campsegret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9198F1B-6F6B-46F6-B86F-E05F5BBF7E21}"/>
              </a:ext>
            </a:extLst>
          </p:cNvPr>
          <p:cNvSpPr txBox="1"/>
          <p:nvPr/>
        </p:nvSpPr>
        <p:spPr>
          <a:xfrm>
            <a:off x="2535053" y="223819"/>
            <a:ext cx="43884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solidFill>
                  <a:srgbClr val="496982"/>
                </a:solidFill>
                <a:latin typeface="Notera 2 PERSONAL USE ONLY" panose="02000000000000000000" pitchFamily="2" charset="0"/>
                <a:cs typeface="Priyati" pitchFamily="2" charset="-34"/>
              </a:rPr>
              <a:t>Le programme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616E13D-7924-4F05-9EFB-66570B4F8DD2}"/>
              </a:ext>
            </a:extLst>
          </p:cNvPr>
          <p:cNvSpPr txBox="1"/>
          <p:nvPr/>
        </p:nvSpPr>
        <p:spPr>
          <a:xfrm>
            <a:off x="5528032" y="5258312"/>
            <a:ext cx="3147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2">
                    <a:lumMod val="25000"/>
                  </a:schemeClr>
                </a:solidFill>
                <a:latin typeface="Notera 2 PERSONAL USE ONLY" panose="02000000000000000000" pitchFamily="2" charset="0"/>
                <a:cs typeface="Priyati" pitchFamily="2" charset="-34"/>
              </a:rPr>
              <a:t>Brunch du lendemain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31EC7DC-6911-4C1B-9466-1E9544C3DA02}"/>
              </a:ext>
            </a:extLst>
          </p:cNvPr>
          <p:cNvSpPr txBox="1"/>
          <p:nvPr/>
        </p:nvSpPr>
        <p:spPr>
          <a:xfrm>
            <a:off x="5582965" y="5812035"/>
            <a:ext cx="2332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2">
                    <a:lumMod val="25000"/>
                  </a:schemeClr>
                </a:solidFill>
                <a:latin typeface="Priyati" pitchFamily="2" charset="-34"/>
                <a:cs typeface="Priyati" pitchFamily="2" charset="-34"/>
              </a:rPr>
              <a:t>12h -  Domaine de la Fauconnie </a:t>
            </a:r>
          </a:p>
          <a:p>
            <a:r>
              <a:rPr lang="fr-FR" sz="2000" dirty="0">
                <a:solidFill>
                  <a:schemeClr val="bg2">
                    <a:lumMod val="25000"/>
                  </a:schemeClr>
                </a:solidFill>
                <a:latin typeface="Priyati" pitchFamily="2" charset="-34"/>
                <a:cs typeface="Priyati" pitchFamily="2" charset="-34"/>
              </a:rPr>
              <a:t>24140 Campsegret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B6BF55C-22E5-4D52-A1EB-BD7EF63383D9}"/>
              </a:ext>
            </a:extLst>
          </p:cNvPr>
          <p:cNvSpPr txBox="1"/>
          <p:nvPr/>
        </p:nvSpPr>
        <p:spPr>
          <a:xfrm>
            <a:off x="5470173" y="4669912"/>
            <a:ext cx="3233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496982"/>
                </a:solidFill>
                <a:latin typeface="Priyati" pitchFamily="2" charset="-34"/>
                <a:cs typeface="Priyati" pitchFamily="2" charset="-34"/>
              </a:rPr>
              <a:t>Dimanche 3 octobre 2021</a:t>
            </a:r>
          </a:p>
        </p:txBody>
      </p:sp>
      <p:pic>
        <p:nvPicPr>
          <p:cNvPr id="47" name="Image 46" descr="Une image contenant arbre, extérieur&#10;&#10;Description générée automatiquement">
            <a:extLst>
              <a:ext uri="{FF2B5EF4-FFF2-40B4-BE49-F238E27FC236}">
                <a16:creationId xmlns:a16="http://schemas.microsoft.com/office/drawing/2014/main" id="{5702CFE4-F9F7-4830-B146-6048575817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2" t="6111" r="27421" b="103"/>
          <a:stretch/>
        </p:blipFill>
        <p:spPr>
          <a:xfrm>
            <a:off x="350019" y="1329031"/>
            <a:ext cx="4880264" cy="510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8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1A8A745-0A49-4149-8BD6-DE4DFC07B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65" y="1227080"/>
            <a:ext cx="5943600" cy="416242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15A3427-FE80-4C2D-A499-B299919D5A12}"/>
              </a:ext>
            </a:extLst>
          </p:cNvPr>
          <p:cNvSpPr txBox="1"/>
          <p:nvPr/>
        </p:nvSpPr>
        <p:spPr>
          <a:xfrm>
            <a:off x="1725444" y="1105225"/>
            <a:ext cx="3044423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4400" dirty="0">
                <a:solidFill>
                  <a:srgbClr val="496982"/>
                </a:solidFill>
                <a:latin typeface="Notera 2 PERSONAL USE ONLY" panose="02000000000000000000" pitchFamily="2" charset="0"/>
                <a:cs typeface="Priyati" pitchFamily="2" charset="-34"/>
              </a:rPr>
              <a:t>Votre réponse</a:t>
            </a:r>
          </a:p>
        </p:txBody>
      </p:sp>
    </p:spTree>
    <p:extLst>
      <p:ext uri="{BB962C8B-B14F-4D97-AF65-F5344CB8AC3E}">
        <p14:creationId xmlns:p14="http://schemas.microsoft.com/office/powerpoint/2010/main" val="1409965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23319E8-7536-4F8C-8706-70ACA092B204}"/>
              </a:ext>
            </a:extLst>
          </p:cNvPr>
          <p:cNvSpPr txBox="1"/>
          <p:nvPr/>
        </p:nvSpPr>
        <p:spPr>
          <a:xfrm>
            <a:off x="459082" y="89823"/>
            <a:ext cx="40959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5400" dirty="0">
                <a:solidFill>
                  <a:srgbClr val="496982"/>
                </a:solidFill>
                <a:latin typeface="Notera 2 PERSONAL USE ONLY" panose="02000000000000000000" pitchFamily="2" charset="0"/>
                <a:cs typeface="Priyati" pitchFamily="2" charset="-34"/>
              </a:rPr>
              <a:t>Nous rejoindre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7B4BB24-2CEF-43E0-B7A7-06EAF822EAB6}"/>
              </a:ext>
            </a:extLst>
          </p:cNvPr>
          <p:cNvSpPr txBox="1"/>
          <p:nvPr/>
        </p:nvSpPr>
        <p:spPr>
          <a:xfrm>
            <a:off x="459081" y="1072545"/>
            <a:ext cx="7938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Priyati" pitchFamily="2" charset="-34"/>
                <a:cs typeface="Priyati" pitchFamily="2" charset="-34"/>
              </a:rPr>
              <a:t>Le domaine de la Fauconnie est situé au cœur de la Dordogne, à 1h30 de Bordeaux par la route.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6D97191-DA0C-41D5-B6F4-A3677A17B256}"/>
              </a:ext>
            </a:extLst>
          </p:cNvPr>
          <p:cNvSpPr txBox="1"/>
          <p:nvPr/>
        </p:nvSpPr>
        <p:spPr>
          <a:xfrm>
            <a:off x="404263" y="1437057"/>
            <a:ext cx="575285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496982"/>
                </a:solidFill>
                <a:latin typeface="Notera 2 PERSONAL USE ONLY" panose="02000000000000000000" pitchFamily="2" charset="0"/>
                <a:cs typeface="Priyati" pitchFamily="2" charset="-34"/>
              </a:rPr>
              <a:t>En avion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Priyati" pitchFamily="2" charset="-34"/>
                <a:cs typeface="Priyati" pitchFamily="2" charset="-34"/>
              </a:rPr>
              <a:t>Aéroport International de Bergerac-Roumanière (Bruxelles-Charleroi) à 15 min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Priyati" pitchFamily="2" charset="-34"/>
                <a:cs typeface="Priyati" pitchFamily="2" charset="-34"/>
              </a:rPr>
              <a:t>Aéroport International de Bordeaux-Mérignac (Lille / Paris / Londres / Helsinki…) à 1h45 min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Priyati" pitchFamily="2" charset="-34"/>
                <a:cs typeface="Priyati" pitchFamily="2" charset="-34"/>
              </a:rPr>
              <a:t>Aéroport International de Toulouse-Blagnac à 2h50 min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84DD08-9A10-48ED-A28A-1CD628B8DF6A}"/>
              </a:ext>
            </a:extLst>
          </p:cNvPr>
          <p:cNvSpPr txBox="1"/>
          <p:nvPr/>
        </p:nvSpPr>
        <p:spPr>
          <a:xfrm>
            <a:off x="404264" y="2912221"/>
            <a:ext cx="635783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rgbClr val="496982"/>
                </a:solidFill>
                <a:latin typeface="Notera 2 PERSONAL USE ONLY" panose="02000000000000000000" pitchFamily="2" charset="0"/>
                <a:cs typeface="Priyati" pitchFamily="2" charset="-34"/>
              </a:rPr>
              <a:t>Par la route</a:t>
            </a:r>
            <a:br>
              <a:rPr lang="fr-FR" dirty="0">
                <a:latin typeface="Priyati" pitchFamily="2" charset="-34"/>
                <a:cs typeface="Priyati" pitchFamily="2" charset="-34"/>
              </a:rPr>
            </a:b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Priyati" pitchFamily="2" charset="-34"/>
                <a:cs typeface="Priyati" pitchFamily="2" charset="-34"/>
              </a:rPr>
              <a:t>De Bordeaux prendre la A89 sortie Mussidan direction Bergerac puis la N21 direction Périgueux (1h30)</a:t>
            </a:r>
            <a:br>
              <a:rPr lang="fr-FR" dirty="0">
                <a:solidFill>
                  <a:schemeClr val="bg2">
                    <a:lumMod val="25000"/>
                  </a:schemeClr>
                </a:solidFill>
                <a:latin typeface="Priyati" pitchFamily="2" charset="-34"/>
                <a:cs typeface="Priyati" pitchFamily="2" charset="-34"/>
              </a:rPr>
            </a:b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Priyati" pitchFamily="2" charset="-34"/>
                <a:cs typeface="Priyati" pitchFamily="2" charset="-34"/>
              </a:rPr>
              <a:t>De Paris prendre la A10, A20 puis A89/E70 sortie Périgueux, puis la N21 direction Bergerac. (5h40)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2B673B0-2EF9-4E4F-914C-F8A9B1E48475}"/>
              </a:ext>
            </a:extLst>
          </p:cNvPr>
          <p:cNvSpPr txBox="1"/>
          <p:nvPr/>
        </p:nvSpPr>
        <p:spPr>
          <a:xfrm>
            <a:off x="404262" y="4039146"/>
            <a:ext cx="499207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rgbClr val="496982"/>
                </a:solidFill>
                <a:latin typeface="Notera 2 PERSONAL USE ONLY" panose="02000000000000000000" pitchFamily="2" charset="0"/>
                <a:cs typeface="Priyati" pitchFamily="2" charset="-34"/>
              </a:rPr>
              <a:t>En train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Priyati" pitchFamily="2" charset="-34"/>
                <a:cs typeface="Priyati" pitchFamily="2" charset="-34"/>
              </a:rPr>
              <a:t>TGV Paris-Bordeaux (2h) puis TER Bordeaux-Libourne-Bergerac (54 min)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Priyati" pitchFamily="2" charset="-34"/>
                <a:cs typeface="Priyati" pitchFamily="2" charset="-34"/>
              </a:rPr>
              <a:t>TGV Lille-Paris-Bordeaux (4h10) puis TER Bordeaux-Libourne-Bergerac (54 min)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7CD63E6-138D-4995-8711-1E88D9418C43}"/>
              </a:ext>
            </a:extLst>
          </p:cNvPr>
          <p:cNvSpPr txBox="1"/>
          <p:nvPr/>
        </p:nvSpPr>
        <p:spPr>
          <a:xfrm>
            <a:off x="404264" y="5177919"/>
            <a:ext cx="490070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rgbClr val="496982"/>
                </a:solidFill>
                <a:latin typeface="Notera 2 PERSONAL USE ONLY" panose="02000000000000000000" pitchFamily="2" charset="0"/>
                <a:cs typeface="Priyati" pitchFamily="2" charset="-34"/>
              </a:rPr>
              <a:t>Location voiture 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Priyati" pitchFamily="2" charset="-34"/>
                <a:cs typeface="Priyati" pitchFamily="2" charset="-34"/>
              </a:rPr>
              <a:t>Europcar Bergerac gare et aéroport (13 à 15 min du lieu)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Priyati" pitchFamily="2" charset="-34"/>
                <a:cs typeface="Priyati" pitchFamily="2" charset="-34"/>
              </a:rPr>
              <a:t>Avis / Sixt / Hertz / Rent a Car … gare et aéroport Bordeaux (1h30-1h45 du lieu)</a:t>
            </a:r>
          </a:p>
        </p:txBody>
      </p:sp>
    </p:spTree>
    <p:extLst>
      <p:ext uri="{BB962C8B-B14F-4D97-AF65-F5344CB8AC3E}">
        <p14:creationId xmlns:p14="http://schemas.microsoft.com/office/powerpoint/2010/main" val="3955385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45283F-8458-47DB-BF9D-190FF4B2A320}"/>
              </a:ext>
            </a:extLst>
          </p:cNvPr>
          <p:cNvSpPr txBox="1"/>
          <p:nvPr/>
        </p:nvSpPr>
        <p:spPr>
          <a:xfrm>
            <a:off x="316471" y="236220"/>
            <a:ext cx="8404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5400" dirty="0">
                <a:solidFill>
                  <a:srgbClr val="496982"/>
                </a:solidFill>
                <a:latin typeface="Notera 2 PERSONAL USE ONLY" panose="02000000000000000000" pitchFamily="2" charset="0"/>
                <a:cs typeface="Priyati" pitchFamily="2" charset="-34"/>
              </a:rPr>
              <a:t>Liste des logements à proximité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EE46EB8-7DB1-4460-B473-3A24A018BF35}"/>
              </a:ext>
            </a:extLst>
          </p:cNvPr>
          <p:cNvSpPr txBox="1"/>
          <p:nvPr/>
        </p:nvSpPr>
        <p:spPr>
          <a:xfrm>
            <a:off x="411062" y="2056399"/>
            <a:ext cx="336342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fr-FR" dirty="0">
                <a:solidFill>
                  <a:srgbClr val="496982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GÎTE - LAC BEAUSOLEIL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Lieu-dit la </a:t>
            </a:r>
            <a:r>
              <a:rPr lang="fr-FR" dirty="0" err="1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Foncabalinque</a:t>
            </a:r>
            <a:r>
              <a:rPr lang="fr-FR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, 24140 Campsegret, France</a:t>
            </a:r>
            <a:br>
              <a:rPr lang="fr-FR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Tél : 06 07 76 31 74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fr-FR" i="1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</a:rPr>
              <a:t>2,5 km – 5 min en voiture</a:t>
            </a:r>
          </a:p>
          <a:p>
            <a:pPr algn="just"/>
            <a:endParaRPr lang="fr-FR" i="1" dirty="0">
              <a:solidFill>
                <a:srgbClr val="4D4D4D"/>
              </a:solidFill>
              <a:latin typeface="Priyati" pitchFamily="2" charset="-34"/>
            </a:endParaRPr>
          </a:p>
          <a:p>
            <a:pPr algn="just"/>
            <a:r>
              <a:rPr lang="fr-FR" dirty="0">
                <a:solidFill>
                  <a:srgbClr val="496982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GÎTE - COTTAGE DE MONSIEUR BEAUPUY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24140 Campsegret</a:t>
            </a:r>
            <a:br>
              <a:rPr lang="fr-FR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Tél : 06 07 76 31 74</a:t>
            </a:r>
            <a:br>
              <a:rPr lang="fr-FR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i="1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3 km – 2 min en voiture</a:t>
            </a:r>
          </a:p>
          <a:p>
            <a:pPr algn="just"/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solidFill>
                  <a:srgbClr val="496982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GÎTE – LA ROQUE 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Lieu-dit La Roque - 24140 Saint-Julien-De-Crempse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Tél : 06 62 69 06 31 / E-mail : Alexnoir@outlook.fr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fr-FR" i="1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3,5 km – 6 min en voiture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411CD6A-9270-4D4A-B0D0-EF59F5AE739A}"/>
              </a:ext>
            </a:extLst>
          </p:cNvPr>
          <p:cNvSpPr txBox="1"/>
          <p:nvPr/>
        </p:nvSpPr>
        <p:spPr>
          <a:xfrm>
            <a:off x="4499091" y="2049684"/>
            <a:ext cx="423385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496982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CHAMBRES D’HÔTES - LA LIBERTIE 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Lieu-dit La </a:t>
            </a:r>
            <a:r>
              <a:rPr lang="fr-FR" dirty="0" err="1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Libertie</a:t>
            </a:r>
            <a:r>
              <a:rPr lang="fr-FR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, 24140 Campsegret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Tel : 05 53 61 66 45/ </a:t>
            </a:r>
            <a:r>
              <a:rPr lang="de-DE" u="sng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https://lalibertie.com/fr/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i="1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4 km – 5 min en voiture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i="1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solidFill>
                  <a:srgbClr val="496982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CHAMBRES D’HÔTES – LES ROCAILLES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N21, 24520 Lamonzie-Montastruc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Tél</a:t>
            </a:r>
            <a:r>
              <a:rPr lang="fr-FR" dirty="0">
                <a:solidFill>
                  <a:srgbClr val="4D4D4D"/>
                </a:solidFill>
                <a:latin typeface="Cambria" panose="020405030504060302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 </a:t>
            </a:r>
            <a:r>
              <a:rPr lang="fr-FR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: 06 87 67 86 11/ </a:t>
            </a:r>
            <a:r>
              <a:rPr lang="fr-FR" u="sng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https://les-rocailles.fr/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i="1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5 km – 6 min en voiture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i="1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solidFill>
                  <a:srgbClr val="496982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AIRBNB – LA MARTIGNE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Marie-Laure </a:t>
            </a:r>
            <a:r>
              <a:rPr lang="fr-FR" dirty="0" err="1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Holguin</a:t>
            </a:r>
            <a:r>
              <a:rPr lang="fr-FR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 – 24140 Saint Martin des Combes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Tél : 05.53.82.97.29 - 01.40.67.91.38 / E-mail : almar.holguin@live.fr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u="sng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https://www.airbnb.fr/rooms/9744758?s=51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i="1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5 km – 8 min en voiture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876204-91EF-499F-9125-0D9CF6C5C5F7}"/>
              </a:ext>
            </a:extLst>
          </p:cNvPr>
          <p:cNvSpPr txBox="1"/>
          <p:nvPr/>
        </p:nvSpPr>
        <p:spPr>
          <a:xfrm>
            <a:off x="411061" y="1278094"/>
            <a:ext cx="8321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Priyati" pitchFamily="2" charset="-34"/>
                <a:cs typeface="Priyati" pitchFamily="2" charset="-34"/>
              </a:rPr>
              <a:t>Une navette vous sera mise à disposition durant la soirée. </a:t>
            </a:r>
          </a:p>
          <a:p>
            <a:r>
              <a:rPr lang="fr-FR" dirty="0">
                <a:latin typeface="Priyati" pitchFamily="2" charset="-34"/>
                <a:cs typeface="Priyati" pitchFamily="2" charset="-34"/>
              </a:rPr>
              <a:t>Nous vous signalerons les logements qui en bénéficieront dans les prochains jours. </a:t>
            </a:r>
          </a:p>
        </p:txBody>
      </p:sp>
    </p:spTree>
    <p:extLst>
      <p:ext uri="{BB962C8B-B14F-4D97-AF65-F5344CB8AC3E}">
        <p14:creationId xmlns:p14="http://schemas.microsoft.com/office/powerpoint/2010/main" val="1352794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45283F-8458-47DB-BF9D-190FF4B2A320}"/>
              </a:ext>
            </a:extLst>
          </p:cNvPr>
          <p:cNvSpPr txBox="1"/>
          <p:nvPr/>
        </p:nvSpPr>
        <p:spPr>
          <a:xfrm>
            <a:off x="249359" y="131768"/>
            <a:ext cx="8404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5400" dirty="0">
                <a:solidFill>
                  <a:srgbClr val="496982"/>
                </a:solidFill>
                <a:latin typeface="Notera 2 PERSONAL USE ONLY" panose="02000000000000000000" pitchFamily="2" charset="0"/>
                <a:cs typeface="Priyati" pitchFamily="2" charset="-34"/>
              </a:rPr>
              <a:t>Liste des logements à proximité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EE46EB8-7DB1-4460-B473-3A24A018BF35}"/>
              </a:ext>
            </a:extLst>
          </p:cNvPr>
          <p:cNvSpPr txBox="1"/>
          <p:nvPr/>
        </p:nvSpPr>
        <p:spPr>
          <a:xfrm>
            <a:off x="318782" y="1225691"/>
            <a:ext cx="345479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496982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CHAMBRES D’HÔTES – LE FRÊNE À LA MAURE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Lieu-dit La Maure, Campsegret, 24140 Bergerac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Tél</a:t>
            </a:r>
            <a:r>
              <a:rPr lang="fr-FR" dirty="0">
                <a:solidFill>
                  <a:srgbClr val="4D4D4D"/>
                </a:solidFill>
                <a:latin typeface="Cambria" panose="020405030504060302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 </a:t>
            </a:r>
            <a:r>
              <a:rPr lang="fr-FR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fr-FR" dirty="0">
                <a:solidFill>
                  <a:srgbClr val="919191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06</a:t>
            </a:r>
            <a:r>
              <a:rPr lang="fr-FR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 74 77 02 53/ </a:t>
            </a:r>
            <a:r>
              <a:rPr lang="fr-FR" u="sng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https://maisonlamaure.com/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i="1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5 km – 7 min en voiture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i="1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solidFill>
                  <a:srgbClr val="496982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HÔTEL - MANOIR DU GRAND VIGNOBLE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Lieu-dit - 24140 Eyraud-</a:t>
            </a:r>
            <a:r>
              <a:rPr lang="fr-FR" dirty="0" err="1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Crempse</a:t>
            </a:r>
            <a:r>
              <a:rPr lang="fr-FR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-Maurens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Tel :05 53 24 23 18 / </a:t>
            </a:r>
            <a:r>
              <a:rPr lang="fr-FR" u="sng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https://manoirdugrandvignoble.fr/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i="1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7 km – 10 min en voiture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solidFill>
                  <a:srgbClr val="496982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solidFill>
                  <a:srgbClr val="496982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HÔTEL – LE TROPICANA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Les Trois Frères, Lieu-dit, 24140 Douville</a:t>
            </a:r>
            <a:br>
              <a:rPr lang="fr-FR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Tél : 05 53 82 98 31</a:t>
            </a:r>
            <a:br>
              <a:rPr lang="fr-FR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i="1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11 km – 11 min en voiture</a:t>
            </a:r>
          </a:p>
          <a:p>
            <a:endParaRPr lang="fr-FR" i="1" dirty="0">
              <a:solidFill>
                <a:srgbClr val="4D4D4D"/>
              </a:solidFill>
              <a:latin typeface="Priyati" pitchFamily="2" charset="-3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solidFill>
                  <a:srgbClr val="496982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HÔTEL – LA FLAMBÉE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49 Avenue Marceau </a:t>
            </a:r>
            <a:r>
              <a:rPr lang="fr-FR" dirty="0" err="1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Feyry</a:t>
            </a:r>
            <a:r>
              <a:rPr lang="fr-FR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, 24100 Bergerac</a:t>
            </a:r>
            <a:br>
              <a:rPr lang="fr-FR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Tél : 05 53 57 52 33/ </a:t>
            </a:r>
            <a:r>
              <a:rPr lang="fr-FR" u="sng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https://www.laflambee.com/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i="1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11 km – 13 min en voiture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411CD6A-9270-4D4A-B0D0-EF59F5AE739A}"/>
              </a:ext>
            </a:extLst>
          </p:cNvPr>
          <p:cNvSpPr txBox="1"/>
          <p:nvPr/>
        </p:nvSpPr>
        <p:spPr>
          <a:xfrm>
            <a:off x="4272153" y="1225691"/>
            <a:ext cx="35878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dirty="0">
                <a:solidFill>
                  <a:srgbClr val="496982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GÎTE - COTTAGE DOMAINE DE BELLEVUE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1682 Chemin de Beynac, 24100 Lembras</a:t>
            </a:r>
            <a:br>
              <a:rPr lang="fr-FR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Tél : 09 60 51 13 93 / </a:t>
            </a:r>
            <a:r>
              <a:rPr lang="fr-FR" u="sng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https://www.bellevue-cottage.com/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i="1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11 km – 17 min en voiture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solidFill>
                  <a:srgbClr val="496982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CHAMBRES D’HÔTES – CHÂTEAU LES MERLES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99 Rue Neuve d'Argenson, 24100 Bergerac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Tél : 06 12 90 59 58 / </a:t>
            </a:r>
            <a:r>
              <a:rPr lang="fr-FR" u="sng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https://www.leclosdargenson.com/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i="1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14 km – 16 min en voiture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solidFill>
                  <a:srgbClr val="496982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HÔTEL – CHÂTEAU LES MERLES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3 Chemin des Merles, 24520 Mouleydier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Tél : 05 53 63 13 42 / </a:t>
            </a:r>
            <a:r>
              <a:rPr lang="fr-FR" u="sng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https://www.lesmerles.com/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i="1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17 km – 18 min en voiture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  <a:p>
            <a:r>
              <a:rPr lang="fr-FR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Plusieurs logements sont également disponible sur </a:t>
            </a:r>
          </a:p>
          <a:p>
            <a:r>
              <a:rPr lang="fr-FR" dirty="0" err="1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AirBnB</a:t>
            </a:r>
            <a:r>
              <a:rPr lang="fr-FR" dirty="0">
                <a:solidFill>
                  <a:srgbClr val="4D4D4D"/>
                </a:solidFill>
                <a:latin typeface="Priyati" pitchFamily="2" charset="-34"/>
                <a:ea typeface="Calibri" panose="020F0502020204030204" pitchFamily="34" charset="0"/>
                <a:cs typeface="Times New Roman" panose="02020603050405020304" pitchFamily="18" charset="0"/>
              </a:rPr>
              <a:t> à moins de 10 km…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1784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55BF3507-B83E-4B0C-97AE-EDB4EE90BFDE}"/>
              </a:ext>
            </a:extLst>
          </p:cNvPr>
          <p:cNvSpPr txBox="1"/>
          <p:nvPr/>
        </p:nvSpPr>
        <p:spPr>
          <a:xfrm>
            <a:off x="459081" y="89823"/>
            <a:ext cx="4522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5400" dirty="0">
                <a:solidFill>
                  <a:srgbClr val="496982"/>
                </a:solidFill>
                <a:latin typeface="Notera 2 PERSONAL USE ONLY" panose="02000000000000000000" pitchFamily="2" charset="0"/>
                <a:cs typeface="Priyati" pitchFamily="2" charset="-34"/>
              </a:rPr>
              <a:t>Liste de mariage</a:t>
            </a:r>
          </a:p>
        </p:txBody>
      </p:sp>
      <p:pic>
        <p:nvPicPr>
          <p:cNvPr id="6" name="Image 5" descr="Une image contenant ciel, eau, clôture, extérieur&#10;&#10;Description générée automatiquement">
            <a:extLst>
              <a:ext uri="{FF2B5EF4-FFF2-40B4-BE49-F238E27FC236}">
                <a16:creationId xmlns:a16="http://schemas.microsoft.com/office/drawing/2014/main" id="{BAD5BE68-A4EB-49F8-ACB2-374C9D3B8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02" y="1261685"/>
            <a:ext cx="7613010" cy="5062949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B94BE29C-FF43-45EA-A3EB-4CDE57055F09}"/>
              </a:ext>
            </a:extLst>
          </p:cNvPr>
          <p:cNvSpPr/>
          <p:nvPr/>
        </p:nvSpPr>
        <p:spPr>
          <a:xfrm>
            <a:off x="3665989" y="2298585"/>
            <a:ext cx="1812022" cy="436229"/>
          </a:xfrm>
          <a:prstGeom prst="roundRect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Priyati" pitchFamily="2" charset="-34"/>
                <a:cs typeface="Priyati" pitchFamily="2" charset="-34"/>
              </a:rPr>
              <a:t>ACCEDEZ A NOTRE LISTE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D2998710-223B-4734-84B1-66D574AD0366}"/>
              </a:ext>
            </a:extLst>
          </p:cNvPr>
          <p:cNvSpPr/>
          <p:nvPr/>
        </p:nvSpPr>
        <p:spPr>
          <a:xfrm>
            <a:off x="8401879" y="89628"/>
            <a:ext cx="2822713" cy="18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Je dois encore créer  notre liste de mariage pour que le lien cliquable fonctionne</a:t>
            </a:r>
          </a:p>
        </p:txBody>
      </p:sp>
    </p:spTree>
    <p:extLst>
      <p:ext uri="{BB962C8B-B14F-4D97-AF65-F5344CB8AC3E}">
        <p14:creationId xmlns:p14="http://schemas.microsoft.com/office/powerpoint/2010/main" val="4999674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770</Words>
  <Application>Microsoft Office PowerPoint</Application>
  <PresentationFormat>Affichage à l'écran (4:3)</PresentationFormat>
  <Paragraphs>104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Notera 2 PERSONAL USE ONLY</vt:lpstr>
      <vt:lpstr>Priyati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Square 528</dc:creator>
  <cp:lastModifiedBy>Square 528</cp:lastModifiedBy>
  <cp:revision>55</cp:revision>
  <dcterms:created xsi:type="dcterms:W3CDTF">2021-05-20T08:36:12Z</dcterms:created>
  <dcterms:modified xsi:type="dcterms:W3CDTF">2021-05-30T17:52:01Z</dcterms:modified>
</cp:coreProperties>
</file>