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</p:sldMasterIdLst>
  <p:notesMasterIdLst>
    <p:notesMasterId r:id="rId27"/>
  </p:notesMasterIdLst>
  <p:sldIdLst>
    <p:sldId id="256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6" r:id="rId11"/>
    <p:sldId id="267" r:id="rId12"/>
    <p:sldId id="261" r:id="rId13"/>
    <p:sldId id="271" r:id="rId14"/>
    <p:sldId id="270" r:id="rId15"/>
    <p:sldId id="273" r:id="rId16"/>
    <p:sldId id="284" r:id="rId17"/>
    <p:sldId id="285" r:id="rId18"/>
    <p:sldId id="286" r:id="rId19"/>
    <p:sldId id="287" r:id="rId20"/>
    <p:sldId id="275" r:id="rId21"/>
    <p:sldId id="274" r:id="rId22"/>
    <p:sldId id="276" r:id="rId23"/>
    <p:sldId id="278" r:id="rId24"/>
    <p:sldId id="279" r:id="rId25"/>
    <p:sldId id="283" r:id="rId2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7"/>
    <p:restoredTop sz="93659"/>
  </p:normalViewPr>
  <p:slideViewPr>
    <p:cSldViewPr snapToGrid="0" snapToObjects="1">
      <p:cViewPr varScale="1">
        <p:scale>
          <a:sx n="72" d="100"/>
          <a:sy n="72" d="100"/>
        </p:scale>
        <p:origin x="91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pPr/>
              <a:t>2019/4/18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本科毕业开题答辩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301094" y="2460978"/>
            <a:ext cx="8236699" cy="572638"/>
          </a:xfrm>
        </p:spPr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基于</a:t>
            </a:r>
            <a:r>
              <a:rPr kumimoji="1" lang="en-US" altLang="zh-CN" dirty="0"/>
              <a:t>Electron</a:t>
            </a:r>
            <a:r>
              <a:rPr kumimoji="1" lang="zh-CN" altLang="en-US" dirty="0"/>
              <a:t>的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图形化控制台的研究与实现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538762"/>
            <a:ext cx="7589808" cy="1380709"/>
          </a:xfrm>
        </p:spPr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  <a:p>
            <a:r>
              <a:rPr kumimoji="1" lang="zh-CN" altLang="en-US" dirty="0"/>
              <a:t>答辩人：张超</a:t>
            </a:r>
          </a:p>
          <a:p>
            <a:r>
              <a:rPr kumimoji="1" lang="zh-CN" altLang="en-US" dirty="0"/>
              <a:t>指导老师：潘勇浩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软件描述</a:t>
            </a:r>
          </a:p>
        </p:txBody>
      </p:sp>
      <p:sp>
        <p:nvSpPr>
          <p:cNvPr id="4" name="矩形 3"/>
          <p:cNvSpPr/>
          <p:nvPr/>
        </p:nvSpPr>
        <p:spPr>
          <a:xfrm>
            <a:off x="10643616" y="0"/>
            <a:ext cx="420624" cy="4626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斜纹 4"/>
          <p:cNvSpPr/>
          <p:nvPr/>
        </p:nvSpPr>
        <p:spPr>
          <a:xfrm rot="18900000" flipV="1">
            <a:off x="9764556" y="4088517"/>
            <a:ext cx="1076694" cy="1076694"/>
          </a:xfrm>
          <a:prstGeom prst="diagStripe">
            <a:avLst>
              <a:gd name="adj" fmla="val 512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93215" y="4079080"/>
            <a:ext cx="4148349" cy="1532727"/>
            <a:chOff x="5378148" y="4024216"/>
            <a:chExt cx="4148349" cy="1532727"/>
          </a:xfrm>
        </p:grpSpPr>
        <p:sp>
          <p:nvSpPr>
            <p:cNvPr id="22" name="文本框 8"/>
            <p:cNvSpPr txBox="1"/>
            <p:nvPr/>
          </p:nvSpPr>
          <p:spPr>
            <a:xfrm>
              <a:off x="5378148" y="4790580"/>
              <a:ext cx="2913075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具有同时跨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Linux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桌面发行版、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MacOS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、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Windows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的特性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183227" y="4298137"/>
              <a:ext cx="1107996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不挑平台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306291" y="4024216"/>
              <a:ext cx="1220206" cy="1532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en-US" altLang="zh-CN" sz="7200" b="1" ker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en-US" altLang="zh-CN" sz="7200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541563" y="0"/>
            <a:ext cx="420625" cy="3266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斜纹 25"/>
          <p:cNvSpPr/>
          <p:nvPr/>
        </p:nvSpPr>
        <p:spPr>
          <a:xfrm rot="18900000" flipV="1">
            <a:off x="7827721" y="2382152"/>
            <a:ext cx="1768251" cy="1768251"/>
          </a:xfrm>
          <a:prstGeom prst="diagStripe">
            <a:avLst>
              <a:gd name="adj" fmla="val 687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3054096" y="2718494"/>
            <a:ext cx="4148349" cy="1532727"/>
            <a:chOff x="5378148" y="4024216"/>
            <a:chExt cx="4148349" cy="1532727"/>
          </a:xfrm>
        </p:grpSpPr>
        <p:sp>
          <p:nvSpPr>
            <p:cNvPr id="41" name="文本框 8"/>
            <p:cNvSpPr txBox="1"/>
            <p:nvPr/>
          </p:nvSpPr>
          <p:spPr>
            <a:xfrm>
              <a:off x="5378148" y="4790580"/>
              <a:ext cx="2913075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使用简单，并且针对用户经常用到的场景提供了桌面化的操作方式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7183227" y="4298137"/>
              <a:ext cx="1107996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面向用户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06291" y="4024216"/>
              <a:ext cx="1220206" cy="1532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</a:p>
          </p:txBody>
        </p:sp>
      </p:grpSp>
      <p:sp>
        <p:nvSpPr>
          <p:cNvPr id="49" name="矩形 48"/>
          <p:cNvSpPr/>
          <p:nvPr/>
        </p:nvSpPr>
        <p:spPr>
          <a:xfrm>
            <a:off x="8439912" y="-1"/>
            <a:ext cx="420224" cy="16365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0" name="斜纹 49"/>
          <p:cNvSpPr/>
          <p:nvPr/>
        </p:nvSpPr>
        <p:spPr>
          <a:xfrm rot="18900000" flipV="1">
            <a:off x="5744547" y="327622"/>
            <a:ext cx="2581371" cy="2581371"/>
          </a:xfrm>
          <a:prstGeom prst="diagStripe">
            <a:avLst>
              <a:gd name="adj" fmla="val 7728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1" name="组 50"/>
          <p:cNvGrpSpPr/>
          <p:nvPr/>
        </p:nvGrpSpPr>
        <p:grpSpPr>
          <a:xfrm>
            <a:off x="842531" y="1070525"/>
            <a:ext cx="4148349" cy="1532727"/>
            <a:chOff x="5378148" y="4024216"/>
            <a:chExt cx="4148349" cy="1532727"/>
          </a:xfrm>
        </p:grpSpPr>
        <p:sp>
          <p:nvSpPr>
            <p:cNvPr id="52" name="文本框 8"/>
            <p:cNvSpPr txBox="1"/>
            <p:nvPr/>
          </p:nvSpPr>
          <p:spPr>
            <a:xfrm>
              <a:off x="5378148" y="4790580"/>
              <a:ext cx="2913075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通过内置的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WebSSH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可以实现对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Linux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的所有操作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7183227" y="4298137"/>
              <a:ext cx="1107996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功能全面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306291" y="4024216"/>
              <a:ext cx="1220206" cy="1532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25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软件描述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1185526" y="1115568"/>
            <a:ext cx="4648345" cy="1883664"/>
            <a:chOff x="1185526" y="1115568"/>
            <a:chExt cx="4648345" cy="1883664"/>
          </a:xfrm>
        </p:grpSpPr>
        <p:sp>
          <p:nvSpPr>
            <p:cNvPr id="4" name="矩形 3"/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8"/>
            <p:cNvSpPr txBox="1"/>
            <p:nvPr/>
          </p:nvSpPr>
          <p:spPr>
            <a:xfrm>
              <a:off x="1463039" y="1790891"/>
              <a:ext cx="4221335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使用该应用仅需要在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Linux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中执行一行命令即可完成默认配置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463040" y="1298448"/>
              <a:ext cx="1107996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一键配置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5961887" y="1115568"/>
            <a:ext cx="4648345" cy="1883664"/>
            <a:chOff x="1185526" y="1115568"/>
            <a:chExt cx="4648345" cy="1883664"/>
          </a:xfrm>
        </p:grpSpPr>
        <p:sp>
          <p:nvSpPr>
            <p:cNvPr id="17" name="矩形 16"/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8"/>
            <p:cNvSpPr txBox="1"/>
            <p:nvPr/>
          </p:nvSpPr>
          <p:spPr>
            <a:xfrm>
              <a:off x="1463039" y="1790891"/>
              <a:ext cx="4221335" cy="90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资源管理器、用户管理、权限管理、磁盘工具、防火墙、定时任务、软件管理、进程管理、日志查看等、文件上传下载、设备管理器等常用功能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463040" y="1298448"/>
              <a:ext cx="1107996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图形界面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185526" y="3182112"/>
            <a:ext cx="4648345" cy="1883664"/>
            <a:chOff x="1185526" y="1115568"/>
            <a:chExt cx="4648345" cy="1883664"/>
          </a:xfrm>
        </p:grpSpPr>
        <p:sp>
          <p:nvSpPr>
            <p:cNvPr id="21" name="矩形 20"/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8"/>
            <p:cNvSpPr txBox="1"/>
            <p:nvPr/>
          </p:nvSpPr>
          <p:spPr>
            <a:xfrm>
              <a:off x="1463039" y="1790891"/>
              <a:ext cx="4221335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在该应用的配置文件中通过设置参数可以进行桌面的个性化设置，如壁纸、屏保、文字、计划任务等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463040" y="1298448"/>
              <a:ext cx="1107996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个性设置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961887" y="3182112"/>
            <a:ext cx="4648345" cy="1883664"/>
            <a:chOff x="1185526" y="1115568"/>
            <a:chExt cx="4648345" cy="1883664"/>
          </a:xfrm>
        </p:grpSpPr>
        <p:sp>
          <p:nvSpPr>
            <p:cNvPr id="25" name="矩形 24"/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8"/>
            <p:cNvSpPr txBox="1"/>
            <p:nvPr/>
          </p:nvSpPr>
          <p:spPr>
            <a:xfrm>
              <a:off x="1463039" y="1790891"/>
              <a:ext cx="4221335" cy="90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在应用中嵌入</a:t>
              </a:r>
              <a:r>
                <a:rPr lang="en-US" altLang="zh-CN" sz="1400" dirty="0" err="1">
                  <a:solidFill>
                    <a:schemeClr val="bg1"/>
                  </a:solidFill>
                  <a:latin typeface="+mn-ea"/>
                </a:rPr>
                <a:t>WebSSH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，即网页中运行的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bash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终端，通过此工具，可以完成图形化界面未提供的非常用操作，确保解决管理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Linux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时所有可能出现的情景。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463040" y="1298448"/>
              <a:ext cx="1107996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核心功能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9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软件描述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F66AE3-49D6-4857-AEE9-DA954E39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4" y="1108948"/>
            <a:ext cx="7412052" cy="41675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91AE04-F68B-4534-BAFA-4376FAC91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332" y="1640248"/>
            <a:ext cx="5375726" cy="410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1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技术分析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技术分析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889315" y="2039686"/>
            <a:ext cx="10413369" cy="245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即时通讯的实现方案中，传统服务器的“拉取”方式并不能很好地满足实际应用中信息获取的实时性等，为了改善问题，以“推送”方式进行实时消息传递成为了研究热点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[4]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WebSocket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技术可以用于各种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应用程序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游戏、股票报价器、具有同步编辑的多用户应用程序、实时公开服务器端服务的用户界面等等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[5]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Socket.js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Node.js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的一个模块，它提供了服务器和客户端的双方组件，能够使应用程序方便地实现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TCP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UDP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等操作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[6] [7]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</p:txBody>
      </p:sp>
      <p:sp>
        <p:nvSpPr>
          <p:cNvPr id="16" name="矩形 15"/>
          <p:cNvSpPr/>
          <p:nvPr/>
        </p:nvSpPr>
        <p:spPr>
          <a:xfrm>
            <a:off x="841820" y="982467"/>
            <a:ext cx="4009431" cy="590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8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WebSocket,  </a:t>
            </a:r>
            <a:r>
              <a:rPr lang="en-US" altLang="zh-CN" sz="2800" b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Socket.js</a:t>
            </a:r>
            <a:endParaRPr lang="en-US" altLang="zh-CN" sz="28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技术分析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889315" y="2039686"/>
            <a:ext cx="10413369" cy="205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Node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V8 JavaScript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引擎的一个事件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I/O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框架。它的目的是编写可伸缩的网络程序，如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服务器。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Node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的目的类似于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Twisted, Perl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Perl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对象环境，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Ruby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中的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EventMachine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。与大多数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JavaScript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不同，它不是在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浏览器中执行的，而是与服务器端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JavaScript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相关的。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Node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实现了一些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CommonJS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规范。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Node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包含一个用于交互测试的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REPL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环境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[8]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</p:txBody>
      </p:sp>
      <p:sp>
        <p:nvSpPr>
          <p:cNvPr id="16" name="矩形 15"/>
          <p:cNvSpPr/>
          <p:nvPr/>
        </p:nvSpPr>
        <p:spPr>
          <a:xfrm>
            <a:off x="841820" y="982467"/>
            <a:ext cx="1146468" cy="590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8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91853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技术分析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889315" y="2039686"/>
            <a:ext cx="10413369" cy="205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Vue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是时下非常流行的一种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前端开发技术，这种技术是基于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MVVM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架构的模式，而这种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MVVM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架构模式是一种新型的模式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它是在经典的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MVC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模式上衍生出来的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[10]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。通过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Vue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的响应式双向绑定数据，可以实时反映数据的真实变化并映射到数据源上，避免前端页面开发中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DOM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选择器繁杂的操作，简化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前端开发流程和降低开放难度，提升前端开发效率，降低开发成本和周期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[11]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</p:txBody>
      </p:sp>
      <p:sp>
        <p:nvSpPr>
          <p:cNvPr id="16" name="矩形 15"/>
          <p:cNvSpPr/>
          <p:nvPr/>
        </p:nvSpPr>
        <p:spPr>
          <a:xfrm>
            <a:off x="841820" y="982467"/>
            <a:ext cx="880369" cy="590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8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</a:p>
        </p:txBody>
      </p:sp>
    </p:spTree>
    <p:extLst>
      <p:ext uri="{BB962C8B-B14F-4D97-AF65-F5344CB8AC3E}">
        <p14:creationId xmlns:p14="http://schemas.microsoft.com/office/powerpoint/2010/main" val="30986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技术分析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889315" y="2039686"/>
            <a:ext cx="10413369" cy="245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Electron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是由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开发，用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JavaScript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来构建跨平台桌面应用程序的一个开源库。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Electron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Chromium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Node.js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合并到同一个运行时环境中，并将其打包为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Windows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Linux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系统下的应用来实现这一目的。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Electron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年作为构建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上可编程的文本编辑器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Atom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的框架而被开发出来。这两个项目在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春季开源。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Visual Studio Code, Atom, Skype,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 Desktop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等都是基于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Electron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建立的桌面应用。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1820" y="982467"/>
            <a:ext cx="1582484" cy="590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8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Electron</a:t>
            </a:r>
          </a:p>
        </p:txBody>
      </p:sp>
    </p:spTree>
    <p:extLst>
      <p:ext uri="{BB962C8B-B14F-4D97-AF65-F5344CB8AC3E}">
        <p14:creationId xmlns:p14="http://schemas.microsoft.com/office/powerpoint/2010/main" val="262131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技术分析</a:t>
            </a:r>
          </a:p>
        </p:txBody>
      </p:sp>
      <p:sp>
        <p:nvSpPr>
          <p:cNvPr id="11" name="文本框 8"/>
          <p:cNvSpPr txBox="1"/>
          <p:nvPr/>
        </p:nvSpPr>
        <p:spPr>
          <a:xfrm>
            <a:off x="503788" y="2335962"/>
            <a:ext cx="2523192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Electron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Vue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Ant Design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3788" y="1843519"/>
            <a:ext cx="877163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客户端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3788" y="3791034"/>
            <a:ext cx="2523192" cy="448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</a:rPr>
              <a:t>客户端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3421118" y="2335962"/>
            <a:ext cx="252319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Node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Express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21118" y="1843519"/>
            <a:ext cx="877163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服务端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21118" y="3791034"/>
            <a:ext cx="2523192" cy="448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</a:rPr>
              <a:t>服务端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6338448" y="2335962"/>
            <a:ext cx="2523192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无需数据库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拟采用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JSON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文件实现用户个性化配置的需求</a:t>
            </a:r>
          </a:p>
        </p:txBody>
      </p:sp>
      <p:sp>
        <p:nvSpPr>
          <p:cNvPr id="24" name="矩形 23"/>
          <p:cNvSpPr/>
          <p:nvPr/>
        </p:nvSpPr>
        <p:spPr>
          <a:xfrm>
            <a:off x="6338448" y="1843519"/>
            <a:ext cx="877163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数据库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38448" y="3791034"/>
            <a:ext cx="2523192" cy="448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</a:rPr>
              <a:t>数据库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sp>
        <p:nvSpPr>
          <p:cNvPr id="27" name="文本框 8"/>
          <p:cNvSpPr txBox="1"/>
          <p:nvPr/>
        </p:nvSpPr>
        <p:spPr>
          <a:xfrm>
            <a:off x="9255778" y="2335962"/>
            <a:ext cx="252319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版本管理：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 +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Gitee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打包工具：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Webpack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55778" y="1843519"/>
            <a:ext cx="665567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其他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55778" y="3791034"/>
            <a:ext cx="2523192" cy="448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</a:rPr>
              <a:t>其他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1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技术分析</a:t>
            </a:r>
          </a:p>
        </p:txBody>
      </p:sp>
      <p:sp>
        <p:nvSpPr>
          <p:cNvPr id="54" name="Rectangle 84">
            <a:extLst>
              <a:ext uri="{FF2B5EF4-FFF2-40B4-BE49-F238E27FC236}">
                <a16:creationId xmlns:a16="http://schemas.microsoft.com/office/drawing/2014/main" id="{581E4F98-74B2-4A50-83FC-5DF3EF83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24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5" name="画布 6">
            <a:extLst>
              <a:ext uri="{FF2B5EF4-FFF2-40B4-BE49-F238E27FC236}">
                <a16:creationId xmlns:a16="http://schemas.microsoft.com/office/drawing/2014/main" id="{1BD301E3-5F5D-43EB-89AD-7A5FF1710C77}"/>
              </a:ext>
            </a:extLst>
          </p:cNvPr>
          <p:cNvGrpSpPr>
            <a:grpSpLocks/>
          </p:cNvGrpSpPr>
          <p:nvPr/>
        </p:nvGrpSpPr>
        <p:grpSpPr bwMode="auto">
          <a:xfrm>
            <a:off x="1185527" y="954301"/>
            <a:ext cx="9067408" cy="4683390"/>
            <a:chOff x="2006" y="6072"/>
            <a:chExt cx="8161" cy="6520"/>
          </a:xfrm>
        </p:grpSpPr>
        <p:sp>
          <p:nvSpPr>
            <p:cNvPr id="56" name="AutoShape 83">
              <a:extLst>
                <a:ext uri="{FF2B5EF4-FFF2-40B4-BE49-F238E27FC236}">
                  <a16:creationId xmlns:a16="http://schemas.microsoft.com/office/drawing/2014/main" id="{5AB68A4B-7159-4F3B-A319-DE13F0902B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06" y="6072"/>
              <a:ext cx="8161" cy="6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矩形 37">
              <a:extLst>
                <a:ext uri="{FF2B5EF4-FFF2-40B4-BE49-F238E27FC236}">
                  <a16:creationId xmlns:a16="http://schemas.microsoft.com/office/drawing/2014/main" id="{4C4C56FB-2FD1-4A73-89E1-751B59E71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6163"/>
              <a:ext cx="5973" cy="28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My Linux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矩形 39">
              <a:extLst>
                <a:ext uri="{FF2B5EF4-FFF2-40B4-BE49-F238E27FC236}">
                  <a16:creationId xmlns:a16="http://schemas.microsoft.com/office/drawing/2014/main" id="{9A877F07-57D4-4CF5-8C13-DA9CCCC59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6627"/>
              <a:ext cx="1035" cy="19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SSH Server 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文本框 20">
              <a:extLst>
                <a:ext uri="{FF2B5EF4-FFF2-40B4-BE49-F238E27FC236}">
                  <a16:creationId xmlns:a16="http://schemas.microsoft.com/office/drawing/2014/main" id="{E24EABC9-81AF-4C7A-84A2-BCB6E043D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" y="6612"/>
              <a:ext cx="3917" cy="196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60" name="Group 74">
              <a:extLst>
                <a:ext uri="{FF2B5EF4-FFF2-40B4-BE49-F238E27FC236}">
                  <a16:creationId xmlns:a16="http://schemas.microsoft.com/office/drawing/2014/main" id="{315841CD-CCC4-4A72-9E47-B99A9FB83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8" y="7163"/>
              <a:ext cx="3640" cy="810"/>
              <a:chOff x="5241" y="7936"/>
              <a:chExt cx="3640" cy="810"/>
            </a:xfrm>
          </p:grpSpPr>
          <p:sp>
            <p:nvSpPr>
              <p:cNvPr id="70" name="矩形 39">
                <a:extLst>
                  <a:ext uri="{FF2B5EF4-FFF2-40B4-BE49-F238E27FC236}">
                    <a16:creationId xmlns:a16="http://schemas.microsoft.com/office/drawing/2014/main" id="{76C28B0F-6C0B-4BBE-B512-764319B39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1" y="7936"/>
                <a:ext cx="1035" cy="8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SSH Client 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矩形 40">
                <a:extLst>
                  <a:ext uri="{FF2B5EF4-FFF2-40B4-BE49-F238E27FC236}">
                    <a16:creationId xmlns:a16="http://schemas.microsoft.com/office/drawing/2014/main" id="{94835E18-2DA1-40F2-83A4-2DFEC54B8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0" y="7936"/>
                <a:ext cx="885" cy="8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WS Server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2" name="矩形 41">
                <a:extLst>
                  <a:ext uri="{FF2B5EF4-FFF2-40B4-BE49-F238E27FC236}">
                    <a16:creationId xmlns:a16="http://schemas.microsoft.com/office/drawing/2014/main" id="{CF1A8D0D-8597-4DF3-9778-3F0EE1AD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6" y="7936"/>
                <a:ext cx="945" cy="8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HTTP Server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3" name="AutoShape 76">
                <a:extLst>
                  <a:ext uri="{FF2B5EF4-FFF2-40B4-BE49-F238E27FC236}">
                    <a16:creationId xmlns:a16="http://schemas.microsoft.com/office/drawing/2014/main" id="{528C9A7B-2D8E-4018-91BD-E93BC9A28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76" y="8341"/>
                <a:ext cx="364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AutoShape 75">
                <a:extLst>
                  <a:ext uri="{FF2B5EF4-FFF2-40B4-BE49-F238E27FC236}">
                    <a16:creationId xmlns:a16="http://schemas.microsoft.com/office/drawing/2014/main" id="{B47CA309-EDA0-4AB4-BFDC-6B73CE195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25" y="8341"/>
                <a:ext cx="4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" name="矩形 37">
              <a:extLst>
                <a:ext uri="{FF2B5EF4-FFF2-40B4-BE49-F238E27FC236}">
                  <a16:creationId xmlns:a16="http://schemas.microsoft.com/office/drawing/2014/main" id="{D2ED145F-9241-4CA6-BC38-90C9330E6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9857"/>
              <a:ext cx="5973" cy="25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My Desktop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AutoShape 72">
              <a:extLst>
                <a:ext uri="{FF2B5EF4-FFF2-40B4-BE49-F238E27FC236}">
                  <a16:creationId xmlns:a16="http://schemas.microsoft.com/office/drawing/2014/main" id="{400EAAB1-131E-4A5F-921C-026C05025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66" y="7973"/>
              <a:ext cx="1484" cy="29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AutoShape 71">
              <a:extLst>
                <a:ext uri="{FF2B5EF4-FFF2-40B4-BE49-F238E27FC236}">
                  <a16:creationId xmlns:a16="http://schemas.microsoft.com/office/drawing/2014/main" id="{E734751C-18CE-45AF-A978-2C80B45D6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9" y="7973"/>
              <a:ext cx="547" cy="29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文本框 20">
              <a:extLst>
                <a:ext uri="{FF2B5EF4-FFF2-40B4-BE49-F238E27FC236}">
                  <a16:creationId xmlns:a16="http://schemas.microsoft.com/office/drawing/2014/main" id="{A5657ED6-0553-47F8-9220-A2DAC077A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3" y="10426"/>
              <a:ext cx="4465" cy="17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Electron APP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65" name="Group 66">
              <a:extLst>
                <a:ext uri="{FF2B5EF4-FFF2-40B4-BE49-F238E27FC236}">
                  <a16:creationId xmlns:a16="http://schemas.microsoft.com/office/drawing/2014/main" id="{A8E0F212-222A-4ACF-B3F9-CEB0DC1F95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0" y="10879"/>
              <a:ext cx="3797" cy="810"/>
              <a:chOff x="4390" y="10325"/>
              <a:chExt cx="3797" cy="810"/>
            </a:xfrm>
          </p:grpSpPr>
          <p:sp>
            <p:nvSpPr>
              <p:cNvPr id="67" name="矩形 40">
                <a:extLst>
                  <a:ext uri="{FF2B5EF4-FFF2-40B4-BE49-F238E27FC236}">
                    <a16:creationId xmlns:a16="http://schemas.microsoft.com/office/drawing/2014/main" id="{532DA1B2-805C-4B37-89CA-429BC07AA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10325"/>
                <a:ext cx="1751" cy="8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WS Client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8" name="矩形 41">
                <a:extLst>
                  <a:ext uri="{FF2B5EF4-FFF2-40B4-BE49-F238E27FC236}">
                    <a16:creationId xmlns:a16="http://schemas.microsoft.com/office/drawing/2014/main" id="{4CFA4D19-92C7-4AEF-949F-8DAA956EE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1" y="10325"/>
                <a:ext cx="1316" cy="8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HTTP Client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AutoShape 67">
                <a:extLst>
                  <a:ext uri="{FF2B5EF4-FFF2-40B4-BE49-F238E27FC236}">
                    <a16:creationId xmlns:a16="http://schemas.microsoft.com/office/drawing/2014/main" id="{B01DFF1E-5405-4BB7-9976-004852791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41" y="10730"/>
                <a:ext cx="73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6" name="AutoShape 65">
              <a:extLst>
                <a:ext uri="{FF2B5EF4-FFF2-40B4-BE49-F238E27FC236}">
                  <a16:creationId xmlns:a16="http://schemas.microsoft.com/office/drawing/2014/main" id="{24433B8A-055D-46ED-9DBC-2F5247AF73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3" y="7568"/>
              <a:ext cx="405" cy="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5" name="Rectangle 95">
            <a:extLst>
              <a:ext uri="{FF2B5EF4-FFF2-40B4-BE49-F238E27FC236}">
                <a16:creationId xmlns:a16="http://schemas.microsoft.com/office/drawing/2014/main" id="{265D5E5D-9DA9-4966-97CA-202BA7B89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698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技术分析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/>
              <a:t>进度安排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/>
              <a:t>研究现状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zh-CN" altLang="en-US" dirty="0"/>
              <a:t>软件描述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进度安排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进度安排</a:t>
            </a:r>
          </a:p>
        </p:txBody>
      </p:sp>
      <p:sp>
        <p:nvSpPr>
          <p:cNvPr id="11" name="文本框 8"/>
          <p:cNvSpPr txBox="1"/>
          <p:nvPr/>
        </p:nvSpPr>
        <p:spPr>
          <a:xfrm>
            <a:off x="776702" y="2088471"/>
            <a:ext cx="2523192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查阅相关文献和技术文档，明确需求与技术要求（需求分析和可行性分析）</a:t>
            </a:r>
          </a:p>
        </p:txBody>
      </p:sp>
      <p:sp>
        <p:nvSpPr>
          <p:cNvPr id="16" name="矩形 15"/>
          <p:cNvSpPr/>
          <p:nvPr/>
        </p:nvSpPr>
        <p:spPr>
          <a:xfrm>
            <a:off x="776702" y="1398910"/>
            <a:ext cx="2523192" cy="448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bg1"/>
                </a:solidFill>
              </a:rPr>
              <a:t>2018.10-2018.12</a:t>
            </a: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C20F272A-DA78-4181-AEC8-6DC74AA559EB}"/>
              </a:ext>
            </a:extLst>
          </p:cNvPr>
          <p:cNvSpPr txBox="1"/>
          <p:nvPr/>
        </p:nvSpPr>
        <p:spPr>
          <a:xfrm>
            <a:off x="3572808" y="2088471"/>
            <a:ext cx="252319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撰写开题报告，并准备开题报告答辩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17A9EF-3B06-4345-A82A-CA619C774CAF}"/>
              </a:ext>
            </a:extLst>
          </p:cNvPr>
          <p:cNvSpPr/>
          <p:nvPr/>
        </p:nvSpPr>
        <p:spPr>
          <a:xfrm>
            <a:off x="3572808" y="1398910"/>
            <a:ext cx="2523192" cy="448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bg1"/>
                </a:solidFill>
              </a:rPr>
              <a:t>2019.03-2019.04</a:t>
            </a:r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4ECF816B-695C-4691-A8A9-AE6EC4A8728F}"/>
              </a:ext>
            </a:extLst>
          </p:cNvPr>
          <p:cNvSpPr txBox="1"/>
          <p:nvPr/>
        </p:nvSpPr>
        <p:spPr>
          <a:xfrm>
            <a:off x="6368914" y="2088471"/>
            <a:ext cx="252319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进行系统分析设计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EA28E9D-3CE9-4647-8574-DDB211016CD0}"/>
              </a:ext>
            </a:extLst>
          </p:cNvPr>
          <p:cNvSpPr/>
          <p:nvPr/>
        </p:nvSpPr>
        <p:spPr>
          <a:xfrm>
            <a:off x="6368914" y="1398910"/>
            <a:ext cx="2523192" cy="448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bg1"/>
                </a:solidFill>
              </a:rPr>
              <a:t>2019.04-2019.05</a:t>
            </a: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77E6248A-6DE2-4438-8230-27248FDE50E1}"/>
              </a:ext>
            </a:extLst>
          </p:cNvPr>
          <p:cNvSpPr txBox="1"/>
          <p:nvPr/>
        </p:nvSpPr>
        <p:spPr>
          <a:xfrm>
            <a:off x="9165020" y="2088471"/>
            <a:ext cx="252319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进行详细设计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8A7299D-506D-451A-84C7-6048E71B561E}"/>
              </a:ext>
            </a:extLst>
          </p:cNvPr>
          <p:cNvSpPr/>
          <p:nvPr/>
        </p:nvSpPr>
        <p:spPr>
          <a:xfrm>
            <a:off x="9165020" y="1398910"/>
            <a:ext cx="2523192" cy="448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bg1"/>
                </a:solidFill>
              </a:rPr>
              <a:t>2019.05-2019.06</a:t>
            </a:r>
          </a:p>
        </p:txBody>
      </p:sp>
      <p:sp>
        <p:nvSpPr>
          <p:cNvPr id="34" name="文本框 8">
            <a:extLst>
              <a:ext uri="{FF2B5EF4-FFF2-40B4-BE49-F238E27FC236}">
                <a16:creationId xmlns:a16="http://schemas.microsoft.com/office/drawing/2014/main" id="{63D0F218-E755-42CD-A580-7B18F3B2672A}"/>
              </a:ext>
            </a:extLst>
          </p:cNvPr>
          <p:cNvSpPr txBox="1"/>
          <p:nvPr/>
        </p:nvSpPr>
        <p:spPr>
          <a:xfrm>
            <a:off x="776702" y="4329679"/>
            <a:ext cx="252319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编码阶段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16D92DB-9814-47D8-A873-3758BFBA6F02}"/>
              </a:ext>
            </a:extLst>
          </p:cNvPr>
          <p:cNvSpPr/>
          <p:nvPr/>
        </p:nvSpPr>
        <p:spPr>
          <a:xfrm>
            <a:off x="776702" y="3640118"/>
            <a:ext cx="2523192" cy="448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bg1"/>
                </a:solidFill>
              </a:rPr>
              <a:t>2019.06-2019.08</a:t>
            </a:r>
          </a:p>
        </p:txBody>
      </p:sp>
      <p:sp>
        <p:nvSpPr>
          <p:cNvPr id="36" name="文本框 8">
            <a:extLst>
              <a:ext uri="{FF2B5EF4-FFF2-40B4-BE49-F238E27FC236}">
                <a16:creationId xmlns:a16="http://schemas.microsoft.com/office/drawing/2014/main" id="{C63FF19D-39B3-499C-805A-93160A146677}"/>
              </a:ext>
            </a:extLst>
          </p:cNvPr>
          <p:cNvSpPr txBox="1"/>
          <p:nvPr/>
        </p:nvSpPr>
        <p:spPr>
          <a:xfrm>
            <a:off x="3572808" y="4329679"/>
            <a:ext cx="252319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测试阶段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4BBF1B8-6201-461B-9C59-64960C3723D5}"/>
              </a:ext>
            </a:extLst>
          </p:cNvPr>
          <p:cNvSpPr/>
          <p:nvPr/>
        </p:nvSpPr>
        <p:spPr>
          <a:xfrm>
            <a:off x="3572808" y="3640118"/>
            <a:ext cx="2523192" cy="448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bg1"/>
                </a:solidFill>
              </a:rPr>
              <a:t>2019.08-2019.09</a:t>
            </a:r>
          </a:p>
        </p:txBody>
      </p:sp>
      <p:sp>
        <p:nvSpPr>
          <p:cNvPr id="38" name="文本框 8">
            <a:extLst>
              <a:ext uri="{FF2B5EF4-FFF2-40B4-BE49-F238E27FC236}">
                <a16:creationId xmlns:a16="http://schemas.microsoft.com/office/drawing/2014/main" id="{E5F9404E-7EDF-47D8-9908-AD9165C4C42A}"/>
              </a:ext>
            </a:extLst>
          </p:cNvPr>
          <p:cNvSpPr txBox="1"/>
          <p:nvPr/>
        </p:nvSpPr>
        <p:spPr>
          <a:xfrm>
            <a:off x="6368914" y="4329679"/>
            <a:ext cx="252319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验收阶段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F1D5010-A9B6-4189-9D0E-B0303E4F5BF1}"/>
              </a:ext>
            </a:extLst>
          </p:cNvPr>
          <p:cNvSpPr/>
          <p:nvPr/>
        </p:nvSpPr>
        <p:spPr>
          <a:xfrm>
            <a:off x="6368914" y="3640118"/>
            <a:ext cx="2523192" cy="448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bg1"/>
                </a:solidFill>
              </a:rPr>
              <a:t>2019.09-2019.10</a:t>
            </a:r>
          </a:p>
        </p:txBody>
      </p:sp>
      <p:sp>
        <p:nvSpPr>
          <p:cNvPr id="40" name="文本框 8">
            <a:extLst>
              <a:ext uri="{FF2B5EF4-FFF2-40B4-BE49-F238E27FC236}">
                <a16:creationId xmlns:a16="http://schemas.microsoft.com/office/drawing/2014/main" id="{DF2B56FC-54CC-4065-87A6-00D234BBFA35}"/>
              </a:ext>
            </a:extLst>
          </p:cNvPr>
          <p:cNvSpPr txBox="1"/>
          <p:nvPr/>
        </p:nvSpPr>
        <p:spPr>
          <a:xfrm>
            <a:off x="9165020" y="4329679"/>
            <a:ext cx="252319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撰写毕业论文并准备毕业论文答辩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E3680E3-DF6D-41D6-9BE5-DC74D4B19ED6}"/>
              </a:ext>
            </a:extLst>
          </p:cNvPr>
          <p:cNvSpPr/>
          <p:nvPr/>
        </p:nvSpPr>
        <p:spPr>
          <a:xfrm>
            <a:off x="9165020" y="3640118"/>
            <a:ext cx="2523192" cy="448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bg1"/>
                </a:solidFill>
              </a:rPr>
              <a:t>2019.11 -2020.04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8" name="矩形 7"/>
          <p:cNvSpPr/>
          <p:nvPr/>
        </p:nvSpPr>
        <p:spPr>
          <a:xfrm>
            <a:off x="1044708" y="1082203"/>
            <a:ext cx="10102583" cy="482632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50" dirty="0">
                <a:latin typeface="微软雅黑"/>
              </a:rPr>
              <a:t>[1] </a:t>
            </a:r>
            <a:r>
              <a:rPr lang="zh-CN" altLang="en-US" sz="1350" dirty="0">
                <a:latin typeface="微软雅黑"/>
              </a:rPr>
              <a:t>王波．</a:t>
            </a:r>
            <a:r>
              <a:rPr lang="en-US" altLang="zh-CN" sz="1350" dirty="0">
                <a:latin typeface="微软雅黑"/>
              </a:rPr>
              <a:t>Linux</a:t>
            </a:r>
            <a:r>
              <a:rPr lang="zh-CN" altLang="en-US" sz="1350" dirty="0">
                <a:latin typeface="微软雅黑"/>
              </a:rPr>
              <a:t>网络技术</a:t>
            </a:r>
            <a:r>
              <a:rPr lang="en-US" altLang="zh-CN" sz="1350" dirty="0">
                <a:latin typeface="微软雅黑"/>
              </a:rPr>
              <a:t>[M]</a:t>
            </a:r>
            <a:r>
              <a:rPr lang="zh-CN" altLang="en-US" sz="1350" dirty="0">
                <a:latin typeface="微软雅黑"/>
              </a:rPr>
              <a:t>．北京：机械工业出版社。</a:t>
            </a:r>
            <a:r>
              <a:rPr lang="en-US" altLang="zh-CN" sz="1350" dirty="0">
                <a:latin typeface="微软雅黑"/>
              </a:rPr>
              <a:t>2007</a:t>
            </a:r>
          </a:p>
          <a:p>
            <a:pPr>
              <a:lnSpc>
                <a:spcPct val="130000"/>
              </a:lnSpc>
            </a:pPr>
            <a:endParaRPr lang="en-US" altLang="zh-CN" sz="1350" dirty="0">
              <a:latin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350" dirty="0">
                <a:latin typeface="微软雅黑"/>
              </a:rPr>
              <a:t>[2] </a:t>
            </a:r>
            <a:r>
              <a:rPr lang="zh-CN" altLang="en-US" sz="1350" dirty="0">
                <a:latin typeface="微软雅黑"/>
              </a:rPr>
              <a:t>胡冠宇，胡静，陈满林</a:t>
            </a:r>
            <a:r>
              <a:rPr lang="en-US" altLang="zh-CN" sz="1350" dirty="0">
                <a:latin typeface="微软雅黑"/>
              </a:rPr>
              <a:t>. Linux</a:t>
            </a:r>
            <a:r>
              <a:rPr lang="zh-CN" altLang="en-US" sz="1350" dirty="0">
                <a:latin typeface="微软雅黑"/>
              </a:rPr>
              <a:t>管理系统平台的设计与实现</a:t>
            </a:r>
            <a:r>
              <a:rPr lang="en-US" altLang="zh-CN" sz="1350" dirty="0">
                <a:latin typeface="微软雅黑"/>
              </a:rPr>
              <a:t>[J]. </a:t>
            </a:r>
            <a:r>
              <a:rPr lang="zh-CN" altLang="en-US" sz="1350" dirty="0">
                <a:latin typeface="微软雅黑"/>
              </a:rPr>
              <a:t>哈尔滨理工大学学报</a:t>
            </a:r>
            <a:r>
              <a:rPr lang="en-US" altLang="zh-CN" sz="1350" dirty="0">
                <a:latin typeface="微软雅黑"/>
              </a:rPr>
              <a:t>, 2010, 15(6):54-58.</a:t>
            </a:r>
          </a:p>
          <a:p>
            <a:pPr>
              <a:lnSpc>
                <a:spcPct val="130000"/>
              </a:lnSpc>
            </a:pPr>
            <a:endParaRPr lang="en-US" altLang="zh-CN" sz="1350" dirty="0">
              <a:latin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350" dirty="0">
                <a:latin typeface="微软雅黑"/>
              </a:rPr>
              <a:t>[3] </a:t>
            </a:r>
            <a:r>
              <a:rPr lang="zh-CN" altLang="en-US" sz="1350" dirty="0">
                <a:latin typeface="微软雅黑"/>
              </a:rPr>
              <a:t>张国防</a:t>
            </a:r>
            <a:r>
              <a:rPr lang="en-US" altLang="zh-CN" sz="1350" dirty="0">
                <a:latin typeface="微软雅黑"/>
              </a:rPr>
              <a:t>. </a:t>
            </a:r>
            <a:r>
              <a:rPr lang="zh-CN" altLang="en-US" sz="1350" dirty="0">
                <a:latin typeface="微软雅黑"/>
              </a:rPr>
              <a:t>基于</a:t>
            </a:r>
            <a:r>
              <a:rPr lang="en-US" altLang="zh-CN" sz="1350" dirty="0">
                <a:latin typeface="微软雅黑"/>
              </a:rPr>
              <a:t>SSH</a:t>
            </a:r>
            <a:r>
              <a:rPr lang="zh-CN" altLang="en-US" sz="1350" dirty="0">
                <a:latin typeface="微软雅黑"/>
              </a:rPr>
              <a:t>协议的</a:t>
            </a:r>
            <a:r>
              <a:rPr lang="en-US" altLang="zh-CN" sz="1350" dirty="0">
                <a:latin typeface="微软雅黑"/>
              </a:rPr>
              <a:t>Linux</a:t>
            </a:r>
            <a:r>
              <a:rPr lang="zh-CN" altLang="en-US" sz="1350" dirty="0">
                <a:latin typeface="微软雅黑"/>
              </a:rPr>
              <a:t>远程管理</a:t>
            </a:r>
            <a:r>
              <a:rPr lang="en-US" altLang="zh-CN" sz="1350" dirty="0">
                <a:latin typeface="微软雅黑"/>
              </a:rPr>
              <a:t>[J]. </a:t>
            </a:r>
            <a:r>
              <a:rPr lang="zh-CN" altLang="en-US" sz="1350" dirty="0">
                <a:latin typeface="微软雅黑"/>
              </a:rPr>
              <a:t>计算机安全</a:t>
            </a:r>
            <a:r>
              <a:rPr lang="en-US" altLang="zh-CN" sz="1350" dirty="0">
                <a:latin typeface="微软雅黑"/>
              </a:rPr>
              <a:t>, 2014(12):37-39.</a:t>
            </a:r>
          </a:p>
          <a:p>
            <a:pPr>
              <a:lnSpc>
                <a:spcPct val="130000"/>
              </a:lnSpc>
            </a:pPr>
            <a:endParaRPr lang="en-US" altLang="zh-CN" sz="1350" dirty="0">
              <a:latin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350" dirty="0">
                <a:latin typeface="微软雅黑"/>
              </a:rPr>
              <a:t>[4] </a:t>
            </a:r>
            <a:r>
              <a:rPr lang="zh-CN" altLang="en-US" sz="1350" dirty="0">
                <a:latin typeface="微软雅黑"/>
              </a:rPr>
              <a:t>曹文彬</a:t>
            </a:r>
            <a:r>
              <a:rPr lang="en-US" altLang="zh-CN" sz="1350" dirty="0">
                <a:latin typeface="微软雅黑"/>
              </a:rPr>
              <a:t>, </a:t>
            </a:r>
            <a:r>
              <a:rPr lang="zh-CN" altLang="en-US" sz="1350" dirty="0">
                <a:latin typeface="微软雅黑"/>
              </a:rPr>
              <a:t>谭新明</a:t>
            </a:r>
            <a:r>
              <a:rPr lang="en-US" altLang="zh-CN" sz="1350" dirty="0">
                <a:latin typeface="微软雅黑"/>
              </a:rPr>
              <a:t>, </a:t>
            </a:r>
            <a:r>
              <a:rPr lang="zh-CN" altLang="en-US" sz="1350" dirty="0">
                <a:latin typeface="微软雅黑"/>
              </a:rPr>
              <a:t>刘备</a:t>
            </a:r>
            <a:r>
              <a:rPr lang="en-US" altLang="zh-CN" sz="1350" dirty="0">
                <a:latin typeface="微软雅黑"/>
              </a:rPr>
              <a:t>, et al. </a:t>
            </a:r>
            <a:r>
              <a:rPr lang="zh-CN" altLang="en-US" sz="1350" dirty="0">
                <a:latin typeface="微软雅黑"/>
              </a:rPr>
              <a:t>基于事件驱动的高性能</a:t>
            </a:r>
            <a:r>
              <a:rPr lang="en-US" altLang="zh-CN" sz="1350" dirty="0">
                <a:latin typeface="微软雅黑"/>
              </a:rPr>
              <a:t>WebSocket</a:t>
            </a:r>
            <a:r>
              <a:rPr lang="zh-CN" altLang="en-US" sz="1350" dirty="0">
                <a:latin typeface="微软雅黑"/>
              </a:rPr>
              <a:t>服务器的设计与实现</a:t>
            </a:r>
            <a:r>
              <a:rPr lang="en-US" altLang="zh-CN" sz="1350" dirty="0">
                <a:latin typeface="微软雅黑"/>
              </a:rPr>
              <a:t>[J]. </a:t>
            </a:r>
            <a:r>
              <a:rPr lang="zh-CN" altLang="en-US" sz="1350" dirty="0">
                <a:latin typeface="微软雅黑"/>
              </a:rPr>
              <a:t>计算机应用与软件</a:t>
            </a:r>
            <a:r>
              <a:rPr lang="en-US" altLang="zh-CN" sz="1350" dirty="0">
                <a:latin typeface="微软雅黑"/>
              </a:rPr>
              <a:t>, 2018, 35(1).</a:t>
            </a:r>
          </a:p>
          <a:p>
            <a:pPr>
              <a:lnSpc>
                <a:spcPct val="130000"/>
              </a:lnSpc>
            </a:pPr>
            <a:endParaRPr lang="en-US" altLang="zh-CN" sz="1350" dirty="0">
              <a:latin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350" dirty="0">
                <a:latin typeface="微软雅黑"/>
              </a:rPr>
              <a:t>[5] I. </a:t>
            </a:r>
            <a:r>
              <a:rPr lang="en-US" altLang="zh-CN" sz="1350" dirty="0" err="1">
                <a:latin typeface="微软雅黑"/>
              </a:rPr>
              <a:t>Fette</a:t>
            </a:r>
            <a:r>
              <a:rPr lang="en-US" altLang="zh-CN" sz="1350" dirty="0">
                <a:latin typeface="微软雅黑"/>
              </a:rPr>
              <a:t>, A. Melnikov. The WebSocket Protocol, December 2011. [EB/OL]. (2001-12-19) [2002-4-15].</a:t>
            </a:r>
          </a:p>
          <a:p>
            <a:pPr>
              <a:lnSpc>
                <a:spcPct val="130000"/>
              </a:lnSpc>
            </a:pPr>
            <a:endParaRPr lang="en-US" altLang="zh-CN" sz="1350" dirty="0">
              <a:latin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350" dirty="0">
                <a:latin typeface="微软雅黑"/>
              </a:rPr>
              <a:t>[6] </a:t>
            </a:r>
            <a:r>
              <a:rPr lang="zh-CN" altLang="en-US" sz="1350" dirty="0">
                <a:latin typeface="微软雅黑"/>
              </a:rPr>
              <a:t>陈希球</a:t>
            </a:r>
            <a:r>
              <a:rPr lang="en-US" altLang="zh-CN" sz="1350" dirty="0">
                <a:latin typeface="微软雅黑"/>
              </a:rPr>
              <a:t>. </a:t>
            </a:r>
            <a:r>
              <a:rPr lang="zh-CN" altLang="en-US" sz="1350" dirty="0">
                <a:latin typeface="微软雅黑"/>
              </a:rPr>
              <a:t>基于</a:t>
            </a:r>
            <a:r>
              <a:rPr lang="en-US" altLang="zh-CN" sz="1350" dirty="0" err="1">
                <a:latin typeface="微软雅黑"/>
              </a:rPr>
              <a:t>Socket.IO</a:t>
            </a:r>
            <a:r>
              <a:rPr lang="zh-CN" altLang="en-US" sz="1350" dirty="0">
                <a:latin typeface="微软雅黑"/>
              </a:rPr>
              <a:t>框架的服务器与浏览器双向实时通信的实现</a:t>
            </a:r>
            <a:r>
              <a:rPr lang="en-US" altLang="zh-CN" sz="1350" dirty="0">
                <a:latin typeface="微软雅黑"/>
              </a:rPr>
              <a:t>[J]. </a:t>
            </a:r>
            <a:r>
              <a:rPr lang="zh-CN" altLang="en-US" sz="1350" dirty="0">
                <a:latin typeface="微软雅黑"/>
              </a:rPr>
              <a:t>长江工程职业技术学院学报</a:t>
            </a:r>
            <a:r>
              <a:rPr lang="en-US" altLang="zh-CN" sz="1350" dirty="0">
                <a:latin typeface="微软雅黑"/>
              </a:rPr>
              <a:t>, 2016, 33(1):31-32.</a:t>
            </a:r>
          </a:p>
          <a:p>
            <a:pPr>
              <a:lnSpc>
                <a:spcPct val="130000"/>
              </a:lnSpc>
            </a:pPr>
            <a:r>
              <a:rPr lang="en-US" altLang="zh-CN" sz="1350" dirty="0">
                <a:latin typeface="微软雅黑"/>
              </a:rPr>
              <a:t>[7] </a:t>
            </a:r>
            <a:r>
              <a:rPr lang="zh-CN" altLang="en-US" sz="1350" dirty="0">
                <a:latin typeface="微软雅黑"/>
              </a:rPr>
              <a:t>陈丽枫</a:t>
            </a:r>
            <a:r>
              <a:rPr lang="en-US" altLang="zh-CN" sz="1350" dirty="0">
                <a:latin typeface="微软雅黑"/>
              </a:rPr>
              <a:t>, </a:t>
            </a:r>
            <a:r>
              <a:rPr lang="zh-CN" altLang="en-US" sz="1350" dirty="0">
                <a:latin typeface="微软雅黑"/>
              </a:rPr>
              <a:t>陈丽枫</a:t>
            </a:r>
            <a:r>
              <a:rPr lang="en-US" altLang="zh-CN" sz="1350" dirty="0">
                <a:latin typeface="微软雅黑"/>
              </a:rPr>
              <a:t>, </a:t>
            </a:r>
            <a:r>
              <a:rPr lang="zh-CN" altLang="en-US" sz="1350" dirty="0">
                <a:latin typeface="微软雅黑"/>
              </a:rPr>
              <a:t>郑力新</a:t>
            </a:r>
            <a:r>
              <a:rPr lang="en-US" altLang="zh-CN" sz="1350" dirty="0">
                <a:latin typeface="微软雅黑"/>
              </a:rPr>
              <a:t>, et al. </a:t>
            </a:r>
            <a:r>
              <a:rPr lang="zh-CN" altLang="en-US" sz="1350" dirty="0">
                <a:latin typeface="微软雅黑"/>
              </a:rPr>
              <a:t>基于</a:t>
            </a:r>
            <a:r>
              <a:rPr lang="en-US" altLang="zh-CN" sz="1350" dirty="0">
                <a:latin typeface="微软雅黑"/>
              </a:rPr>
              <a:t>HTML5 WebSocket</a:t>
            </a:r>
            <a:r>
              <a:rPr lang="zh-CN" altLang="en-US" sz="1350" dirty="0">
                <a:latin typeface="微软雅黑"/>
              </a:rPr>
              <a:t>的</a:t>
            </a:r>
            <a:r>
              <a:rPr lang="en-US" altLang="zh-CN" sz="1350" dirty="0">
                <a:latin typeface="微软雅黑"/>
              </a:rPr>
              <a:t>Web</a:t>
            </a:r>
            <a:r>
              <a:rPr lang="zh-CN" altLang="en-US" sz="1350" dirty="0">
                <a:latin typeface="微软雅黑"/>
              </a:rPr>
              <a:t>实时通信机制的研究与实现</a:t>
            </a:r>
            <a:r>
              <a:rPr lang="en-US" altLang="zh-CN" sz="1350" dirty="0">
                <a:latin typeface="微软雅黑"/>
              </a:rPr>
              <a:t>?[J]. </a:t>
            </a:r>
            <a:r>
              <a:rPr lang="zh-CN" altLang="en-US" sz="1350" dirty="0">
                <a:latin typeface="微软雅黑"/>
              </a:rPr>
              <a:t>微型机与应用</a:t>
            </a:r>
            <a:r>
              <a:rPr lang="en-US" altLang="zh-CN" sz="1350" dirty="0">
                <a:latin typeface="微软雅黑"/>
              </a:rPr>
              <a:t>, 2016, 35(10):88-91.</a:t>
            </a:r>
          </a:p>
          <a:p>
            <a:pPr>
              <a:lnSpc>
                <a:spcPct val="130000"/>
              </a:lnSpc>
            </a:pPr>
            <a:endParaRPr lang="en-US" altLang="zh-CN" sz="1350" dirty="0">
              <a:latin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350" dirty="0">
                <a:latin typeface="微软雅黑"/>
              </a:rPr>
              <a:t>[8] </a:t>
            </a:r>
            <a:r>
              <a:rPr lang="en-US" altLang="zh-CN" sz="1350" dirty="0" err="1">
                <a:latin typeface="微软雅黑"/>
              </a:rPr>
              <a:t>Surhone</a:t>
            </a:r>
            <a:r>
              <a:rPr lang="en-US" altLang="zh-CN" sz="1350" dirty="0">
                <a:latin typeface="微软雅黑"/>
              </a:rPr>
              <a:t> L M , </a:t>
            </a:r>
            <a:r>
              <a:rPr lang="en-US" altLang="zh-CN" sz="1350" dirty="0" err="1">
                <a:latin typeface="微软雅黑"/>
              </a:rPr>
              <a:t>Tennoe</a:t>
            </a:r>
            <a:r>
              <a:rPr lang="en-US" altLang="zh-CN" sz="1350" dirty="0">
                <a:latin typeface="微软雅黑"/>
              </a:rPr>
              <a:t> M T , </a:t>
            </a:r>
            <a:r>
              <a:rPr lang="en-US" altLang="zh-CN" sz="1350" dirty="0" err="1">
                <a:latin typeface="微软雅黑"/>
              </a:rPr>
              <a:t>Henssonow</a:t>
            </a:r>
            <a:r>
              <a:rPr lang="en-US" altLang="zh-CN" sz="1350" dirty="0">
                <a:latin typeface="微软雅黑"/>
              </a:rPr>
              <a:t> S F . Node.js[J]. Education Week, 2010.</a:t>
            </a:r>
          </a:p>
          <a:p>
            <a:pPr>
              <a:lnSpc>
                <a:spcPct val="130000"/>
              </a:lnSpc>
            </a:pPr>
            <a:endParaRPr lang="en-US" altLang="zh-CN" sz="1350" dirty="0">
              <a:latin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350" dirty="0">
                <a:latin typeface="微软雅黑"/>
              </a:rPr>
              <a:t>[9] </a:t>
            </a:r>
            <a:r>
              <a:rPr lang="zh-CN" altLang="en-US" sz="1350" dirty="0">
                <a:latin typeface="微软雅黑"/>
              </a:rPr>
              <a:t>张倩莉</a:t>
            </a:r>
            <a:r>
              <a:rPr lang="en-US" altLang="zh-CN" sz="1350" dirty="0">
                <a:latin typeface="微软雅黑"/>
              </a:rPr>
              <a:t>, </a:t>
            </a:r>
            <a:r>
              <a:rPr lang="zh-CN" altLang="en-US" sz="1350" dirty="0">
                <a:latin typeface="微软雅黑"/>
              </a:rPr>
              <a:t>乔治锡</a:t>
            </a:r>
            <a:r>
              <a:rPr lang="en-US" altLang="zh-CN" sz="1350" dirty="0">
                <a:latin typeface="微软雅黑"/>
              </a:rPr>
              <a:t>. </a:t>
            </a:r>
            <a:r>
              <a:rPr lang="zh-CN" altLang="en-US" sz="1350" dirty="0">
                <a:latin typeface="微软雅黑"/>
              </a:rPr>
              <a:t>基于</a:t>
            </a:r>
            <a:r>
              <a:rPr lang="en-US" altLang="zh-CN" sz="1350" dirty="0">
                <a:latin typeface="微软雅黑"/>
              </a:rPr>
              <a:t>SSH</a:t>
            </a:r>
            <a:r>
              <a:rPr lang="zh-CN" altLang="en-US" sz="1350" dirty="0">
                <a:latin typeface="微软雅黑"/>
              </a:rPr>
              <a:t>的</a:t>
            </a:r>
            <a:r>
              <a:rPr lang="en-US" altLang="zh-CN" sz="1350" dirty="0">
                <a:latin typeface="微软雅黑"/>
              </a:rPr>
              <a:t>Linux</a:t>
            </a:r>
            <a:r>
              <a:rPr lang="zh-CN" altLang="en-US" sz="1350" dirty="0">
                <a:latin typeface="微软雅黑"/>
              </a:rPr>
              <a:t>系统远程登录研究</a:t>
            </a:r>
            <a:r>
              <a:rPr lang="en-US" altLang="zh-CN" sz="1350" dirty="0">
                <a:latin typeface="微软雅黑"/>
              </a:rPr>
              <a:t>[J]. </a:t>
            </a:r>
            <a:r>
              <a:rPr lang="zh-CN" altLang="en-US" sz="1350" dirty="0">
                <a:latin typeface="微软雅黑"/>
              </a:rPr>
              <a:t>计算机时代</a:t>
            </a:r>
            <a:r>
              <a:rPr lang="en-US" altLang="zh-CN" sz="1350" dirty="0">
                <a:latin typeface="微软雅黑"/>
              </a:rPr>
              <a:t>, 2016(8):23-24.</a:t>
            </a:r>
          </a:p>
          <a:p>
            <a:pPr>
              <a:lnSpc>
                <a:spcPct val="130000"/>
              </a:lnSpc>
            </a:pPr>
            <a:endParaRPr lang="en-US" altLang="zh-CN" sz="1350" dirty="0">
              <a:latin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350" dirty="0">
                <a:latin typeface="微软雅黑"/>
              </a:rPr>
              <a:t>[10] </a:t>
            </a:r>
            <a:r>
              <a:rPr lang="zh-CN" altLang="en-US" sz="1350" dirty="0">
                <a:latin typeface="微软雅黑"/>
              </a:rPr>
              <a:t>徐頔</a:t>
            </a:r>
            <a:r>
              <a:rPr lang="en-US" altLang="zh-CN" sz="1350" dirty="0">
                <a:latin typeface="微软雅黑"/>
              </a:rPr>
              <a:t>, </a:t>
            </a:r>
            <a:r>
              <a:rPr lang="zh-CN" altLang="en-US" sz="1350" dirty="0">
                <a:latin typeface="微软雅黑"/>
              </a:rPr>
              <a:t>朱广华</a:t>
            </a:r>
            <a:r>
              <a:rPr lang="en-US" altLang="zh-CN" sz="1350" dirty="0">
                <a:latin typeface="微软雅黑"/>
              </a:rPr>
              <a:t>, </a:t>
            </a:r>
            <a:r>
              <a:rPr lang="zh-CN" altLang="en-US" sz="1350" dirty="0">
                <a:latin typeface="微软雅黑"/>
              </a:rPr>
              <a:t>贾瑶</a:t>
            </a:r>
            <a:r>
              <a:rPr lang="en-US" altLang="zh-CN" sz="1350" dirty="0">
                <a:latin typeface="微软雅黑"/>
              </a:rPr>
              <a:t>. </a:t>
            </a:r>
            <a:r>
              <a:rPr lang="zh-CN" altLang="en-US" sz="1350" dirty="0">
                <a:latin typeface="微软雅黑"/>
              </a:rPr>
              <a:t>基于</a:t>
            </a:r>
            <a:r>
              <a:rPr lang="en-US" altLang="zh-CN" sz="1350" dirty="0" err="1">
                <a:latin typeface="微软雅黑"/>
              </a:rPr>
              <a:t>VueJs</a:t>
            </a:r>
            <a:r>
              <a:rPr lang="zh-CN" altLang="en-US" sz="1350" dirty="0">
                <a:latin typeface="微软雅黑"/>
              </a:rPr>
              <a:t>的</a:t>
            </a:r>
            <a:r>
              <a:rPr lang="en-US" altLang="zh-CN" sz="1350" dirty="0">
                <a:latin typeface="微软雅黑"/>
              </a:rPr>
              <a:t>WEB</a:t>
            </a:r>
            <a:r>
              <a:rPr lang="zh-CN" altLang="en-US" sz="1350" dirty="0">
                <a:latin typeface="微软雅黑"/>
              </a:rPr>
              <a:t>前端开发研究</a:t>
            </a:r>
            <a:r>
              <a:rPr lang="en-US" altLang="zh-CN" sz="1350" dirty="0">
                <a:latin typeface="微软雅黑"/>
              </a:rPr>
              <a:t>[J]. </a:t>
            </a:r>
            <a:r>
              <a:rPr lang="zh-CN" altLang="en-US" sz="1350" dirty="0">
                <a:latin typeface="微软雅黑"/>
              </a:rPr>
              <a:t>科技风</a:t>
            </a:r>
            <a:r>
              <a:rPr lang="en-US" altLang="zh-CN" sz="1350" dirty="0">
                <a:latin typeface="微软雅黑"/>
              </a:rPr>
              <a:t>, 2017(14):69-69.</a:t>
            </a:r>
          </a:p>
          <a:p>
            <a:pPr>
              <a:lnSpc>
                <a:spcPct val="130000"/>
              </a:lnSpc>
            </a:pPr>
            <a:endParaRPr lang="en-US" altLang="zh-CN" sz="1350" dirty="0">
              <a:latin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350" dirty="0">
                <a:latin typeface="微软雅黑"/>
              </a:rPr>
              <a:t>[11] </a:t>
            </a:r>
            <a:r>
              <a:rPr lang="zh-CN" altLang="en-US" sz="1350" dirty="0">
                <a:latin typeface="微软雅黑"/>
              </a:rPr>
              <a:t>麦冬</a:t>
            </a:r>
            <a:r>
              <a:rPr lang="en-US" altLang="zh-CN" sz="1350" dirty="0">
                <a:latin typeface="微软雅黑"/>
              </a:rPr>
              <a:t>, </a:t>
            </a:r>
            <a:r>
              <a:rPr lang="zh-CN" altLang="en-US" sz="1350" dirty="0">
                <a:latin typeface="微软雅黑"/>
              </a:rPr>
              <a:t>陈涛</a:t>
            </a:r>
            <a:r>
              <a:rPr lang="en-US" altLang="zh-CN" sz="1350" dirty="0">
                <a:latin typeface="微软雅黑"/>
              </a:rPr>
              <a:t>, </a:t>
            </a:r>
            <a:r>
              <a:rPr lang="zh-CN" altLang="en-US" sz="1350" dirty="0">
                <a:latin typeface="微软雅黑"/>
              </a:rPr>
              <a:t>梁宗湾</a:t>
            </a:r>
            <a:r>
              <a:rPr lang="en-US" altLang="zh-CN" sz="1350" dirty="0">
                <a:latin typeface="微软雅黑"/>
              </a:rPr>
              <a:t>. </a:t>
            </a:r>
            <a:r>
              <a:rPr lang="zh-CN" altLang="en-US" sz="1350" dirty="0">
                <a:latin typeface="微软雅黑"/>
              </a:rPr>
              <a:t>轻量级响应式框架</a:t>
            </a:r>
            <a:r>
              <a:rPr lang="en-US" altLang="zh-CN" sz="1350" dirty="0" err="1">
                <a:latin typeface="微软雅黑"/>
              </a:rPr>
              <a:t>Vue.js</a:t>
            </a:r>
            <a:r>
              <a:rPr lang="zh-CN" altLang="en-US" sz="1350" dirty="0">
                <a:latin typeface="微软雅黑"/>
              </a:rPr>
              <a:t>应用分析</a:t>
            </a:r>
            <a:r>
              <a:rPr lang="en-US" altLang="zh-CN" sz="1350" dirty="0">
                <a:latin typeface="微软雅黑"/>
              </a:rPr>
              <a:t>[J]. </a:t>
            </a:r>
            <a:r>
              <a:rPr lang="zh-CN" altLang="en-US" sz="1350" dirty="0">
                <a:latin typeface="微软雅黑"/>
              </a:rPr>
              <a:t>信息与电脑</a:t>
            </a:r>
            <a:r>
              <a:rPr lang="en-US" altLang="zh-CN" sz="1350" dirty="0">
                <a:latin typeface="微软雅黑"/>
              </a:rPr>
              <a:t>(</a:t>
            </a:r>
            <a:r>
              <a:rPr lang="zh-CN" altLang="en-US" sz="1350" dirty="0">
                <a:latin typeface="微软雅黑"/>
              </a:rPr>
              <a:t>理论版</a:t>
            </a:r>
            <a:r>
              <a:rPr lang="en-US" altLang="zh-CN" sz="1350" dirty="0">
                <a:latin typeface="微软雅黑"/>
              </a:rPr>
              <a:t>), 2017(7):58-59.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301094" y="2460978"/>
            <a:ext cx="8174555" cy="572638"/>
          </a:xfrm>
        </p:spPr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基于</a:t>
            </a:r>
            <a:r>
              <a:rPr kumimoji="1" lang="en-US" altLang="zh-CN" dirty="0"/>
              <a:t>Electron</a:t>
            </a:r>
            <a:r>
              <a:rPr kumimoji="1" lang="zh-CN" altLang="en-US" dirty="0"/>
              <a:t>的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图形化控制台的研究与实现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538762"/>
            <a:ext cx="7589808" cy="1380709"/>
          </a:xfrm>
        </p:spPr>
        <p:txBody>
          <a:bodyPr/>
          <a:lstStyle/>
          <a:p>
            <a:r>
              <a:rPr kumimoji="1" lang="en-US" altLang="zh-CN" dirty="0"/>
              <a:t>  </a:t>
            </a:r>
            <a:endParaRPr kumimoji="1" lang="zh-CN" altLang="en-US" dirty="0"/>
          </a:p>
          <a:p>
            <a:r>
              <a:rPr kumimoji="1" lang="zh-CN" altLang="en-US" dirty="0"/>
              <a:t>答辩人：张超</a:t>
            </a:r>
          </a:p>
          <a:p>
            <a:r>
              <a:rPr kumimoji="1" lang="zh-CN" altLang="en-US" dirty="0"/>
              <a:t>指导老师：潘勇浩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2385626" y="1672570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3877870" y="1658314"/>
            <a:ext cx="616224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重要性：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Linux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操作系统性能稳定且强悍，安全性高，占据了很大一部分服务器市场，所以学会使用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Linux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是一项重要且实用的技能。</a:t>
            </a:r>
          </a:p>
        </p:txBody>
      </p:sp>
      <p:grpSp>
        <p:nvGrpSpPr>
          <p:cNvPr id="15" name="组合 22"/>
          <p:cNvGrpSpPr/>
          <p:nvPr/>
        </p:nvGrpSpPr>
        <p:grpSpPr>
          <a:xfrm>
            <a:off x="2385626" y="2800330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文本框 8"/>
          <p:cNvSpPr txBox="1"/>
          <p:nvPr/>
        </p:nvSpPr>
        <p:spPr>
          <a:xfrm>
            <a:off x="3877870" y="2786074"/>
            <a:ext cx="616224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高门槛：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Linux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操作系统有众多的发行版，并且一般没有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GUI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。因此学习成本较大，初学者入手困难。</a:t>
            </a:r>
          </a:p>
        </p:txBody>
      </p:sp>
      <p:grpSp>
        <p:nvGrpSpPr>
          <p:cNvPr id="25" name="组合 22"/>
          <p:cNvGrpSpPr/>
          <p:nvPr/>
        </p:nvGrpSpPr>
        <p:grpSpPr>
          <a:xfrm>
            <a:off x="2385626" y="3928090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文本框 8"/>
          <p:cNvSpPr txBox="1"/>
          <p:nvPr/>
        </p:nvSpPr>
        <p:spPr>
          <a:xfrm>
            <a:off x="3877870" y="3913834"/>
            <a:ext cx="616224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性能保障：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Linux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操作系统可以定制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GUI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，但是运行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GUI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会带来性能损耗，提升使用体验的同时却降低了性能。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34" name="矩形 33"/>
          <p:cNvSpPr/>
          <p:nvPr/>
        </p:nvSpPr>
        <p:spPr>
          <a:xfrm>
            <a:off x="3237508" y="2216360"/>
            <a:ext cx="164592" cy="1212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8"/>
          <p:cNvSpPr txBox="1"/>
          <p:nvPr/>
        </p:nvSpPr>
        <p:spPr>
          <a:xfrm>
            <a:off x="3475252" y="2376158"/>
            <a:ext cx="5997222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针对上述的三个特点，此次毕业设计提出了一种管理和使用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Linux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的新方案，该方案的目标就是：在了解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Linux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的</a:t>
            </a:r>
            <a:r>
              <a:rPr lang="zh-CN" altLang="en-US" sz="1400" b="1" dirty="0">
                <a:solidFill>
                  <a:srgbClr val="000000"/>
                </a:solidFill>
                <a:latin typeface="+mn-ea"/>
              </a:rPr>
              <a:t>重要性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的基础上，通过最小的</a:t>
            </a:r>
            <a:r>
              <a:rPr lang="zh-CN" altLang="en-US" sz="1400" b="1" dirty="0">
                <a:solidFill>
                  <a:srgbClr val="000000"/>
                </a:solidFill>
                <a:latin typeface="+mn-ea"/>
              </a:rPr>
              <a:t>性能损耗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尽可能大地</a:t>
            </a:r>
            <a:r>
              <a:rPr lang="zh-CN" altLang="en-US" sz="1400" b="1" dirty="0">
                <a:solidFill>
                  <a:srgbClr val="000000"/>
                </a:solidFill>
                <a:latin typeface="+mn-ea"/>
              </a:rPr>
              <a:t>降低使用门槛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，以此提升用户体验。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研究现状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研究现状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21417"/>
              </p:ext>
            </p:extLst>
          </p:nvPr>
        </p:nvGraphicFramePr>
        <p:xfrm>
          <a:off x="1083492" y="1787254"/>
          <a:ext cx="10025017" cy="2971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0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派别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产品举例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图形派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1400" dirty="0" err="1"/>
                        <a:t>Nomachine</a:t>
                      </a:r>
                      <a:r>
                        <a:rPr lang="en-US" altLang="zh-CN" sz="1400" dirty="0"/>
                        <a:t>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VNC,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XRDP…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黑窗口派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1400" dirty="0"/>
                        <a:t>Putty,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 err="1"/>
                        <a:t>Xshell</a:t>
                      </a:r>
                      <a:r>
                        <a:rPr lang="en-US" altLang="zh-CN" sz="1400" dirty="0"/>
                        <a:t>…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云</a:t>
                      </a:r>
                      <a:r>
                        <a:rPr lang="en-US" altLang="zh-CN" sz="1400" dirty="0"/>
                        <a:t>OS</a:t>
                      </a:r>
                      <a:r>
                        <a:rPr lang="zh-CN" altLang="en-US" sz="1400" dirty="0"/>
                        <a:t>派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1400" dirty="0" err="1"/>
                        <a:t>eyeOS</a:t>
                      </a:r>
                      <a:r>
                        <a:rPr lang="en-US" altLang="zh-CN" sz="1400" dirty="0"/>
                        <a:t>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 err="1"/>
                        <a:t>Labxnow</a:t>
                      </a:r>
                      <a:r>
                        <a:rPr lang="en-US" altLang="zh-CN" sz="1400" dirty="0"/>
                        <a:t>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 err="1"/>
                        <a:t>Cloudo</a:t>
                      </a:r>
                      <a:r>
                        <a:rPr lang="en-US" altLang="zh-CN" sz="1400" dirty="0"/>
                        <a:t>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 err="1"/>
                        <a:t>ZeroPC</a:t>
                      </a:r>
                      <a:r>
                        <a:rPr lang="zh-CN" altLang="en-US" sz="1400" dirty="0"/>
                        <a:t>（处于开发中）</a:t>
                      </a:r>
                      <a:r>
                        <a:rPr lang="en-US" altLang="zh-CN" sz="1400" dirty="0"/>
                        <a:t>, </a:t>
                      </a:r>
                      <a:r>
                        <a:rPr lang="en-US" altLang="zh-CN" sz="1400" dirty="0" err="1"/>
                        <a:t>CloudLinux</a:t>
                      </a:r>
                      <a:r>
                        <a:rPr lang="en-US" altLang="zh-CN" sz="1400" dirty="0"/>
                        <a:t>…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Web</a:t>
                      </a:r>
                      <a:r>
                        <a:rPr lang="zh-CN" altLang="en-US" sz="1400" dirty="0"/>
                        <a:t>应用派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1400" dirty="0"/>
                        <a:t>BT Panel…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研究现状</a:t>
            </a:r>
          </a:p>
        </p:txBody>
      </p:sp>
      <p:sp>
        <p:nvSpPr>
          <p:cNvPr id="7" name="任意形状 6"/>
          <p:cNvSpPr/>
          <p:nvPr/>
        </p:nvSpPr>
        <p:spPr>
          <a:xfrm>
            <a:off x="4227541" y="829677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任意形状 7"/>
          <p:cNvSpPr/>
          <p:nvPr/>
        </p:nvSpPr>
        <p:spPr>
          <a:xfrm rot="5400000">
            <a:off x="6300183" y="1164958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任意形状 8"/>
          <p:cNvSpPr/>
          <p:nvPr/>
        </p:nvSpPr>
        <p:spPr>
          <a:xfrm rot="10800000">
            <a:off x="5958807" y="3347326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任意形状 9"/>
          <p:cNvSpPr/>
          <p:nvPr/>
        </p:nvSpPr>
        <p:spPr>
          <a:xfrm rot="16200000">
            <a:off x="3953826" y="3042526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8372825" y="1806646"/>
            <a:ext cx="3221767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达到了高效率管理服务器的目的，但是没有图形化界面，对初级用户不友好；</a:t>
            </a:r>
          </a:p>
        </p:txBody>
      </p:sp>
      <p:sp>
        <p:nvSpPr>
          <p:cNvPr id="12" name="矩形 11"/>
          <p:cNvSpPr/>
          <p:nvPr/>
        </p:nvSpPr>
        <p:spPr>
          <a:xfrm>
            <a:off x="8372826" y="1314203"/>
            <a:ext cx="1107996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黑窗口派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8372825" y="4079279"/>
            <a:ext cx="3221767" cy="118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实现了不安装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GUI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Linux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的目的，但是不是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Linux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的完全体，绝大部分功能没有提供操作入口。并且没有还原“原汁原味”的桌面体验感。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372826" y="3586836"/>
            <a:ext cx="1385316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应用派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754292" y="1806646"/>
            <a:ext cx="3221767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使用它们的前提是服务器必须安装有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GUI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。另外，这些软件在传输速度上有待提升；</a:t>
            </a:r>
          </a:p>
        </p:txBody>
      </p:sp>
      <p:sp>
        <p:nvSpPr>
          <p:cNvPr id="16" name="矩形 15"/>
          <p:cNvSpPr/>
          <p:nvPr/>
        </p:nvSpPr>
        <p:spPr>
          <a:xfrm>
            <a:off x="754293" y="1314203"/>
            <a:ext cx="877163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图形派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754292" y="4079279"/>
            <a:ext cx="3221767" cy="1745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分为两种：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一种实质上就很多在线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应用凑出来的高仿桌面，何谈管理自己的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Linux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另一种是服务商提供云主机（已为初级用户默认安装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GUI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但两种方案都和我们的目标相去甚远；</a:t>
            </a:r>
          </a:p>
        </p:txBody>
      </p:sp>
      <p:sp>
        <p:nvSpPr>
          <p:cNvPr id="18" name="矩形 17"/>
          <p:cNvSpPr/>
          <p:nvPr/>
        </p:nvSpPr>
        <p:spPr>
          <a:xfrm>
            <a:off x="754293" y="3586836"/>
            <a:ext cx="960519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云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派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组合 22"/>
          <p:cNvGrpSpPr/>
          <p:nvPr/>
        </p:nvGrpSpPr>
        <p:grpSpPr>
          <a:xfrm>
            <a:off x="5329568" y="2310358"/>
            <a:ext cx="1626124" cy="1276478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软件描述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1159</TotalTime>
  <Words>1503</Words>
  <Application>Microsoft Office PowerPoint</Application>
  <PresentationFormat>宽屏</PresentationFormat>
  <Paragraphs>180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微软雅黑</vt:lpstr>
      <vt:lpstr>Arial</vt:lpstr>
      <vt:lpstr>Calibri</vt:lpstr>
      <vt:lpstr>Century Gothic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超 张</cp:lastModifiedBy>
  <cp:revision>287</cp:revision>
  <dcterms:created xsi:type="dcterms:W3CDTF">2015-08-18T02:51:00Z</dcterms:created>
  <dcterms:modified xsi:type="dcterms:W3CDTF">2019-04-18T10:18:06Z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