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77" y="365125"/>
            <a:ext cx="11072553" cy="1006475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77" y="1438102"/>
            <a:ext cx="11072553" cy="5095701"/>
          </a:xfrm>
        </p:spPr>
        <p:txBody>
          <a:bodyPr/>
          <a:lstStyle>
            <a:lvl1pPr>
              <a:lnSpc>
                <a:spcPct val="125000"/>
              </a:lnSpc>
              <a:defRPr b="0"/>
            </a:lvl1pPr>
            <a:lvl2pPr>
              <a:lnSpc>
                <a:spcPct val="125000"/>
              </a:lnSpc>
              <a:defRPr b="0"/>
            </a:lvl2pPr>
            <a:lvl3pPr>
              <a:lnSpc>
                <a:spcPct val="125000"/>
              </a:lnSpc>
              <a:defRPr b="0"/>
            </a:lvl3pPr>
            <a:lvl4pPr>
              <a:lnSpc>
                <a:spcPct val="125000"/>
              </a:lnSpc>
              <a:defRPr b="0"/>
            </a:lvl4pPr>
            <a:lvl5pPr>
              <a:lnSpc>
                <a:spcPct val="125000"/>
              </a:lnSpc>
              <a:defRPr b="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1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4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33D7-0277-41F7-813F-33CF503A7E41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FB9D-02BB-45D8-8985-F95CE430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ueshu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72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开题报告、毕业论文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排版指南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9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月版毕业论文、开题报告标准在实际使用中发现多处矛盾、限定不清问题，在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月份修订版本中进行了修正。主要修改了：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指导教师英文翻译，</a:t>
            </a:r>
            <a:r>
              <a:rPr lang="en-US" altLang="zh-CN" dirty="0" smtClean="0"/>
              <a:t>Directed by </a:t>
            </a:r>
            <a:r>
              <a:rPr lang="zh-CN" altLang="en-US" dirty="0" smtClean="0"/>
              <a:t>→ </a:t>
            </a:r>
            <a:r>
              <a:rPr lang="en-US" altLang="zh-CN" dirty="0" smtClean="0">
                <a:solidFill>
                  <a:srgbClr val="FF0066"/>
                </a:solidFill>
              </a:rPr>
              <a:t>Supervisor</a:t>
            </a:r>
          </a:p>
          <a:p>
            <a:pPr lvl="1"/>
            <a:r>
              <a:rPr lang="zh-CN" altLang="en-US" dirty="0" smtClean="0"/>
              <a:t>明确图、公式中文字原则上不大于正文字号，应注意美观，妥善排版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修正代码段行距，</a:t>
            </a:r>
            <a:r>
              <a:rPr lang="zh-CN" altLang="en-US" dirty="0" smtClean="0">
                <a:solidFill>
                  <a:srgbClr val="FF0066"/>
                </a:solidFill>
              </a:rPr>
              <a:t>单倍行距改为</a:t>
            </a:r>
            <a:r>
              <a:rPr lang="en-US" altLang="zh-CN" dirty="0" smtClean="0">
                <a:solidFill>
                  <a:srgbClr val="FF0066"/>
                </a:solidFill>
              </a:rPr>
              <a:t>1.5</a:t>
            </a:r>
            <a:r>
              <a:rPr lang="zh-CN" altLang="en-US" dirty="0" smtClean="0">
                <a:solidFill>
                  <a:srgbClr val="FF0066"/>
                </a:solidFill>
              </a:rPr>
              <a:t>倍行距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明确</a:t>
            </a:r>
            <a:r>
              <a:rPr lang="zh-CN" altLang="en-US" dirty="0" smtClean="0">
                <a:solidFill>
                  <a:srgbClr val="FF0066"/>
                </a:solidFill>
              </a:rPr>
              <a:t>毕业论文参考文献为小四号字</a:t>
            </a:r>
            <a:r>
              <a:rPr lang="zh-CN" altLang="en-US" dirty="0" smtClean="0"/>
              <a:t>（开题的参考文献是五号字）、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倍行距</a:t>
            </a:r>
            <a:endParaRPr lang="en-US" altLang="zh-CN" dirty="0" smtClean="0"/>
          </a:p>
          <a:p>
            <a:pPr lvl="1"/>
            <a:r>
              <a:rPr lang="zh-CN" altLang="en-US" dirty="0"/>
              <a:t>修正了</a:t>
            </a:r>
            <a:r>
              <a:rPr lang="zh-CN" altLang="en-US" dirty="0" smtClean="0"/>
              <a:t>原各级标题样式、三线表样式表述矛盾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/>
              <a:t>开</a:t>
            </a:r>
            <a:r>
              <a:rPr lang="zh-CN" altLang="en-US"/>
              <a:t>题</a:t>
            </a:r>
            <a:r>
              <a:rPr lang="zh-CN" altLang="en-US" smtClean="0"/>
              <a:t>报告表头统一为小四号字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7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需注意的重点问题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按规定调整页边距、页脚距底端距离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英文题目、作者翻译部分，注意</a:t>
            </a:r>
            <a:r>
              <a:rPr lang="zh-CN" altLang="en-US" dirty="0" smtClean="0">
                <a:solidFill>
                  <a:srgbClr val="FF0066"/>
                </a:solidFill>
              </a:rPr>
              <a:t>姓名翻译规则</a:t>
            </a:r>
            <a:endParaRPr lang="en-US" altLang="zh-CN" dirty="0" smtClean="0"/>
          </a:p>
          <a:p>
            <a:pPr lvl="1"/>
            <a:r>
              <a:rPr lang="zh-CN" altLang="en-US" dirty="0"/>
              <a:t>英文</a:t>
            </a:r>
            <a:r>
              <a:rPr lang="zh-CN" altLang="en-US" dirty="0" smtClean="0"/>
              <a:t>题目每个</a:t>
            </a:r>
            <a:r>
              <a:rPr lang="zh-CN" altLang="en-US" dirty="0" smtClean="0">
                <a:solidFill>
                  <a:srgbClr val="FF0066"/>
                </a:solidFill>
              </a:rPr>
              <a:t>实词首字母大写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英文</a:t>
            </a:r>
            <a:r>
              <a:rPr lang="zh-CN" altLang="en-US" dirty="0" smtClean="0"/>
              <a:t>摘要找英语好的同学帮忙读一下，不要直接百度不做修改</a:t>
            </a:r>
            <a:endParaRPr lang="en-US" altLang="zh-CN" dirty="0" smtClean="0"/>
          </a:p>
          <a:p>
            <a:pPr lvl="1"/>
            <a:r>
              <a:rPr lang="zh-CN" altLang="en-US" dirty="0"/>
              <a:t>不需要</a:t>
            </a:r>
            <a:r>
              <a:rPr lang="zh-CN" altLang="en-US" dirty="0" smtClean="0"/>
              <a:t>页眉，打印预览时</a:t>
            </a:r>
            <a:r>
              <a:rPr lang="zh-CN" altLang="en-US" u="dbl" dirty="0" smtClean="0">
                <a:solidFill>
                  <a:srgbClr val="FF0066"/>
                </a:solidFill>
              </a:rPr>
              <a:t>页眉</a:t>
            </a:r>
            <a:r>
              <a:rPr lang="zh-CN" altLang="en-US" u="dbl" dirty="0">
                <a:solidFill>
                  <a:srgbClr val="FF0066"/>
                </a:solidFill>
              </a:rPr>
              <a:t>处不要有横线</a:t>
            </a:r>
            <a:endParaRPr lang="en-US" altLang="zh-CN" u="dbl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专有</a:t>
            </a:r>
            <a:r>
              <a:rPr lang="zh-CN" altLang="en-US" dirty="0" smtClean="0"/>
              <a:t>名词、缩写词大小写应保持</a:t>
            </a:r>
            <a:r>
              <a:rPr lang="zh-CN" altLang="en-US" dirty="0" smtClean="0">
                <a:solidFill>
                  <a:srgbClr val="FF0066"/>
                </a:solidFill>
              </a:rPr>
              <a:t>全文一致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绘图应紧凑、整齐，图中文字原则上</a:t>
            </a:r>
            <a:r>
              <a:rPr lang="zh-CN" altLang="en-US" dirty="0" smtClean="0">
                <a:solidFill>
                  <a:srgbClr val="FF0066"/>
                </a:solidFill>
              </a:rPr>
              <a:t>不大于正文字号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公式尽量用软件内置编辑器编辑，字号</a:t>
            </a:r>
            <a:r>
              <a:rPr lang="zh-CN" altLang="en-US" dirty="0" smtClean="0">
                <a:solidFill>
                  <a:srgbClr val="FF0066"/>
                </a:solidFill>
              </a:rPr>
              <a:t>不大于正文字号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各级</a:t>
            </a:r>
            <a:r>
              <a:rPr lang="zh-CN" altLang="en-US" dirty="0" smtClean="0"/>
              <a:t>标题、正文段落</a:t>
            </a:r>
            <a:r>
              <a:rPr lang="zh-CN" altLang="en-US" dirty="0" smtClean="0">
                <a:solidFill>
                  <a:srgbClr val="FF0066"/>
                </a:solidFill>
              </a:rPr>
              <a:t>段前段后距离均为</a:t>
            </a:r>
            <a:r>
              <a:rPr lang="en-US" altLang="zh-CN" dirty="0" smtClean="0">
                <a:solidFill>
                  <a:srgbClr val="FF0066"/>
                </a:solidFill>
              </a:rPr>
              <a:t>0</a:t>
            </a:r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文献</a:t>
            </a:r>
            <a:r>
              <a:rPr lang="zh-CN" altLang="en-US" dirty="0" smtClean="0">
                <a:solidFill>
                  <a:srgbClr val="FF0066"/>
                </a:solidFill>
              </a:rPr>
              <a:t>要在原文顺序标注</a:t>
            </a:r>
            <a:r>
              <a:rPr lang="zh-CN" altLang="en-US" dirty="0" smtClean="0"/>
              <a:t>，</a:t>
            </a:r>
            <a:r>
              <a:rPr lang="zh-CN" altLang="en-US" u="dbl" dirty="0" smtClean="0">
                <a:solidFill>
                  <a:srgbClr val="FF0066"/>
                </a:solidFill>
              </a:rPr>
              <a:t>不许乱标</a:t>
            </a:r>
            <a:r>
              <a:rPr lang="en-US" altLang="zh-CN" u="dbl" dirty="0" smtClean="0">
                <a:solidFill>
                  <a:srgbClr val="FF0066"/>
                </a:solidFill>
              </a:rPr>
              <a:t>(</a:t>
            </a:r>
            <a:r>
              <a:rPr lang="zh-CN" altLang="en-US" u="dbl" dirty="0" smtClean="0">
                <a:solidFill>
                  <a:srgbClr val="FF0066"/>
                </a:solidFill>
              </a:rPr>
              <a:t>会检查相关性</a:t>
            </a:r>
            <a:r>
              <a:rPr lang="en-US" altLang="zh-CN" u="dbl" dirty="0" smtClean="0">
                <a:solidFill>
                  <a:srgbClr val="FF0066"/>
                </a:solidFill>
              </a:rPr>
              <a:t>)</a:t>
            </a:r>
            <a:r>
              <a:rPr lang="zh-CN" altLang="en-US" dirty="0" smtClean="0"/>
              <a:t>，期刊文献要有</a:t>
            </a:r>
            <a:r>
              <a:rPr lang="zh-CN" altLang="en-US" dirty="0" smtClean="0">
                <a:solidFill>
                  <a:srgbClr val="FF0066"/>
                </a:solidFill>
              </a:rPr>
              <a:t>页码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3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删除页眉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双击进入页眉，选择页眉中回车符，清除格式，一般页眉横线就消失了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28" y="2588531"/>
            <a:ext cx="9368963" cy="33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77" y="1438103"/>
            <a:ext cx="8410625" cy="19176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绘图时，“插入→形状→新建绘图画布”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，图形画在画布中，便于编辑和排版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或者在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中完成绘图，选择性粘贴为“增强型图元文件”，保证图像放大缩小文字清晰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45" y="137647"/>
            <a:ext cx="2578544" cy="66260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41" y="3741244"/>
            <a:ext cx="1533333" cy="2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303" y="3052162"/>
            <a:ext cx="4403335" cy="3711499"/>
          </a:xfrm>
          <a:prstGeom prst="rect">
            <a:avLst/>
          </a:prstGeom>
        </p:spPr>
      </p:pic>
      <p:sp>
        <p:nvSpPr>
          <p:cNvPr id="7" name="燕尾形箭头 6"/>
          <p:cNvSpPr/>
          <p:nvPr/>
        </p:nvSpPr>
        <p:spPr>
          <a:xfrm>
            <a:off x="3322401" y="4565564"/>
            <a:ext cx="944790" cy="6846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7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78" y="1438102"/>
            <a:ext cx="6173451" cy="5095701"/>
          </a:xfrm>
        </p:spPr>
        <p:txBody>
          <a:bodyPr/>
          <a:lstStyle/>
          <a:p>
            <a:r>
              <a:rPr lang="zh-CN" altLang="en-US" dirty="0" smtClean="0"/>
              <a:t>批量修改全文西文字体为</a:t>
            </a:r>
            <a:endParaRPr lang="en-US" altLang="zh-CN" dirty="0" smtClean="0"/>
          </a:p>
          <a:p>
            <a:pPr lvl="1"/>
            <a:r>
              <a:rPr lang="zh-CN" altLang="en-US" dirty="0"/>
              <a:t>论文全部完成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Ctrl+A</a:t>
            </a:r>
            <a:r>
              <a:rPr lang="zh-CN" altLang="en-US" dirty="0" smtClean="0"/>
              <a:t>全选，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开始→字体→西文字体（</a:t>
            </a:r>
            <a:r>
              <a:rPr lang="zh-CN" altLang="en-US" dirty="0"/>
              <a:t>不要改</a:t>
            </a:r>
            <a:r>
              <a:rPr lang="zh-CN" altLang="en-US" dirty="0" smtClean="0"/>
              <a:t>中文）</a:t>
            </a:r>
            <a:endParaRPr lang="en-US" altLang="zh-CN" dirty="0" smtClean="0"/>
          </a:p>
          <a:p>
            <a:pPr lvl="1"/>
            <a:r>
              <a:rPr lang="zh-CN" altLang="en-US" dirty="0"/>
              <a:t>页码字体需单独修改</a:t>
            </a:r>
            <a:r>
              <a:rPr lang="zh-CN" altLang="en-US" dirty="0" smtClean="0"/>
              <a:t>页脚调整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416" r="1689" b="1012"/>
          <a:stretch/>
        </p:blipFill>
        <p:spPr>
          <a:xfrm>
            <a:off x="7448365" y="75726"/>
            <a:ext cx="4545368" cy="6680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16" y="4147284"/>
            <a:ext cx="3867505" cy="1910313"/>
          </a:xfrm>
          <a:prstGeom prst="rect">
            <a:avLst/>
          </a:prstGeom>
        </p:spPr>
      </p:pic>
      <p:sp>
        <p:nvSpPr>
          <p:cNvPr id="7" name="燕尾形箭头 6"/>
          <p:cNvSpPr/>
          <p:nvPr/>
        </p:nvSpPr>
        <p:spPr>
          <a:xfrm>
            <a:off x="5908089" y="4757321"/>
            <a:ext cx="1189608" cy="9210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参考文献格式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文献可直接从在线数据库复制</a:t>
            </a:r>
            <a:r>
              <a:rPr lang="en-US" altLang="zh-CN" dirty="0" smtClean="0"/>
              <a:t>GB/T 7714</a:t>
            </a:r>
            <a:r>
              <a:rPr lang="zh-CN" altLang="en-US" dirty="0" smtClean="0"/>
              <a:t>格式引用，也可在百度学术（</a:t>
            </a:r>
            <a:r>
              <a:rPr lang="en-US" altLang="zh-CN" dirty="0" smtClean="0">
                <a:hlinkClick r:id="rId2"/>
              </a:rPr>
              <a:t>http://xueshu.baidu.com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）完成，</a:t>
            </a:r>
            <a:r>
              <a:rPr lang="zh-CN" altLang="en-US" b="1" dirty="0" smtClean="0">
                <a:solidFill>
                  <a:srgbClr val="FF0066"/>
                </a:solidFill>
              </a:rPr>
              <a:t>检查合格后</a:t>
            </a:r>
            <a:r>
              <a:rPr lang="zh-CN" altLang="en-US" dirty="0" smtClean="0"/>
              <a:t>纯文本粘贴纸论文中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5" y="3826331"/>
            <a:ext cx="5000609" cy="2130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51" y="3480414"/>
            <a:ext cx="5266667" cy="2476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603643" y="4527482"/>
            <a:ext cx="807868" cy="72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395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开题报告、毕业论文 排版指南</vt:lpstr>
      <vt:lpstr>1 区别</vt:lpstr>
      <vt:lpstr>2 注意</vt:lpstr>
      <vt:lpstr>小技巧</vt:lpstr>
      <vt:lpstr>小技巧</vt:lpstr>
      <vt:lpstr>小技巧</vt:lpstr>
      <vt:lpstr>小技巧</vt:lpstr>
    </vt:vector>
  </TitlesOfParts>
  <Company>SICAU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开题报告、毕业论文 排版指南</dc:title>
  <dc:creator>段旭良</dc:creator>
  <cp:lastModifiedBy>段旭良</cp:lastModifiedBy>
  <cp:revision>14</cp:revision>
  <dcterms:created xsi:type="dcterms:W3CDTF">2018-05-20T00:55:46Z</dcterms:created>
  <dcterms:modified xsi:type="dcterms:W3CDTF">2018-05-20T01:51:03Z</dcterms:modified>
</cp:coreProperties>
</file>