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4778" r:id="rId2"/>
    <p:sldId id="1010" r:id="rId3"/>
    <p:sldId id="4780" r:id="rId4"/>
    <p:sldId id="4779" r:id="rId5"/>
    <p:sldId id="4781" r:id="rId6"/>
    <p:sldId id="4791" r:id="rId7"/>
    <p:sldId id="4792" r:id="rId8"/>
    <p:sldId id="4782" r:id="rId9"/>
    <p:sldId id="4793" r:id="rId10"/>
    <p:sldId id="4795" r:id="rId11"/>
    <p:sldId id="4784" r:id="rId12"/>
    <p:sldId id="4785" r:id="rId13"/>
    <p:sldId id="4786" r:id="rId14"/>
    <p:sldId id="4794" r:id="rId15"/>
    <p:sldId id="4796" r:id="rId16"/>
    <p:sldId id="4797" r:id="rId17"/>
    <p:sldId id="4798" r:id="rId18"/>
    <p:sldId id="4799" r:id="rId19"/>
    <p:sldId id="4800" r:id="rId20"/>
    <p:sldId id="275" r:id="rId21"/>
  </p:sldIdLst>
  <p:sldSz cx="12192000" cy="6858000"/>
  <p:notesSz cx="6858000" cy="9144000"/>
  <p:embeddedFontLs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91"/>
            <p14:sldId id="4792"/>
            <p14:sldId id="4782"/>
            <p14:sldId id="4793"/>
            <p14:sldId id="4795"/>
            <p14:sldId id="4784"/>
            <p14:sldId id="4785"/>
            <p14:sldId id="4786"/>
            <p14:sldId id="4794"/>
            <p14:sldId id="4796"/>
            <p14:sldId id="4797"/>
            <p14:sldId id="4798"/>
            <p14:sldId id="4799"/>
            <p14:sldId id="480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95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27/03/2024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 (Cont’d)</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8" name="Picture 7">
            <a:extLst>
              <a:ext uri="{FF2B5EF4-FFF2-40B4-BE49-F238E27FC236}">
                <a16:creationId xmlns:a16="http://schemas.microsoft.com/office/drawing/2014/main" id="{0CA3A5CE-3C00-3E3A-D02C-50B26061F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58" y="1277771"/>
            <a:ext cx="7503460" cy="4733065"/>
          </a:xfrm>
          <a:prstGeom prst="rect">
            <a:avLst/>
          </a:prstGeom>
        </p:spPr>
      </p:pic>
    </p:spTree>
    <p:extLst>
      <p:ext uri="{BB962C8B-B14F-4D97-AF65-F5344CB8AC3E}">
        <p14:creationId xmlns:p14="http://schemas.microsoft.com/office/powerpoint/2010/main" val="3748101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Experimentation and uplift testing</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Introduction</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CD028361-095A-303A-3DDF-6E4EBA6A96CD}"/>
              </a:ext>
            </a:extLst>
          </p:cNvPr>
          <p:cNvSpPr txBox="1"/>
          <p:nvPr/>
        </p:nvSpPr>
        <p:spPr>
          <a:xfrm>
            <a:off x="1196975" y="1457070"/>
            <a:ext cx="10479600" cy="440080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A trial store is a store on which a new strategy was carried out for a period of time.</a:t>
            </a: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A control store is a store whose performance before the experiment was similar to the control store.</a:t>
            </a: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For this project a new store layout was tested on trial stores </a:t>
            </a:r>
            <a:r>
              <a:rPr lang="en-AU" sz="2400" dirty="0">
                <a:latin typeface="Roboto Light" panose="02000000000000000000" pitchFamily="2" charset="0"/>
                <a:ea typeface="Roboto Light" panose="02000000000000000000" pitchFamily="2" charset="0"/>
              </a:rPr>
              <a:t>77, 86, and 88, with </a:t>
            </a:r>
            <a:r>
              <a:rPr lang="en-GB" sz="2400" dirty="0">
                <a:latin typeface="Roboto Light" panose="02000000000000000000" pitchFamily="2" charset="0"/>
                <a:ea typeface="Roboto Light" panose="02000000000000000000" pitchFamily="2" charset="0"/>
              </a:rPr>
              <a:t>stores 233, 155, and 237 as control stores.</a:t>
            </a:r>
            <a:endParaRPr lang="en-AU"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In this analysis the performance of the control store was compared to the respective trial store during the experimental period to gauge the effect of the experiment</a:t>
            </a:r>
            <a:endParaRPr lang="en-NG"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77 (Trial), Store 233 (Control), and other stores pre trial period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23712880-E364-FCCA-9CF2-2E7EE9EFB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27807"/>
            <a:ext cx="5400183" cy="4914286"/>
          </a:xfrm>
          <a:prstGeom prst="rect">
            <a:avLst/>
          </a:prstGeom>
        </p:spPr>
      </p:pic>
      <p:pic>
        <p:nvPicPr>
          <p:cNvPr id="9" name="Picture 8">
            <a:extLst>
              <a:ext uri="{FF2B5EF4-FFF2-40B4-BE49-F238E27FC236}">
                <a16:creationId xmlns:a16="http://schemas.microsoft.com/office/drawing/2014/main" id="{D75FFCF0-73B9-F818-4988-7867AD121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246" y="1127807"/>
            <a:ext cx="5400183" cy="491428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10" name="Picture 9">
            <a:extLst>
              <a:ext uri="{FF2B5EF4-FFF2-40B4-BE49-F238E27FC236}">
                <a16:creationId xmlns:a16="http://schemas.microsoft.com/office/drawing/2014/main" id="{D6416AEC-11D6-B8C8-7BF2-C725D440E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319" y="1287632"/>
            <a:ext cx="10206316" cy="4803885"/>
          </a:xfrm>
          <a:prstGeom prst="rect">
            <a:avLst/>
          </a:prstGeom>
        </p:spPr>
      </p:pic>
    </p:spTree>
    <p:extLst>
      <p:ext uri="{BB962C8B-B14F-4D97-AF65-F5344CB8AC3E}">
        <p14:creationId xmlns:p14="http://schemas.microsoft.com/office/powerpoint/2010/main" val="3945423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C09509A8-45D2-5A34-F3A1-B7876D59B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381761"/>
            <a:ext cx="10206317" cy="4803885"/>
          </a:xfrm>
          <a:prstGeom prst="rect">
            <a:avLst/>
          </a:prstGeom>
        </p:spPr>
      </p:pic>
    </p:spTree>
    <p:extLst>
      <p:ext uri="{BB962C8B-B14F-4D97-AF65-F5344CB8AC3E}">
        <p14:creationId xmlns:p14="http://schemas.microsoft.com/office/powerpoint/2010/main" val="460503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experiment had a mixed effect on the performance of store 86 (trial) when compared to Store 155 (control).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07F92EEF-35CA-6A63-F029-6916EB5C9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385048"/>
            <a:ext cx="9041270" cy="4547757"/>
          </a:xfrm>
          <a:prstGeom prst="rect">
            <a:avLst/>
          </a:prstGeom>
        </p:spPr>
      </p:pic>
    </p:spTree>
    <p:extLst>
      <p:ext uri="{BB962C8B-B14F-4D97-AF65-F5344CB8AC3E}">
        <p14:creationId xmlns:p14="http://schemas.microsoft.com/office/powerpoint/2010/main" val="4277375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experiment had a mixed effect on the performance of store 86 (trial) when compared to Store 155 (control).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C8A79B45-8300-309A-EEF8-7833A20A7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385047"/>
            <a:ext cx="9041270" cy="4736016"/>
          </a:xfrm>
          <a:prstGeom prst="rect">
            <a:avLst/>
          </a:prstGeom>
        </p:spPr>
      </p:pic>
    </p:spTree>
    <p:extLst>
      <p:ext uri="{BB962C8B-B14F-4D97-AF65-F5344CB8AC3E}">
        <p14:creationId xmlns:p14="http://schemas.microsoft.com/office/powerpoint/2010/main" val="1577374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88 (trial) and 237 (control)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9E45F2FD-1C5F-1DFC-9983-25F24A73A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438835"/>
            <a:ext cx="9041270" cy="4682228"/>
          </a:xfrm>
          <a:prstGeom prst="rect">
            <a:avLst/>
          </a:prstGeom>
        </p:spPr>
      </p:pic>
    </p:spTree>
    <p:extLst>
      <p:ext uri="{BB962C8B-B14F-4D97-AF65-F5344CB8AC3E}">
        <p14:creationId xmlns:p14="http://schemas.microsoft.com/office/powerpoint/2010/main" val="2291735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61029"/>
          </a:xfrm>
        </p:spPr>
        <p:txBody>
          <a:bodyPr/>
          <a:lstStyle/>
          <a:p>
            <a:r>
              <a:rPr lang="en-AU" dirty="0"/>
              <a:t>The percentage difference in performance between 88 (trial) and 237 (control)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B2E2C639-AE11-70FF-8BF6-EF472AAE2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5" y="1425387"/>
            <a:ext cx="9041270" cy="4617645"/>
          </a:xfrm>
          <a:prstGeom prst="rect">
            <a:avLst/>
          </a:prstGeom>
        </p:spPr>
      </p:pic>
    </p:spTree>
    <p:extLst>
      <p:ext uri="{BB962C8B-B14F-4D97-AF65-F5344CB8AC3E}">
        <p14:creationId xmlns:p14="http://schemas.microsoft.com/office/powerpoint/2010/main" val="3308039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Customer Segmentation </a:t>
            </a:r>
          </a:p>
          <a:p>
            <a:pPr algn="l"/>
            <a:r>
              <a:rPr lang="en-AU" sz="1400" dirty="0">
                <a:latin typeface="Roboto" panose="02000000000000000000" pitchFamily="2" charset="0"/>
                <a:ea typeface="Roboto" panose="02000000000000000000" pitchFamily="2" charset="0"/>
                <a:cs typeface="Roboto" panose="02000000000000000000" pitchFamily="2" charset="0"/>
              </a:rPr>
              <a:t>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Experimentation </a:t>
            </a:r>
          </a:p>
          <a:p>
            <a:pPr algn="l"/>
            <a:r>
              <a:rPr lang="en-AU" sz="1400" dirty="0">
                <a:latin typeface="Roboto" panose="02000000000000000000" pitchFamily="2" charset="0"/>
                <a:ea typeface="Roboto" panose="02000000000000000000" pitchFamily="2" charset="0"/>
                <a:cs typeface="Roboto" panose="02000000000000000000" pitchFamily="2" charset="0"/>
              </a:rPr>
              <a:t>and </a:t>
            </a:r>
          </a:p>
          <a:p>
            <a:pPr algn="l"/>
            <a:r>
              <a:rPr lang="en-AU" sz="1400" dirty="0">
                <a:latin typeface="Roboto" panose="02000000000000000000" pitchFamily="2" charset="0"/>
                <a:ea typeface="Roboto" panose="02000000000000000000" pitchFamily="2" charset="0"/>
                <a:cs typeface="Roboto" panose="02000000000000000000" pitchFamily="2" charset="0"/>
              </a:rPr>
              <a:t>uplift testing</a:t>
            </a:r>
          </a:p>
        </p:txBody>
      </p:sp>
      <p:sp>
        <p:nvSpPr>
          <p:cNvPr id="7" name="TextBox 6">
            <a:extLst>
              <a:ext uri="{FF2B5EF4-FFF2-40B4-BE49-F238E27FC236}">
                <a16:creationId xmlns:a16="http://schemas.microsoft.com/office/drawing/2014/main" id="{7C949C27-3E05-4AA4-A1A8-5696F6F3C356}"/>
              </a:ext>
            </a:extLst>
          </p:cNvPr>
          <p:cNvSpPr txBox="1"/>
          <p:nvPr/>
        </p:nvSpPr>
        <p:spPr>
          <a:xfrm>
            <a:off x="3541014" y="1967886"/>
            <a:ext cx="8650986" cy="1718742"/>
          </a:xfrm>
          <a:prstGeom prst="rect">
            <a:avLst/>
          </a:prstGeom>
          <a:noFill/>
        </p:spPr>
        <p:txBody>
          <a:bodyPr wrap="square" lIns="0" tIns="0" rIns="0" bIns="0" rtlCol="0" anchor="t">
            <a:noAutofit/>
          </a:bodyPr>
          <a:lstStyle/>
          <a:p>
            <a:pPr marL="171450" indent="-171450" algn="l">
              <a:lnSpc>
                <a:spcPct val="150000"/>
              </a:lnSpc>
              <a:buFont typeface="Wingdings" panose="05000000000000000000" pitchFamily="2" charset="2"/>
              <a:buChar char="q"/>
            </a:pPr>
            <a:r>
              <a:rPr lang="en-GB" sz="1200" dirty="0">
                <a:latin typeface="Roboto Light" panose="02000000000000000000" pitchFamily="2" charset="0"/>
                <a:ea typeface="Roboto Light" panose="02000000000000000000" pitchFamily="2" charset="0"/>
              </a:rPr>
              <a:t>The top 3 customer segments responsible for sales are:</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budget older families</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mainstream retirees</a:t>
            </a:r>
          </a:p>
          <a:p>
            <a:pPr marL="628650" lvl="1" indent="-171450">
              <a:lnSpc>
                <a:spcPct val="150000"/>
              </a:lnSpc>
              <a:buFont typeface="Wingdings" panose="05000000000000000000" pitchFamily="2" charset="2"/>
              <a:buChar char="Ø"/>
            </a:pPr>
            <a:r>
              <a:rPr lang="en-GB" sz="1200" dirty="0">
                <a:latin typeface="Roboto Light" panose="02000000000000000000" pitchFamily="2" charset="0"/>
                <a:ea typeface="Roboto Light" panose="02000000000000000000" pitchFamily="2" charset="0"/>
              </a:rPr>
              <a:t>mainstream young singles and couples</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GB" sz="12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The number of customers is the driver of sales in the mainstream retirees and mainstream young singles/couples segments.</a:t>
            </a:r>
          </a:p>
          <a:p>
            <a:pPr marL="171450" indent="-171450">
              <a:lnSpc>
                <a:spcPct val="150000"/>
              </a:lnSpc>
              <a:buFont typeface="Wingdings" panose="05000000000000000000" pitchFamily="2" charset="2"/>
              <a:buChar char="q"/>
              <a:defRPr/>
            </a:pPr>
            <a:r>
              <a:rPr kumimoji="0" lang="en-GB" sz="12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The number of chips purchased per customer is the driver of sales in the budget older families segments.</a:t>
            </a:r>
            <a:endParaRPr lang="en-GB" sz="1200" dirty="0">
              <a:latin typeface="Roboto Light" panose="02000000000000000000" pitchFamily="2" charset="0"/>
              <a:ea typeface="Roboto Light"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GB"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541015" y="4158464"/>
            <a:ext cx="8650985" cy="1718742"/>
          </a:xfrm>
          <a:prstGeom prst="rect">
            <a:avLst/>
          </a:prstGeom>
          <a:noFill/>
        </p:spPr>
        <p:txBody>
          <a:bodyPr wrap="square" lIns="0" tIns="0" rIns="0" bIns="0" rtlCol="0" anchor="t">
            <a:noAutofit/>
          </a:bodyPr>
          <a:lstStyle/>
          <a:p>
            <a:pPr marL="171450" indent="-171450">
              <a:lnSpc>
                <a:spcPct val="200000"/>
              </a:lnSpc>
              <a:buFont typeface="Wingdings" panose="05000000000000000000" pitchFamily="2" charset="2"/>
              <a:buChar char="q"/>
            </a:pPr>
            <a:r>
              <a:rPr lang="en-AU" sz="1200" dirty="0">
                <a:latin typeface="Roboto Light" panose="02000000000000000000" pitchFamily="2" charset="0"/>
                <a:ea typeface="Roboto Light" panose="02000000000000000000" pitchFamily="2" charset="0"/>
              </a:rPr>
              <a:t>A new store layout was tested on stores 77, 86, and 88.</a:t>
            </a:r>
          </a:p>
          <a:p>
            <a:pPr marL="171450" indent="-171450">
              <a:lnSpc>
                <a:spcPct val="200000"/>
              </a:lnSpc>
              <a:buFont typeface="Wingdings" panose="05000000000000000000" pitchFamily="2" charset="2"/>
              <a:buChar char="q"/>
            </a:pPr>
            <a:r>
              <a:rPr lang="en-AU" sz="1200" dirty="0">
                <a:latin typeface="Roboto Light" panose="02000000000000000000" pitchFamily="2" charset="0"/>
                <a:ea typeface="Roboto Light" panose="02000000000000000000" pitchFamily="2" charset="0"/>
              </a:rPr>
              <a:t>With stores 77, 86, and 88 as trial stores, stores 233, 155, and 237 were selected as control stores.</a:t>
            </a:r>
          </a:p>
          <a:p>
            <a:pPr marL="171450" indent="-171450">
              <a:lnSpc>
                <a:spcPct val="200000"/>
              </a:lnSpc>
              <a:buFont typeface="Wingdings" panose="05000000000000000000" pitchFamily="2" charset="2"/>
              <a:buChar char="q"/>
            </a:pPr>
            <a:r>
              <a:rPr lang="en-GB" sz="1200" dirty="0">
                <a:latin typeface="Roboto Light" panose="02000000000000000000" pitchFamily="2" charset="0"/>
                <a:ea typeface="Roboto Light" panose="02000000000000000000" pitchFamily="2" charset="0"/>
              </a:rPr>
              <a:t>The experiment positively affected the performance of store 77 and 88 but this was not the case for store 86.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top three customer segments driving sales are budget older families, mainstream retirees, and mainstream young singles and couples.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1" name="Picture 10">
            <a:extLst>
              <a:ext uri="{FF2B5EF4-FFF2-40B4-BE49-F238E27FC236}">
                <a16:creationId xmlns:a16="http://schemas.microsoft.com/office/drawing/2014/main" id="{6778BF35-3F47-580D-1E1F-6906C7F10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873" y="1044631"/>
            <a:ext cx="10340439" cy="505613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number of customers is the driver of sales in the mainstream retirees and mainstream young singles/couples segments.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5" name="Picture 4">
            <a:extLst>
              <a:ext uri="{FF2B5EF4-FFF2-40B4-BE49-F238E27FC236}">
                <a16:creationId xmlns:a16="http://schemas.microsoft.com/office/drawing/2014/main" id="{B31279E6-C78D-4641-4E7B-540E5E91B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956" y="1042988"/>
            <a:ext cx="9844087" cy="5057774"/>
          </a:xfrm>
          <a:prstGeom prst="rect">
            <a:avLst/>
          </a:prstGeom>
        </p:spPr>
      </p:pic>
    </p:spTree>
    <p:extLst>
      <p:ext uri="{BB962C8B-B14F-4D97-AF65-F5344CB8AC3E}">
        <p14:creationId xmlns:p14="http://schemas.microsoft.com/office/powerpoint/2010/main" val="425998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03874" y="174171"/>
            <a:ext cx="10479600" cy="868817"/>
          </a:xfrm>
        </p:spPr>
        <p:txBody>
          <a:bodyPr/>
          <a:lstStyle/>
          <a:p>
            <a:r>
              <a:rPr lang="en-GB" dirty="0"/>
              <a:t>The number of chips purchased per customer is the driver of sales in the budget older families segments.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309857AF-5106-465A-5024-BFBDCABAD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874" y="1042988"/>
            <a:ext cx="10168989" cy="4814887"/>
          </a:xfrm>
          <a:prstGeom prst="rect">
            <a:avLst/>
          </a:prstGeom>
        </p:spPr>
      </p:pic>
    </p:spTree>
    <p:extLst>
      <p:ext uri="{BB962C8B-B14F-4D97-AF65-F5344CB8AC3E}">
        <p14:creationId xmlns:p14="http://schemas.microsoft.com/office/powerpoint/2010/main" val="1012834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23D012B8-DAD8-CAF9-D656-C9B90A1EF23D}"/>
              </a:ext>
            </a:extLst>
          </p:cNvPr>
          <p:cNvSpPr txBox="1"/>
          <p:nvPr/>
        </p:nvSpPr>
        <p:spPr>
          <a:xfrm>
            <a:off x="1196975" y="1457070"/>
            <a:ext cx="10479600" cy="440080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The top 3 customer segments prefer the following category of products:</a:t>
            </a:r>
          </a:p>
          <a:p>
            <a:pPr algn="l"/>
            <a:endParaRPr lang="en-US" sz="2400" dirty="0">
              <a:latin typeface="Roboto Light" panose="02000000000000000000" pitchFamily="2" charset="0"/>
              <a:ea typeface="Roboto Light" panose="02000000000000000000" pitchFamily="2" charset="0"/>
            </a:endParaRPr>
          </a:p>
          <a:p>
            <a:pPr marL="800100" lvl="1" indent="-342900">
              <a:buFont typeface="Wingdings" panose="05000000000000000000" pitchFamily="2" charset="2"/>
              <a:buChar char="Ø"/>
            </a:pPr>
            <a:r>
              <a:rPr lang="en-US" sz="2400" dirty="0">
                <a:latin typeface="Roboto Light" panose="02000000000000000000" pitchFamily="2" charset="0"/>
                <a:ea typeface="Roboto Light" panose="02000000000000000000" pitchFamily="2" charset="0"/>
              </a:rPr>
              <a:t>Brands: Kettle, Smith, Doritos, Pringles</a:t>
            </a:r>
          </a:p>
          <a:p>
            <a:pPr marL="800100" lvl="1" indent="-342900">
              <a:buFont typeface="Wingdings" panose="05000000000000000000" pitchFamily="2" charset="2"/>
              <a:buChar char="Ø"/>
            </a:pPr>
            <a:endParaRPr lang="en-US" sz="2400" dirty="0">
              <a:latin typeface="Roboto Light" panose="02000000000000000000" pitchFamily="2" charset="0"/>
              <a:ea typeface="Roboto Light" panose="02000000000000000000" pitchFamily="2" charset="0"/>
            </a:endParaRPr>
          </a:p>
          <a:p>
            <a:pPr marL="800100" lvl="1" indent="-342900">
              <a:buFont typeface="Wingdings" panose="05000000000000000000" pitchFamily="2" charset="2"/>
              <a:buChar char="Ø"/>
            </a:pPr>
            <a:r>
              <a:rPr lang="en-US" sz="2400" dirty="0">
                <a:latin typeface="Roboto Light" panose="02000000000000000000" pitchFamily="2" charset="0"/>
                <a:ea typeface="Roboto Light" panose="02000000000000000000" pitchFamily="2" charset="0"/>
              </a:rPr>
              <a:t>Size: </a:t>
            </a:r>
            <a:r>
              <a:rPr lang="nn-NO" sz="2400" dirty="0">
                <a:latin typeface="Roboto Light" panose="02000000000000000000" pitchFamily="2" charset="0"/>
                <a:ea typeface="Roboto Light" panose="02000000000000000000" pitchFamily="2" charset="0"/>
              </a:rPr>
              <a:t>175g, 150g, 134g, 110g, 170g</a:t>
            </a:r>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algn="l"/>
            <a:endParaRPr lang="en-US" sz="24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2400" dirty="0">
              <a:latin typeface="Roboto Light" panose="02000000000000000000" pitchFamily="2" charset="0"/>
              <a:ea typeface="Roboto Light" panose="02000000000000000000" pitchFamily="2" charset="0"/>
            </a:endParaRPr>
          </a:p>
          <a:p>
            <a:pPr algn="l"/>
            <a:endParaRPr lang="en-NG"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Product categories preferred by top 3 customer segments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5">
            <a:extLst>
              <a:ext uri="{FF2B5EF4-FFF2-40B4-BE49-F238E27FC236}">
                <a16:creationId xmlns:a16="http://schemas.microsoft.com/office/drawing/2014/main" id="{C3799BBE-C158-C418-B7B1-5593881BC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93" y="1116106"/>
            <a:ext cx="8969189" cy="5082988"/>
          </a:xfrm>
          <a:prstGeom prst="rect">
            <a:avLst/>
          </a:prstGeom>
        </p:spPr>
      </p:pic>
    </p:spTree>
    <p:extLst>
      <p:ext uri="{BB962C8B-B14F-4D97-AF65-F5344CB8AC3E}">
        <p14:creationId xmlns:p14="http://schemas.microsoft.com/office/powerpoint/2010/main" val="3217673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8270</TotalTime>
  <Words>747</Words>
  <Application>Microsoft Office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Roboto Medium</vt:lpstr>
      <vt:lpstr>Arial</vt:lpstr>
      <vt:lpstr>Calibri</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Favour Adenugba</cp:lastModifiedBy>
  <cp:revision>467</cp:revision>
  <dcterms:created xsi:type="dcterms:W3CDTF">2018-02-07T23:23:24Z</dcterms:created>
  <dcterms:modified xsi:type="dcterms:W3CDTF">2024-03-28T07:06:10Z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