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6"/>
  </p:handoutMasterIdLst>
  <p:sldIdLst>
    <p:sldId id="323" r:id="rId2"/>
    <p:sldId id="257" r:id="rId3"/>
    <p:sldId id="340" r:id="rId4"/>
    <p:sldId id="326" r:id="rId5"/>
    <p:sldId id="331" r:id="rId6"/>
    <p:sldId id="330" r:id="rId7"/>
    <p:sldId id="337" r:id="rId8"/>
    <p:sldId id="332" r:id="rId9"/>
    <p:sldId id="333" r:id="rId10"/>
    <p:sldId id="334" r:id="rId11"/>
    <p:sldId id="335" r:id="rId12"/>
    <p:sldId id="336" r:id="rId13"/>
    <p:sldId id="338" r:id="rId14"/>
    <p:sldId id="349" r:id="rId15"/>
    <p:sldId id="350" r:id="rId16"/>
    <p:sldId id="351" r:id="rId17"/>
    <p:sldId id="341" r:id="rId18"/>
    <p:sldId id="345" r:id="rId19"/>
    <p:sldId id="346" r:id="rId20"/>
    <p:sldId id="342" r:id="rId21"/>
    <p:sldId id="343" r:id="rId22"/>
    <p:sldId id="347" r:id="rId23"/>
    <p:sldId id="358" r:id="rId24"/>
    <p:sldId id="348" r:id="rId25"/>
    <p:sldId id="352" r:id="rId26"/>
    <p:sldId id="353" r:id="rId27"/>
    <p:sldId id="354" r:id="rId28"/>
    <p:sldId id="355" r:id="rId29"/>
    <p:sldId id="359" r:id="rId30"/>
    <p:sldId id="356" r:id="rId31"/>
    <p:sldId id="360" r:id="rId32"/>
    <p:sldId id="357" r:id="rId33"/>
    <p:sldId id="361" r:id="rId34"/>
    <p:sldId id="271" r:id="rId35"/>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99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09" autoAdjust="0"/>
    <p:restoredTop sz="94660"/>
  </p:normalViewPr>
  <p:slideViewPr>
    <p:cSldViewPr snapToGrid="0" snapToObjects="1">
      <p:cViewPr varScale="1">
        <p:scale>
          <a:sx n="116" d="100"/>
          <a:sy n="116" d="100"/>
        </p:scale>
        <p:origin x="1698" y="13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11/12/2015</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11/12/2015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11/12/2015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11/12/2015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11/12/2015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11/12/2015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11/12/2015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11/12/2015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11/12/2015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11/12/2015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11/12/2015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11/12/2015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11/12/2015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11/12/2015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www.maestrosdelweb.com/editorial/diez-funciones-imprescindibles-en-javascript/"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www.maestrosdelweb.com/editorial/dom/"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p:cNvSpPr txBox="1">
            <a:spLocks/>
          </p:cNvSpPr>
          <p:nvPr/>
        </p:nvSpPr>
        <p:spPr>
          <a:xfrm>
            <a:off x="107950" y="136806"/>
            <a:ext cx="6840538" cy="360045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altLang="es-CO" dirty="0" smtClean="0"/>
              <a:t>Técnico Programación de Software</a:t>
            </a:r>
            <a:br>
              <a:rPr lang="es-ES" altLang="es-CO" dirty="0" smtClean="0"/>
            </a:br>
            <a:r>
              <a:rPr lang="es-ES" altLang="es-CO" dirty="0" smtClean="0"/>
              <a:t>Proyecto </a:t>
            </a:r>
            <a:endParaRPr lang="es-ES" altLang="es-CO" sz="2000" b="1" dirty="0" smtClean="0"/>
          </a:p>
        </p:txBody>
      </p:sp>
      <p:sp>
        <p:nvSpPr>
          <p:cNvPr id="2" name="Rectángulo 1"/>
          <p:cNvSpPr/>
          <p:nvPr/>
        </p:nvSpPr>
        <p:spPr>
          <a:xfrm>
            <a:off x="2065088" y="2140137"/>
            <a:ext cx="4572000" cy="4708981"/>
          </a:xfrm>
          <a:prstGeom prst="rect">
            <a:avLst/>
          </a:prstGeom>
        </p:spPr>
        <p:txBody>
          <a:bodyPr>
            <a:spAutoFit/>
          </a:bodyPr>
          <a:lstStyle/>
          <a:p>
            <a:pPr lvl="0"/>
            <a:endParaRPr lang="es-ES" altLang="es-CO" sz="2000" b="1" dirty="0" smtClean="0">
              <a:solidFill>
                <a:prstClr val="black"/>
              </a:solidFill>
            </a:endParaRPr>
          </a:p>
          <a:p>
            <a:pPr lvl="0"/>
            <a:endParaRPr lang="es-ES" altLang="es-CO" sz="2000" b="1" dirty="0">
              <a:solidFill>
                <a:prstClr val="black"/>
              </a:solidFill>
            </a:endParaRPr>
          </a:p>
          <a:p>
            <a:pPr lvl="0" algn="ctr"/>
            <a:endParaRPr lang="es-ES" altLang="es-CO" sz="2000" b="1" dirty="0">
              <a:solidFill>
                <a:prstClr val="black"/>
              </a:solidFill>
            </a:endParaRPr>
          </a:p>
          <a:p>
            <a:pPr lvl="0" algn="ctr"/>
            <a:r>
              <a:rPr lang="es-ES" altLang="es-CO" sz="2000" b="1" dirty="0">
                <a:solidFill>
                  <a:prstClr val="black"/>
                </a:solidFill>
              </a:rPr>
              <a:t>JUAN BAUTISTA  </a:t>
            </a:r>
          </a:p>
          <a:p>
            <a:pPr lvl="0" algn="ctr"/>
            <a:r>
              <a:rPr lang="es-ES" altLang="es-CO" sz="2000" b="1" dirty="0">
                <a:solidFill>
                  <a:prstClr val="black"/>
                </a:solidFill>
              </a:rPr>
              <a:t>DIEGO AMAYA</a:t>
            </a:r>
          </a:p>
          <a:p>
            <a:pPr lvl="0" algn="ctr"/>
            <a:r>
              <a:rPr lang="es-ES" altLang="es-CO" sz="2000" b="1" dirty="0" smtClean="0">
                <a:solidFill>
                  <a:prstClr val="black"/>
                </a:solidFill>
              </a:rPr>
              <a:t>ANDRES </a:t>
            </a:r>
            <a:r>
              <a:rPr lang="es-ES" altLang="es-CO" sz="2000" b="1" dirty="0">
                <a:solidFill>
                  <a:prstClr val="black"/>
                </a:solidFill>
              </a:rPr>
              <a:t>FELIPE PEREZ</a:t>
            </a:r>
          </a:p>
          <a:p>
            <a:pPr lvl="0" algn="ctr"/>
            <a:endParaRPr lang="es-ES" altLang="es-CO" sz="2000" b="1" dirty="0">
              <a:solidFill>
                <a:prstClr val="black"/>
              </a:solidFill>
            </a:endParaRPr>
          </a:p>
          <a:p>
            <a:pPr lvl="0" algn="ctr"/>
            <a:endParaRPr lang="es-ES" altLang="es-CO" sz="2000" b="1" dirty="0">
              <a:solidFill>
                <a:prstClr val="black"/>
              </a:solidFill>
            </a:endParaRPr>
          </a:p>
          <a:p>
            <a:pPr lvl="0" algn="ctr"/>
            <a:r>
              <a:rPr lang="pt-BR" altLang="es-CO" sz="2000" b="1" dirty="0">
                <a:solidFill>
                  <a:prstClr val="black"/>
                </a:solidFill>
              </a:rPr>
              <a:t>VICTOR RINCON PERALTA</a:t>
            </a:r>
          </a:p>
          <a:p>
            <a:pPr lvl="0" algn="ctr"/>
            <a:endParaRPr lang="pt-BR" altLang="es-CO" sz="2000" b="1" dirty="0">
              <a:solidFill>
                <a:prstClr val="black"/>
              </a:solidFill>
            </a:endParaRPr>
          </a:p>
          <a:p>
            <a:pPr lvl="0" algn="ctr"/>
            <a:r>
              <a:rPr lang="pt-BR" altLang="es-CO" sz="2000" b="1" dirty="0">
                <a:solidFill>
                  <a:prstClr val="black"/>
                </a:solidFill>
              </a:rPr>
              <a:t>DUBER  JAIR ROCHA </a:t>
            </a:r>
          </a:p>
          <a:p>
            <a:pPr lvl="0" algn="ctr"/>
            <a:endParaRPr lang="pt-BR" altLang="es-CO" sz="2000" b="1" dirty="0">
              <a:solidFill>
                <a:prstClr val="black"/>
              </a:solidFill>
            </a:endParaRPr>
          </a:p>
          <a:p>
            <a:pPr lvl="0" algn="ctr"/>
            <a:r>
              <a:rPr lang="pt-BR" altLang="es-CO" sz="2000" b="1" dirty="0">
                <a:solidFill>
                  <a:prstClr val="black"/>
                </a:solidFill>
              </a:rPr>
              <a:t>BOGOTA DC</a:t>
            </a:r>
          </a:p>
          <a:p>
            <a:pPr lvl="0" algn="ctr"/>
            <a:endParaRPr lang="pt-BR" altLang="es-CO" sz="2000" b="1" dirty="0">
              <a:solidFill>
                <a:prstClr val="black"/>
              </a:solidFill>
            </a:endParaRPr>
          </a:p>
          <a:p>
            <a:pPr lvl="0" algn="ctr"/>
            <a:r>
              <a:rPr lang="pt-BR" altLang="es-CO" sz="2000" b="1" dirty="0">
                <a:solidFill>
                  <a:prstClr val="black"/>
                </a:solidFill>
              </a:rPr>
              <a:t>2015</a:t>
            </a:r>
            <a:endParaRPr lang="es-ES" altLang="es-CO" sz="2000" b="1" dirty="0">
              <a:solidFill>
                <a:prstClr val="black"/>
              </a:solidFill>
            </a:endParaRPr>
          </a:p>
        </p:txBody>
      </p:sp>
    </p:spTree>
    <p:extLst>
      <p:ext uri="{BB962C8B-B14F-4D97-AF65-F5344CB8AC3E}">
        <p14:creationId xmlns:p14="http://schemas.microsoft.com/office/powerpoint/2010/main" val="37560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7079" y="2179674"/>
            <a:ext cx="8335926" cy="4295554"/>
          </a:xfrm>
          <a:prstGeom prst="rect">
            <a:avLst/>
          </a:prstGeom>
        </p:spPr>
        <p:txBody>
          <a:bodyPr vert="horz" wrap="square" lIns="91440" tIns="45720" rIns="91440" bIns="45720" rtlCol="0" anchor="ctr">
            <a:noAutofit/>
          </a:bodyPr>
          <a:lstStyle/>
          <a:p>
            <a:pPr algn="ctr"/>
            <a:r>
              <a:rPr lang="es-CO" sz="2800" dirty="0" smtClean="0"/>
              <a:t>Satisfacer </a:t>
            </a:r>
            <a:r>
              <a:rPr lang="es-CO" sz="2800" dirty="0"/>
              <a:t>las necesidades del cliente con calidad y cumplimiento de los servicios de nuestras rutinas para un buen físico.</a:t>
            </a:r>
          </a:p>
          <a:p>
            <a:pPr algn="l"/>
            <a:endParaRPr lang="es-CO" sz="8000" b="1" dirty="0" smtClean="0">
              <a:solidFill>
                <a:srgbClr val="92D050"/>
              </a:solidFill>
            </a:endParaRPr>
          </a:p>
        </p:txBody>
      </p:sp>
    </p:spTree>
    <p:extLst>
      <p:ext uri="{BB962C8B-B14F-4D97-AF65-F5344CB8AC3E}">
        <p14:creationId xmlns:p14="http://schemas.microsoft.com/office/powerpoint/2010/main" val="3655506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8465" y="2052084"/>
            <a:ext cx="8410354" cy="4433776"/>
          </a:xfrm>
          <a:prstGeom prst="rect">
            <a:avLst/>
          </a:prstGeom>
        </p:spPr>
        <p:txBody>
          <a:bodyPr vert="horz" wrap="square" lIns="91440" tIns="45720" rIns="91440" bIns="45720" rtlCol="0" anchor="ctr">
            <a:noAutofit/>
          </a:bodyPr>
          <a:lstStyle/>
          <a:p>
            <a:pPr algn="l"/>
            <a:endParaRPr lang="es-CO" sz="8000" b="1" dirty="0" smtClean="0">
              <a:solidFill>
                <a:srgbClr val="92D050"/>
              </a:solidFill>
            </a:endParaRPr>
          </a:p>
        </p:txBody>
      </p:sp>
      <p:sp>
        <p:nvSpPr>
          <p:cNvPr id="3" name="CuadroTexto 2"/>
          <p:cNvSpPr txBox="1"/>
          <p:nvPr/>
        </p:nvSpPr>
        <p:spPr>
          <a:xfrm>
            <a:off x="478465" y="2052084"/>
            <a:ext cx="8240233" cy="4603897"/>
          </a:xfrm>
          <a:prstGeom prst="rect">
            <a:avLst/>
          </a:prstGeom>
        </p:spPr>
        <p:txBody>
          <a:bodyPr vert="horz" wrap="square" lIns="91440" tIns="45720" rIns="91440" bIns="45720" rtlCol="0" anchor="ctr">
            <a:noAutofit/>
          </a:bodyPr>
          <a:lstStyle/>
          <a:p>
            <a:pPr algn="ctr"/>
            <a:r>
              <a:rPr lang="es-CO" sz="2800" dirty="0" smtClean="0"/>
              <a:t>Diseñar </a:t>
            </a:r>
            <a:r>
              <a:rPr lang="es-CO" sz="2800" dirty="0"/>
              <a:t>un estudio detallado en donde se pueda conocer las diferentes necesidades de los clientes y la forma de cómo </a:t>
            </a:r>
            <a:r>
              <a:rPr lang="es-CO" sz="2800" dirty="0" smtClean="0"/>
              <a:t>están </a:t>
            </a:r>
            <a:r>
              <a:rPr lang="es-CO" sz="2800" dirty="0"/>
              <a:t>organizadas la competencia ya que </a:t>
            </a:r>
            <a:r>
              <a:rPr lang="es-CO" sz="2800" dirty="0" smtClean="0"/>
              <a:t>competimos </a:t>
            </a:r>
            <a:r>
              <a:rPr lang="es-CO" sz="2800" dirty="0"/>
              <a:t>asta con los mismos </a:t>
            </a:r>
            <a:r>
              <a:rPr lang="es-CO" sz="2800" dirty="0" smtClean="0"/>
              <a:t>gimnasios.</a:t>
            </a:r>
            <a:endParaRPr lang="es-CO" sz="2800" dirty="0"/>
          </a:p>
          <a:p>
            <a:pPr algn="l"/>
            <a:endParaRPr lang="es-CO" sz="3200" b="1" dirty="0" smtClean="0">
              <a:solidFill>
                <a:srgbClr val="92D050"/>
              </a:solidFill>
            </a:endParaRPr>
          </a:p>
        </p:txBody>
      </p:sp>
    </p:spTree>
    <p:extLst>
      <p:ext uri="{BB962C8B-B14F-4D97-AF65-F5344CB8AC3E}">
        <p14:creationId xmlns:p14="http://schemas.microsoft.com/office/powerpoint/2010/main" val="28341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01749" y="1945758"/>
            <a:ext cx="7825563" cy="4455042"/>
          </a:xfrm>
          <a:prstGeom prst="rect">
            <a:avLst/>
          </a:prstGeom>
        </p:spPr>
        <p:txBody>
          <a:bodyPr vert="horz" wrap="square" lIns="91440" tIns="45720" rIns="91440" bIns="45720" rtlCol="0" anchor="ctr">
            <a:noAutofit/>
          </a:bodyPr>
          <a:lstStyle/>
          <a:p>
            <a:pPr algn="ctr"/>
            <a:r>
              <a:rPr lang="es-CO" sz="3200" dirty="0" smtClean="0"/>
              <a:t>Realizar </a:t>
            </a:r>
            <a:r>
              <a:rPr lang="es-CO" sz="3200" dirty="0"/>
              <a:t>algunos eventos de carácter social, cultural, deportivo o recreativo para nuestros diferentes clientes. </a:t>
            </a:r>
          </a:p>
          <a:p>
            <a:pPr algn="l"/>
            <a:endParaRPr lang="es-CO" sz="3200" b="1" dirty="0" smtClean="0">
              <a:solidFill>
                <a:srgbClr val="92D050"/>
              </a:solidFill>
            </a:endParaRPr>
          </a:p>
        </p:txBody>
      </p:sp>
    </p:spTree>
    <p:extLst>
      <p:ext uri="{BB962C8B-B14F-4D97-AF65-F5344CB8AC3E}">
        <p14:creationId xmlns:p14="http://schemas.microsoft.com/office/powerpoint/2010/main" val="2967638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63677" y="1772464"/>
            <a:ext cx="7860891" cy="4660490"/>
          </a:xfrm>
          <a:prstGeom prst="rect">
            <a:avLst/>
          </a:prstGeom>
        </p:spPr>
        <p:txBody>
          <a:bodyPr vert="horz" wrap="square" lIns="91440" tIns="45720" rIns="91440" bIns="45720" rtlCol="0" anchor="ctr">
            <a:noAutofit/>
          </a:bodyPr>
          <a:lstStyle/>
          <a:p>
            <a:pPr algn="ctr"/>
            <a:r>
              <a:rPr lang="es-CO" sz="3200" dirty="0" smtClean="0"/>
              <a:t>Marco Teórico</a:t>
            </a:r>
          </a:p>
          <a:p>
            <a:pPr algn="ctr"/>
            <a:r>
              <a:rPr lang="es-CO" sz="3200" dirty="0" smtClean="0"/>
              <a:t>¿Qué es?</a:t>
            </a:r>
          </a:p>
          <a:p>
            <a:pPr algn="ctr"/>
            <a:r>
              <a:rPr lang="es-CO" sz="2800" dirty="0" smtClean="0"/>
              <a:t>Es un proyecto, el cual trata de buscar una solución para las personas que sufren de obesidad, ya que muchas de estas personas no cuentan con los recursos suficientes para asistir a un gimnasio </a:t>
            </a:r>
          </a:p>
        </p:txBody>
      </p:sp>
    </p:spTree>
    <p:extLst>
      <p:ext uri="{BB962C8B-B14F-4D97-AF65-F5344CB8AC3E}">
        <p14:creationId xmlns:p14="http://schemas.microsoft.com/office/powerpoint/2010/main" val="1266921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85506" y="2439104"/>
            <a:ext cx="4572000" cy="5324535"/>
          </a:xfrm>
          <a:prstGeom prst="rect">
            <a:avLst/>
          </a:prstGeom>
        </p:spPr>
        <p:txBody>
          <a:bodyPr>
            <a:spAutoFit/>
          </a:bodyPr>
          <a:lstStyle/>
          <a:p>
            <a:pPr algn="ctr"/>
            <a:r>
              <a:rPr lang="es-CO" sz="3200" b="1" dirty="0" smtClean="0">
                <a:solidFill>
                  <a:srgbClr val="333333"/>
                </a:solidFill>
                <a:latin typeface="+mj-lt"/>
              </a:rPr>
              <a:t>Antecedentes</a:t>
            </a:r>
          </a:p>
          <a:p>
            <a:pPr algn="ctr"/>
            <a:r>
              <a:rPr lang="es-CO" sz="2800" b="1" dirty="0" smtClean="0">
                <a:solidFill>
                  <a:srgbClr val="333333"/>
                </a:solidFill>
              </a:rPr>
              <a:t>Actualmente</a:t>
            </a:r>
            <a:r>
              <a:rPr lang="es-CO" sz="2800" dirty="0" smtClean="0">
                <a:solidFill>
                  <a:srgbClr val="333333"/>
                </a:solidFill>
              </a:rPr>
              <a:t> </a:t>
            </a:r>
            <a:r>
              <a:rPr lang="es-CO" sz="2800" dirty="0">
                <a:solidFill>
                  <a:srgbClr val="333333"/>
                </a:solidFill>
              </a:rPr>
              <a:t>poco a poco las personas han adquirido una cultura y cuidado acerca de la salud y belleza corporal que antes no se tenía, dicho acontecimiento ha propiciado la apertura de lugares específicos en donde se pueden satisfacer dichas necesidades.</a:t>
            </a:r>
            <a:r>
              <a:rPr lang="es-CO" sz="2800" dirty="0"/>
              <a:t/>
            </a:r>
            <a:br>
              <a:rPr lang="es-CO" sz="2800" dirty="0"/>
            </a:br>
            <a:endParaRPr lang="es-CO" sz="2800" dirty="0"/>
          </a:p>
        </p:txBody>
      </p:sp>
    </p:spTree>
    <p:extLst>
      <p:ext uri="{BB962C8B-B14F-4D97-AF65-F5344CB8AC3E}">
        <p14:creationId xmlns:p14="http://schemas.microsoft.com/office/powerpoint/2010/main" val="325250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77440" y="1834679"/>
            <a:ext cx="4572000" cy="6124754"/>
          </a:xfrm>
          <a:prstGeom prst="rect">
            <a:avLst/>
          </a:prstGeom>
        </p:spPr>
        <p:txBody>
          <a:bodyPr>
            <a:spAutoFit/>
          </a:bodyPr>
          <a:lstStyle/>
          <a:p>
            <a:pPr lvl="0" algn="ctr"/>
            <a:r>
              <a:rPr lang="es-CO" sz="2800" dirty="0">
                <a:solidFill>
                  <a:srgbClr val="333333"/>
                </a:solidFill>
              </a:rPr>
              <a:t>El constante crecimiento que se ha venido dando en este mercado se debe principalmente a que ha aumentado el interés en la gente por cuidar de su salud, de su condición física y la apariencia personal; se han dado cuenta que el sentirse bien y tener una escultural figura no solo implica una buena alimentación, sino también una excelente rutina de </a:t>
            </a:r>
            <a:r>
              <a:rPr lang="es-CO" sz="2800" dirty="0" smtClean="0">
                <a:solidFill>
                  <a:srgbClr val="333333"/>
                </a:solidFill>
              </a:rPr>
              <a:t>ejercicios</a:t>
            </a:r>
            <a:endParaRPr lang="es-CO" sz="2800" dirty="0">
              <a:solidFill>
                <a:prstClr val="black"/>
              </a:solidFill>
            </a:endParaRPr>
          </a:p>
        </p:txBody>
      </p:sp>
    </p:spTree>
    <p:extLst>
      <p:ext uri="{BB962C8B-B14F-4D97-AF65-F5344CB8AC3E}">
        <p14:creationId xmlns:p14="http://schemas.microsoft.com/office/powerpoint/2010/main" val="454093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86000" y="1822551"/>
            <a:ext cx="4572000" cy="4832092"/>
          </a:xfrm>
          <a:prstGeom prst="rect">
            <a:avLst/>
          </a:prstGeom>
        </p:spPr>
        <p:txBody>
          <a:bodyPr>
            <a:spAutoFit/>
          </a:bodyPr>
          <a:lstStyle/>
          <a:p>
            <a:pPr lvl="0" algn="ctr"/>
            <a:r>
              <a:rPr lang="es-CO" sz="2800" dirty="0">
                <a:solidFill>
                  <a:srgbClr val="333333"/>
                </a:solidFill>
              </a:rPr>
              <a:t>adecuada a su condición física, edad, peso, talla. La gente ha tomado conciencia de que el ejercicio es una herramienta esencial para el logro de sus objetivos, los cuales pueden alcanzar en un gimnasio, pues es el lugar donde pueden realizar distintas actividades deportivas en un mismo sitio.</a:t>
            </a:r>
            <a:endParaRPr lang="es-CO" sz="2800" dirty="0">
              <a:solidFill>
                <a:prstClr val="black"/>
              </a:solidFill>
            </a:endParaRPr>
          </a:p>
        </p:txBody>
      </p:sp>
    </p:spTree>
    <p:extLst>
      <p:ext uri="{BB962C8B-B14F-4D97-AF65-F5344CB8AC3E}">
        <p14:creationId xmlns:p14="http://schemas.microsoft.com/office/powerpoint/2010/main" val="652521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44332" y="2014010"/>
            <a:ext cx="4572000" cy="4401205"/>
          </a:xfrm>
          <a:prstGeom prst="rect">
            <a:avLst/>
          </a:prstGeom>
        </p:spPr>
        <p:txBody>
          <a:bodyPr>
            <a:spAutoFit/>
          </a:bodyPr>
          <a:lstStyle/>
          <a:p>
            <a:pPr lvl="0" algn="ctr"/>
            <a:r>
              <a:rPr lang="es-CO" sz="2800" dirty="0">
                <a:solidFill>
                  <a:prstClr val="black"/>
                </a:solidFill>
              </a:rPr>
              <a:t> Requerimientos</a:t>
            </a:r>
          </a:p>
          <a:p>
            <a:pPr lvl="0" algn="ctr"/>
            <a:r>
              <a:rPr lang="es-CO" sz="2800" dirty="0">
                <a:solidFill>
                  <a:prstClr val="black"/>
                </a:solidFill>
              </a:rPr>
              <a:t>Requerimientos de Software</a:t>
            </a:r>
          </a:p>
          <a:p>
            <a:pPr lvl="0" algn="ctr"/>
            <a:r>
              <a:rPr lang="es-CO" sz="2800" dirty="0" smtClean="0">
                <a:solidFill>
                  <a:prstClr val="black"/>
                </a:solidFill>
              </a:rPr>
              <a:t>. </a:t>
            </a:r>
            <a:r>
              <a:rPr lang="es-CO" sz="2800" dirty="0">
                <a:solidFill>
                  <a:prstClr val="black"/>
                </a:solidFill>
              </a:rPr>
              <a:t>El sitio está diseñado para los siguientes navegadores:</a:t>
            </a:r>
          </a:p>
          <a:p>
            <a:pPr lvl="0" algn="ctr"/>
            <a:r>
              <a:rPr lang="es-CO" sz="2800" dirty="0">
                <a:solidFill>
                  <a:prstClr val="black"/>
                </a:solidFill>
              </a:rPr>
              <a:t>• Internet Explorer 7 o superior</a:t>
            </a:r>
          </a:p>
          <a:p>
            <a:pPr lvl="0" algn="ctr"/>
            <a:r>
              <a:rPr lang="es-CO" sz="2800" dirty="0">
                <a:solidFill>
                  <a:prstClr val="black"/>
                </a:solidFill>
              </a:rPr>
              <a:t>• Mozilla Firefox 3 o superior</a:t>
            </a:r>
          </a:p>
          <a:p>
            <a:pPr lvl="0" algn="ctr"/>
            <a:r>
              <a:rPr lang="es-CO" sz="2800" dirty="0">
                <a:solidFill>
                  <a:prstClr val="black"/>
                </a:solidFill>
              </a:rPr>
              <a:t>• Safari 4 o superior</a:t>
            </a:r>
          </a:p>
          <a:p>
            <a:pPr lvl="0" algn="ctr"/>
            <a:r>
              <a:rPr lang="es-CO" sz="2800" dirty="0">
                <a:solidFill>
                  <a:prstClr val="black"/>
                </a:solidFill>
              </a:rPr>
              <a:t>• Google Chrome 4 o superior</a:t>
            </a:r>
          </a:p>
          <a:p>
            <a:pPr lvl="0" algn="ctr"/>
            <a:r>
              <a:rPr lang="es-CO" sz="2800" dirty="0">
                <a:solidFill>
                  <a:prstClr val="black"/>
                </a:solidFill>
              </a:rPr>
              <a:t>• Opera 10 o superior</a:t>
            </a:r>
          </a:p>
        </p:txBody>
      </p:sp>
    </p:spTree>
    <p:extLst>
      <p:ext uri="{BB962C8B-B14F-4D97-AF65-F5344CB8AC3E}">
        <p14:creationId xmlns:p14="http://schemas.microsoft.com/office/powerpoint/2010/main" val="867278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69621" y="1585361"/>
            <a:ext cx="4572000" cy="5570756"/>
          </a:xfrm>
          <a:prstGeom prst="rect">
            <a:avLst/>
          </a:prstGeom>
        </p:spPr>
        <p:txBody>
          <a:bodyPr>
            <a:spAutoFit/>
          </a:bodyPr>
          <a:lstStyle/>
          <a:p>
            <a:pPr lvl="0" algn="ctr" defTabSz="914400" eaLnBrk="0" fontAlgn="base" hangingPunct="0">
              <a:spcBef>
                <a:spcPct val="0"/>
              </a:spcBef>
              <a:spcAft>
                <a:spcPct val="0"/>
              </a:spcAft>
            </a:pPr>
            <a:r>
              <a:rPr lang="es-CO" sz="2400" b="1" dirty="0">
                <a:solidFill>
                  <a:prstClr val="black"/>
                </a:solidFill>
                <a:ea typeface="Times New Roman" panose="02020603050405020304" pitchFamily="18" charset="0"/>
                <a:cs typeface="Calibri" panose="020F0502020204030204" pitchFamily="34" charset="0"/>
              </a:rPr>
              <a:t>BASES DE DATOS (ENTIDAD RELACION)</a:t>
            </a:r>
            <a:endParaRPr lang="es-CO" sz="2400" dirty="0">
              <a:solidFill>
                <a:prstClr val="black"/>
              </a:solidFill>
              <a:ea typeface="Times New Roman" panose="02020603050405020304" pitchFamily="18" charset="0"/>
              <a:cs typeface="Calibri" panose="020F0502020204030204" pitchFamily="34" charset="0"/>
            </a:endParaRPr>
          </a:p>
          <a:p>
            <a:pPr lvl="0" algn="ctr" defTabSz="914400" eaLnBrk="0" fontAlgn="base" hangingPunct="0">
              <a:spcBef>
                <a:spcPct val="0"/>
              </a:spcBef>
              <a:spcAft>
                <a:spcPct val="0"/>
              </a:spcAft>
            </a:pPr>
            <a:r>
              <a:rPr lang="es-CO" sz="2800" dirty="0">
                <a:solidFill>
                  <a:prstClr val="black"/>
                </a:solidFill>
                <a:ea typeface="Times New Roman" panose="02020603050405020304" pitchFamily="18" charset="0"/>
                <a:cs typeface="Calibri" panose="020F0502020204030204" pitchFamily="34" charset="0"/>
              </a:rPr>
              <a:t>El Modelo de Entidad Relación es un modelo de datos basado en una percepción del mundo real que </a:t>
            </a:r>
          </a:p>
          <a:p>
            <a:pPr lvl="0" algn="ctr" defTabSz="914400" eaLnBrk="0" fontAlgn="base" hangingPunct="0">
              <a:spcBef>
                <a:spcPct val="0"/>
              </a:spcBef>
              <a:spcAft>
                <a:spcPct val="0"/>
              </a:spcAft>
            </a:pPr>
            <a:r>
              <a:rPr lang="es-CO" sz="2800" dirty="0">
                <a:solidFill>
                  <a:prstClr val="black"/>
                </a:solidFill>
                <a:ea typeface="Times New Roman" panose="02020603050405020304" pitchFamily="18" charset="0"/>
                <a:cs typeface="Calibri" panose="020F0502020204030204" pitchFamily="34" charset="0"/>
              </a:rPr>
              <a:t>Consiste en un conjunto de objetos básicos llamados entidades y relaciones entre estos objetos,</a:t>
            </a:r>
          </a:p>
          <a:p>
            <a:pPr lvl="0" algn="ctr" defTabSz="914400" eaLnBrk="0" fontAlgn="base" hangingPunct="0">
              <a:spcBef>
                <a:spcPct val="0"/>
              </a:spcBef>
              <a:spcAft>
                <a:spcPct val="0"/>
              </a:spcAft>
            </a:pPr>
            <a:r>
              <a:rPr lang="es-CO" sz="2800" dirty="0">
                <a:solidFill>
                  <a:prstClr val="black"/>
                </a:solidFill>
                <a:ea typeface="Times New Roman" panose="02020603050405020304" pitchFamily="18" charset="0"/>
                <a:cs typeface="Calibri" panose="020F0502020204030204" pitchFamily="34" charset="0"/>
              </a:rPr>
              <a:t> Implementándose en forma gráfica a través del Diagrama Entidad Relación.</a:t>
            </a:r>
          </a:p>
        </p:txBody>
      </p:sp>
    </p:spTree>
    <p:extLst>
      <p:ext uri="{BB962C8B-B14F-4D97-AF65-F5344CB8AC3E}">
        <p14:creationId xmlns:p14="http://schemas.microsoft.com/office/powerpoint/2010/main" val="249594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03201" y="2487223"/>
            <a:ext cx="5011983" cy="3251453"/>
          </a:xfrm>
          <a:prstGeom prst="rect">
            <a:avLst/>
          </a:prstGeom>
        </p:spPr>
      </p:pic>
    </p:spTree>
    <p:extLst>
      <p:ext uri="{BB962C8B-B14F-4D97-AF65-F5344CB8AC3E}">
        <p14:creationId xmlns:p14="http://schemas.microsoft.com/office/powerpoint/2010/main" val="311171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2" name="Título 1"/>
          <p:cNvSpPr>
            <a:spLocks noGrp="1"/>
          </p:cNvSpPr>
          <p:nvPr>
            <p:ph type="title" idx="4294967295"/>
          </p:nvPr>
        </p:nvSpPr>
        <p:spPr>
          <a:xfrm>
            <a:off x="3584575" y="4808538"/>
            <a:ext cx="5559425" cy="1592262"/>
          </a:xfrm>
          <a:prstGeom prst="rect">
            <a:avLst/>
          </a:prstGeom>
        </p:spPr>
        <p:txBody>
          <a:bodyPr anchor="ctr">
            <a:noAutofit/>
          </a:bodyPr>
          <a:lstStyle/>
          <a:p>
            <a:pPr algn="l"/>
            <a:r>
              <a:rPr lang="es-CO" sz="4000" b="1" dirty="0" smtClean="0">
                <a:solidFill>
                  <a:schemeClr val="bg1"/>
                </a:solidFill>
              </a:rPr>
              <a:t>Técnico en programación de software</a:t>
            </a:r>
            <a:endParaRPr lang="es-ES" sz="4000" dirty="0">
              <a:solidFill>
                <a:schemeClr val="bg1"/>
              </a:solidFill>
            </a:endParaRPr>
          </a:p>
        </p:txBody>
      </p:sp>
      <p:sp>
        <p:nvSpPr>
          <p:cNvPr id="2" name="1 CuadroTexto"/>
          <p:cNvSpPr txBox="1"/>
          <p:nvPr/>
        </p:nvSpPr>
        <p:spPr>
          <a:xfrm>
            <a:off x="736980" y="464024"/>
            <a:ext cx="7765576" cy="1119116"/>
          </a:xfrm>
          <a:prstGeom prst="rect">
            <a:avLst/>
          </a:prstGeom>
        </p:spPr>
        <p:txBody>
          <a:bodyPr vert="horz" wrap="square" lIns="91440" tIns="45720" rIns="91440" bIns="45720" rtlCol="0" anchor="ctr">
            <a:noAutofit/>
          </a:bodyPr>
          <a:lstStyle/>
          <a:p>
            <a:pPr algn="l"/>
            <a:r>
              <a:rPr lang="es-CO" sz="8000" b="1" dirty="0" smtClean="0">
                <a:solidFill>
                  <a:srgbClr val="080808"/>
                </a:solidFill>
              </a:rPr>
              <a:t>TEC GYM</a:t>
            </a:r>
          </a:p>
        </p:txBody>
      </p:sp>
    </p:spTree>
    <p:extLst>
      <p:ext uri="{BB962C8B-B14F-4D97-AF65-F5344CB8AC3E}">
        <p14:creationId xmlns:p14="http://schemas.microsoft.com/office/powerpoint/2010/main" val="2304344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06652" y="1717132"/>
            <a:ext cx="4572000" cy="5262979"/>
          </a:xfrm>
          <a:prstGeom prst="rect">
            <a:avLst/>
          </a:prstGeom>
        </p:spPr>
        <p:txBody>
          <a:bodyPr>
            <a:spAutoFit/>
          </a:bodyPr>
          <a:lstStyle/>
          <a:p>
            <a:pPr lvl="0" algn="ctr"/>
            <a:r>
              <a:rPr lang="es-CO" sz="2800" dirty="0">
                <a:solidFill>
                  <a:prstClr val="black"/>
                </a:solidFill>
              </a:rPr>
              <a:t>Codificación</a:t>
            </a:r>
          </a:p>
          <a:p>
            <a:pPr lvl="0" algn="ctr"/>
            <a:endParaRPr lang="es-CO" sz="2800" dirty="0">
              <a:solidFill>
                <a:prstClr val="black"/>
              </a:solidFill>
            </a:endParaRPr>
          </a:p>
          <a:p>
            <a:pPr lvl="0" algn="ctr"/>
            <a:r>
              <a:rPr lang="es-CO" sz="2800" dirty="0">
                <a:solidFill>
                  <a:prstClr val="black"/>
                </a:solidFill>
              </a:rPr>
              <a:t>Los lenguajes que fueron utilizados HTML, CSS, PHP, JAVASCRIPT fueron escogidos por que </a:t>
            </a:r>
          </a:p>
          <a:p>
            <a:pPr lvl="0" algn="ctr"/>
            <a:endParaRPr lang="es-CO" sz="2800" dirty="0">
              <a:solidFill>
                <a:prstClr val="black"/>
              </a:solidFill>
            </a:endParaRPr>
          </a:p>
          <a:p>
            <a:pPr lvl="0" algn="ctr"/>
            <a:r>
              <a:rPr lang="es-CO" sz="2800" dirty="0">
                <a:solidFill>
                  <a:prstClr val="black"/>
                </a:solidFill>
              </a:rPr>
              <a:t>son lenguajes de fácil entendimiento de fácil codificación permite convertir un carácter de un </a:t>
            </a:r>
          </a:p>
          <a:p>
            <a:pPr lvl="0" algn="ctr"/>
            <a:endParaRPr lang="es-CO" sz="2800" dirty="0">
              <a:solidFill>
                <a:prstClr val="black"/>
              </a:solidFill>
            </a:endParaRPr>
          </a:p>
        </p:txBody>
      </p:sp>
    </p:spTree>
    <p:extLst>
      <p:ext uri="{BB962C8B-B14F-4D97-AF65-F5344CB8AC3E}">
        <p14:creationId xmlns:p14="http://schemas.microsoft.com/office/powerpoint/2010/main" val="3677082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54195" y="1748909"/>
            <a:ext cx="4572000" cy="5109091"/>
          </a:xfrm>
          <a:prstGeom prst="rect">
            <a:avLst/>
          </a:prstGeom>
        </p:spPr>
        <p:txBody>
          <a:bodyPr>
            <a:spAutoFit/>
          </a:bodyPr>
          <a:lstStyle/>
          <a:p>
            <a:pPr lvl="0" algn="ctr"/>
            <a:r>
              <a:rPr lang="es-CO" sz="2800" dirty="0">
                <a:solidFill>
                  <a:prstClr val="black"/>
                </a:solidFill>
              </a:rPr>
              <a:t>lenguaje natural (como el de un alfabeto o silabario) en un símbolo de otro sistema de </a:t>
            </a:r>
          </a:p>
          <a:p>
            <a:pPr lvl="0" algn="ctr"/>
            <a:endParaRPr lang="es-CO" sz="2800" dirty="0">
              <a:solidFill>
                <a:prstClr val="black"/>
              </a:solidFill>
            </a:endParaRPr>
          </a:p>
          <a:p>
            <a:pPr lvl="0" algn="ctr"/>
            <a:r>
              <a:rPr lang="es-CO" sz="2800" dirty="0">
                <a:solidFill>
                  <a:prstClr val="black"/>
                </a:solidFill>
              </a:rPr>
              <a:t>representación, como un número o una secuencia de pulsos eléctricos en un sistema electrónico, </a:t>
            </a:r>
          </a:p>
          <a:p>
            <a:pPr lvl="0" algn="ctr"/>
            <a:endParaRPr lang="es-CO" sz="2800" dirty="0">
              <a:solidFill>
                <a:prstClr val="black"/>
              </a:solidFill>
            </a:endParaRPr>
          </a:p>
          <a:p>
            <a:pPr lvl="0" algn="ctr"/>
            <a:r>
              <a:rPr lang="es-CO" sz="2800" dirty="0">
                <a:solidFill>
                  <a:prstClr val="black"/>
                </a:solidFill>
              </a:rPr>
              <a:t>aplicando normas o reglas de codificación</a:t>
            </a:r>
          </a:p>
          <a:p>
            <a:pPr lvl="0"/>
            <a:endParaRPr lang="es-CO" dirty="0">
              <a:solidFill>
                <a:prstClr val="black"/>
              </a:solidFill>
            </a:endParaRPr>
          </a:p>
        </p:txBody>
      </p:sp>
    </p:spTree>
    <p:extLst>
      <p:ext uri="{BB962C8B-B14F-4D97-AF65-F5344CB8AC3E}">
        <p14:creationId xmlns:p14="http://schemas.microsoft.com/office/powerpoint/2010/main" val="1755350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33772" y="1907913"/>
            <a:ext cx="4572000" cy="4031873"/>
          </a:xfrm>
          <a:prstGeom prst="rect">
            <a:avLst/>
          </a:prstGeom>
        </p:spPr>
        <p:txBody>
          <a:bodyPr>
            <a:spAutoFit/>
          </a:bodyPr>
          <a:lstStyle/>
          <a:p>
            <a:pPr algn="ctr"/>
            <a:r>
              <a:rPr lang="es-CO" sz="3200" b="1" dirty="0">
                <a:solidFill>
                  <a:srgbClr val="444444"/>
                </a:solidFill>
              </a:rPr>
              <a:t>Conclusiones</a:t>
            </a:r>
          </a:p>
          <a:p>
            <a:pPr algn="ctr"/>
            <a:r>
              <a:rPr lang="es-CO" sz="2800" dirty="0">
                <a:solidFill>
                  <a:srgbClr val="444444"/>
                </a:solidFill>
              </a:rPr>
              <a:t>Aunque estas son sólo algunas ventajas de poseer un sitio web, parece que </a:t>
            </a:r>
            <a:r>
              <a:rPr lang="es-CO" sz="2800" dirty="0" smtClean="0">
                <a:solidFill>
                  <a:srgbClr val="444444"/>
                </a:solidFill>
              </a:rPr>
              <a:t>década</a:t>
            </a:r>
            <a:r>
              <a:rPr lang="es-CO" sz="2800" b="1" dirty="0" smtClean="0">
                <a:solidFill>
                  <a:srgbClr val="444444"/>
                </a:solidFill>
              </a:rPr>
              <a:t> </a:t>
            </a:r>
            <a:r>
              <a:rPr lang="es-CO" sz="2800" b="1" dirty="0">
                <a:solidFill>
                  <a:srgbClr val="444444"/>
                </a:solidFill>
              </a:rPr>
              <a:t>vez es más necesario</a:t>
            </a:r>
            <a:r>
              <a:rPr lang="es-CO" sz="2800" dirty="0">
                <a:solidFill>
                  <a:srgbClr val="444444"/>
                </a:solidFill>
              </a:rPr>
              <a:t> que cualquier empresa, artista o persona que desee relacionarse con otras personas, tenga un sitio web</a:t>
            </a:r>
            <a:r>
              <a:rPr lang="es-CO" sz="2800" dirty="0" smtClean="0">
                <a:solidFill>
                  <a:srgbClr val="444444"/>
                </a:solidFill>
              </a:rPr>
              <a:t>.</a:t>
            </a:r>
            <a:endParaRPr lang="es-CO" sz="2800" dirty="0">
              <a:solidFill>
                <a:srgbClr val="444444"/>
              </a:solidFill>
            </a:endParaRPr>
          </a:p>
        </p:txBody>
      </p:sp>
    </p:spTree>
    <p:extLst>
      <p:ext uri="{BB962C8B-B14F-4D97-AF65-F5344CB8AC3E}">
        <p14:creationId xmlns:p14="http://schemas.microsoft.com/office/powerpoint/2010/main" val="2771211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70670" y="2163053"/>
            <a:ext cx="4572000" cy="3108543"/>
          </a:xfrm>
          <a:prstGeom prst="rect">
            <a:avLst/>
          </a:prstGeom>
        </p:spPr>
        <p:txBody>
          <a:bodyPr>
            <a:spAutoFit/>
          </a:bodyPr>
          <a:lstStyle/>
          <a:p>
            <a:pPr lvl="0" algn="ctr"/>
            <a:r>
              <a:rPr lang="es-CO" sz="2800" dirty="0">
                <a:solidFill>
                  <a:srgbClr val="444444"/>
                </a:solidFill>
              </a:rPr>
              <a:t>Internet es tan grande y la competencia tan enorme, que es muy importante conseguir </a:t>
            </a:r>
            <a:r>
              <a:rPr lang="es-CO" sz="2800" b="1" dirty="0">
                <a:solidFill>
                  <a:srgbClr val="444444"/>
                </a:solidFill>
              </a:rPr>
              <a:t>un diseño moderno y agradable</a:t>
            </a:r>
            <a:r>
              <a:rPr lang="es-CO" sz="2800" dirty="0">
                <a:solidFill>
                  <a:srgbClr val="444444"/>
                </a:solidFill>
              </a:rPr>
              <a:t>, que atraiga la atención de nuestros visitantes.</a:t>
            </a:r>
            <a:endParaRPr lang="es-CO" sz="2800" dirty="0">
              <a:solidFill>
                <a:srgbClr val="444444"/>
              </a:solidFill>
            </a:endParaRPr>
          </a:p>
        </p:txBody>
      </p:sp>
    </p:spTree>
    <p:extLst>
      <p:ext uri="{BB962C8B-B14F-4D97-AF65-F5344CB8AC3E}">
        <p14:creationId xmlns:p14="http://schemas.microsoft.com/office/powerpoint/2010/main" val="919299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94066" y="1102578"/>
            <a:ext cx="4572000" cy="5755422"/>
          </a:xfrm>
          <a:prstGeom prst="rect">
            <a:avLst/>
          </a:prstGeom>
        </p:spPr>
        <p:txBody>
          <a:bodyPr>
            <a:spAutoFit/>
          </a:bodyPr>
          <a:lstStyle/>
          <a:p>
            <a:pPr algn="ctr"/>
            <a:r>
              <a:rPr lang="es-CO" sz="3200" b="1" dirty="0">
                <a:solidFill>
                  <a:srgbClr val="444444"/>
                </a:solidFill>
              </a:rPr>
              <a:t>Referencias del usuario</a:t>
            </a:r>
          </a:p>
          <a:p>
            <a:pPr algn="ctr"/>
            <a:r>
              <a:rPr lang="es-CO" sz="2800" dirty="0">
                <a:solidFill>
                  <a:srgbClr val="444444"/>
                </a:solidFill>
              </a:rPr>
              <a:t>Decimos elaborar una pagina sobre un gimnasio con dietas y ciertos tips o cosas necesarias para llevar una vida saludable es por eso que nos dimos en  el trabajo de elaborar una pagina de web basada en un gimnasio para suplir algunas necesidades que tiene la gente o para dar conocer como llevar un vida sana.</a:t>
            </a:r>
          </a:p>
        </p:txBody>
      </p:sp>
    </p:spTree>
    <p:extLst>
      <p:ext uri="{BB962C8B-B14F-4D97-AF65-F5344CB8AC3E}">
        <p14:creationId xmlns:p14="http://schemas.microsoft.com/office/powerpoint/2010/main" val="4240695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243756" y="1131105"/>
            <a:ext cx="2808205" cy="584775"/>
          </a:xfrm>
          <a:prstGeom prst="rect">
            <a:avLst/>
          </a:prstGeom>
        </p:spPr>
        <p:txBody>
          <a:bodyPr wrap="none">
            <a:spAutoFit/>
          </a:bodyPr>
          <a:lstStyle/>
          <a:p>
            <a:r>
              <a:rPr lang="es-CO" sz="3200" b="1" dirty="0" smtClean="0">
                <a:solidFill>
                  <a:srgbClr val="000000"/>
                </a:solidFill>
              </a:rPr>
              <a:t>Manual técnico</a:t>
            </a:r>
            <a:endParaRPr lang="es-CO" sz="3200" b="1" dirty="0"/>
          </a:p>
        </p:txBody>
      </p:sp>
      <p:sp>
        <p:nvSpPr>
          <p:cNvPr id="6" name="Rectángulo 5"/>
          <p:cNvSpPr/>
          <p:nvPr/>
        </p:nvSpPr>
        <p:spPr>
          <a:xfrm>
            <a:off x="2293035" y="1603051"/>
            <a:ext cx="4572000" cy="6432530"/>
          </a:xfrm>
          <a:prstGeom prst="rect">
            <a:avLst/>
          </a:prstGeom>
        </p:spPr>
        <p:txBody>
          <a:bodyPr>
            <a:spAutoFit/>
          </a:bodyPr>
          <a:lstStyle/>
          <a:p>
            <a:pPr algn="ctr"/>
            <a:r>
              <a:rPr lang="es-CO" sz="2000" dirty="0" smtClean="0"/>
              <a:t>Introducción</a:t>
            </a:r>
          </a:p>
          <a:p>
            <a:pPr algn="ctr"/>
            <a:r>
              <a:rPr lang="es-CO" sz="2800" dirty="0"/>
              <a:t>aclarando que este manual no pretende ser un curso de aprendizaje de cada una de las herramientas empleadas para el desarrollo del sitio, si no documentar su </a:t>
            </a:r>
            <a:r>
              <a:rPr lang="es-CO" sz="2800" dirty="0" smtClean="0"/>
              <a:t>aplicación </a:t>
            </a:r>
            <a:r>
              <a:rPr lang="es-CO" sz="2800" dirty="0"/>
              <a:t>en el desarrollo del sitio. para un mayor detalle acerca de cada una de las herramientas utilizadas, y su forma de </a:t>
            </a:r>
            <a:r>
              <a:rPr lang="es-CO" sz="2800" dirty="0" smtClean="0"/>
              <a:t>operación </a:t>
            </a:r>
            <a:r>
              <a:rPr lang="es-CO" sz="2800" dirty="0"/>
              <a:t>y </a:t>
            </a:r>
            <a:r>
              <a:rPr lang="es-CO" sz="2800" dirty="0" smtClean="0"/>
              <a:t>aplicación, </a:t>
            </a:r>
            <a:r>
              <a:rPr lang="es-CO" sz="2800" dirty="0"/>
              <a:t>se recomienda visualizar la pagina de una forma detallada.</a:t>
            </a:r>
          </a:p>
        </p:txBody>
      </p:sp>
    </p:spTree>
    <p:extLst>
      <p:ext uri="{BB962C8B-B14F-4D97-AF65-F5344CB8AC3E}">
        <p14:creationId xmlns:p14="http://schemas.microsoft.com/office/powerpoint/2010/main" val="7098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235449" y="1026702"/>
            <a:ext cx="4572000" cy="4770537"/>
          </a:xfrm>
          <a:prstGeom prst="rect">
            <a:avLst/>
          </a:prstGeom>
        </p:spPr>
        <p:txBody>
          <a:bodyPr>
            <a:spAutoFit/>
          </a:bodyPr>
          <a:lstStyle/>
          <a:p>
            <a:pPr algn="ctr"/>
            <a:r>
              <a:rPr lang="es-CO" sz="3200" b="1" dirty="0" smtClean="0"/>
              <a:t>Objetivo</a:t>
            </a:r>
          </a:p>
          <a:p>
            <a:pPr algn="ctr"/>
            <a:r>
              <a:rPr lang="es-CO" sz="2800" dirty="0"/>
              <a:t>proporcionar una </a:t>
            </a:r>
            <a:r>
              <a:rPr lang="es-CO" sz="2800" dirty="0" smtClean="0"/>
              <a:t>guía </a:t>
            </a:r>
            <a:r>
              <a:rPr lang="es-CO" sz="2800" dirty="0"/>
              <a:t>para el usuario acerca del </a:t>
            </a:r>
            <a:r>
              <a:rPr lang="es-CO" sz="2800" dirty="0" smtClean="0"/>
              <a:t>desarrollo </a:t>
            </a:r>
            <a:r>
              <a:rPr lang="es-CO" sz="2800" dirty="0"/>
              <a:t>de la pagina</a:t>
            </a:r>
            <a:r>
              <a:rPr lang="es-CO" sz="2800" dirty="0" smtClean="0"/>
              <a:t>.</a:t>
            </a:r>
          </a:p>
          <a:p>
            <a:pPr algn="ctr"/>
            <a:r>
              <a:rPr lang="es-CO" sz="2400" b="1" dirty="0" smtClean="0"/>
              <a:t>Lenguajes</a:t>
            </a:r>
          </a:p>
          <a:p>
            <a:pPr algn="ctr"/>
            <a:r>
              <a:rPr lang="es-CO" sz="2400" b="1" dirty="0" smtClean="0"/>
              <a:t>Lenguaje HTML</a:t>
            </a:r>
            <a:endParaRPr lang="es-CO" sz="2400" b="1" dirty="0"/>
          </a:p>
          <a:p>
            <a:pPr algn="ctr"/>
            <a:r>
              <a:rPr lang="es-CO" sz="2800" dirty="0"/>
              <a:t>Desde el surgimiento de internet se han publicado sitios web gracias al lenguaje HTML. Es un lenguaje estático para el desarrollo de </a:t>
            </a:r>
            <a:r>
              <a:rPr lang="es-CO" sz="2800" dirty="0" smtClean="0"/>
              <a:t>sitios</a:t>
            </a:r>
            <a:endParaRPr lang="es-CO" sz="2800" dirty="0"/>
          </a:p>
        </p:txBody>
      </p:sp>
    </p:spTree>
    <p:extLst>
      <p:ext uri="{BB962C8B-B14F-4D97-AF65-F5344CB8AC3E}">
        <p14:creationId xmlns:p14="http://schemas.microsoft.com/office/powerpoint/2010/main" val="2432201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45387" y="1558402"/>
            <a:ext cx="4572000" cy="4462760"/>
          </a:xfrm>
          <a:prstGeom prst="rect">
            <a:avLst/>
          </a:prstGeom>
        </p:spPr>
        <p:txBody>
          <a:bodyPr>
            <a:spAutoFit/>
          </a:bodyPr>
          <a:lstStyle/>
          <a:p>
            <a:pPr algn="ctr"/>
            <a:r>
              <a:rPr lang="es-CO" sz="2400" dirty="0"/>
              <a:t>web (acrónimo en inglés de HyperText Markup Language, en español Lenguaje de Marcas Hipertextuales). Desarrollado por el World Wide Web Consortium (W3C). Los archivos pueden tener las extensiones (htm, HTML</a:t>
            </a:r>
            <a:r>
              <a:rPr lang="es-CO" sz="2400" dirty="0" smtClean="0"/>
              <a:t>).</a:t>
            </a:r>
          </a:p>
          <a:p>
            <a:pPr algn="ctr"/>
            <a:r>
              <a:rPr lang="es-CO" sz="3200" b="1" dirty="0" smtClean="0"/>
              <a:t>Lenguaje php</a:t>
            </a:r>
            <a:endParaRPr lang="es-CO" sz="3200" b="1" dirty="0"/>
          </a:p>
          <a:p>
            <a:pPr algn="ctr"/>
            <a:r>
              <a:rPr lang="es-CO" sz="2800" dirty="0"/>
              <a:t>Es un lenguaje de programación utilizado para la creación de sitio web. </a:t>
            </a:r>
            <a:endParaRPr lang="es-CO" dirty="0"/>
          </a:p>
        </p:txBody>
      </p:sp>
    </p:spTree>
    <p:extLst>
      <p:ext uri="{BB962C8B-B14F-4D97-AF65-F5344CB8AC3E}">
        <p14:creationId xmlns:p14="http://schemas.microsoft.com/office/powerpoint/2010/main" val="305355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95384" y="1472161"/>
            <a:ext cx="4572000" cy="6124754"/>
          </a:xfrm>
          <a:prstGeom prst="rect">
            <a:avLst/>
          </a:prstGeom>
        </p:spPr>
        <p:txBody>
          <a:bodyPr>
            <a:spAutoFit/>
          </a:bodyPr>
          <a:lstStyle/>
          <a:p>
            <a:pPr lvl="0" algn="ctr"/>
            <a:r>
              <a:rPr lang="es-CO" sz="2800" dirty="0">
                <a:solidFill>
                  <a:prstClr val="black"/>
                </a:solidFill>
              </a:rPr>
              <a:t>. PHP es un acrónimo recursivo que significa “PHP Hypertext </a:t>
            </a:r>
            <a:r>
              <a:rPr lang="es-CO" sz="2800" dirty="0" smtClean="0">
                <a:solidFill>
                  <a:prstClr val="black"/>
                </a:solidFill>
              </a:rPr>
              <a:t>Pre-</a:t>
            </a:r>
            <a:r>
              <a:rPr lang="es-CO" sz="2800" dirty="0" err="1" smtClean="0">
                <a:solidFill>
                  <a:prstClr val="black"/>
                </a:solidFill>
              </a:rPr>
              <a:t>processor</a:t>
            </a:r>
            <a:r>
              <a:rPr lang="es-CO" sz="2800" dirty="0">
                <a:solidFill>
                  <a:prstClr val="black"/>
                </a:solidFill>
              </a:rPr>
              <a:t>”, (inicialmente se llamó Personal Home Page). Surgió en 1995, desarrollado por PHP Group.</a:t>
            </a:r>
            <a:endParaRPr lang="es-CO" sz="2800" dirty="0" smtClean="0">
              <a:solidFill>
                <a:prstClr val="black"/>
              </a:solidFill>
            </a:endParaRPr>
          </a:p>
          <a:p>
            <a:pPr lvl="0" algn="ctr"/>
            <a:r>
              <a:rPr lang="es-CO" sz="2800" dirty="0" smtClean="0">
                <a:solidFill>
                  <a:prstClr val="black"/>
                </a:solidFill>
              </a:rPr>
              <a:t>PHP </a:t>
            </a:r>
            <a:r>
              <a:rPr lang="es-CO" sz="2800" dirty="0">
                <a:solidFill>
                  <a:prstClr val="black"/>
                </a:solidFill>
              </a:rPr>
              <a:t>es un lenguaje de script interpretado en el lado del servidor utilizado para la generación de páginas web dinámicas, embebidas en páginas HTML y ejecutadas en el servidor. </a:t>
            </a:r>
          </a:p>
        </p:txBody>
      </p:sp>
    </p:spTree>
    <p:extLst>
      <p:ext uri="{BB962C8B-B14F-4D97-AF65-F5344CB8AC3E}">
        <p14:creationId xmlns:p14="http://schemas.microsoft.com/office/powerpoint/2010/main" val="3484806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01330" y="1762597"/>
            <a:ext cx="4572000" cy="4832092"/>
          </a:xfrm>
          <a:prstGeom prst="rect">
            <a:avLst/>
          </a:prstGeom>
        </p:spPr>
        <p:txBody>
          <a:bodyPr>
            <a:spAutoFit/>
          </a:bodyPr>
          <a:lstStyle/>
          <a:p>
            <a:pPr lvl="0" algn="ctr"/>
            <a:r>
              <a:rPr lang="es-CO" sz="2800" dirty="0">
                <a:solidFill>
                  <a:prstClr val="black"/>
                </a:solidFill>
              </a:rPr>
              <a:t>PHP no necesita ser compilado para ejecutarse. Para su funcionamiento necesita tener instalado Apache o IIS con las librerías de PHP. La mayor parte de su sintaxis ha sido tomada de C, Java y Perl con algunas características específicas. Los archivos cuentan con la extensión (php).</a:t>
            </a:r>
            <a:endParaRPr lang="es-CO" sz="2800" dirty="0">
              <a:solidFill>
                <a:prstClr val="black"/>
              </a:solidFill>
            </a:endParaRPr>
          </a:p>
        </p:txBody>
      </p:sp>
    </p:spTree>
    <p:extLst>
      <p:ext uri="{BB962C8B-B14F-4D97-AF65-F5344CB8AC3E}">
        <p14:creationId xmlns:p14="http://schemas.microsoft.com/office/powerpoint/2010/main" val="3091668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9432" y="1991032"/>
            <a:ext cx="8111613" cy="4409768"/>
          </a:xfrm>
          <a:prstGeom prst="rect">
            <a:avLst/>
          </a:prstGeom>
        </p:spPr>
        <p:txBody>
          <a:bodyPr vert="horz" wrap="square" lIns="91440" tIns="45720" rIns="91440" bIns="45720" rtlCol="0" anchor="ctr">
            <a:noAutofit/>
          </a:bodyPr>
          <a:lstStyle/>
          <a:p>
            <a:pPr algn="ctr"/>
            <a:endParaRPr lang="es-CO" sz="2800" dirty="0" smtClean="0"/>
          </a:p>
          <a:p>
            <a:pPr algn="ctr"/>
            <a:r>
              <a:rPr lang="es-CO" sz="2800" dirty="0" smtClean="0"/>
              <a:t>Todos sabemos que el sedentarismo es muy común en la sociedad de hoy en día, por el poco tiempo que disponemos para ejercitarnos, por eso traemos esta solución para que la gente pueda ejercitarse naturalmente y  tengan la oportunidad  para practicar en los momentos que tengan disponible.</a:t>
            </a:r>
          </a:p>
          <a:p>
            <a:pPr algn="l"/>
            <a:endParaRPr lang="es-CO" sz="3200" dirty="0" smtClean="0"/>
          </a:p>
        </p:txBody>
      </p:sp>
      <p:sp>
        <p:nvSpPr>
          <p:cNvPr id="3" name="2 CuadroTexto"/>
          <p:cNvSpPr txBox="1"/>
          <p:nvPr/>
        </p:nvSpPr>
        <p:spPr>
          <a:xfrm>
            <a:off x="1342102" y="545690"/>
            <a:ext cx="5678129" cy="825910"/>
          </a:xfrm>
          <a:prstGeom prst="rect">
            <a:avLst/>
          </a:prstGeom>
        </p:spPr>
        <p:txBody>
          <a:bodyPr vert="horz" wrap="square" lIns="91440" tIns="45720" rIns="91440" bIns="45720" rtlCol="0" anchor="ctr">
            <a:noAutofit/>
          </a:bodyPr>
          <a:lstStyle/>
          <a:p>
            <a:pPr algn="l"/>
            <a:r>
              <a:rPr lang="es-CO" sz="8000" b="1" dirty="0" smtClean="0"/>
              <a:t>Introducción</a:t>
            </a:r>
          </a:p>
        </p:txBody>
      </p:sp>
    </p:spTree>
    <p:extLst>
      <p:ext uri="{BB962C8B-B14F-4D97-AF65-F5344CB8AC3E}">
        <p14:creationId xmlns:p14="http://schemas.microsoft.com/office/powerpoint/2010/main" val="3676793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11688" y="1031206"/>
            <a:ext cx="4572000" cy="6186309"/>
          </a:xfrm>
          <a:prstGeom prst="rect">
            <a:avLst/>
          </a:prstGeom>
        </p:spPr>
        <p:txBody>
          <a:bodyPr>
            <a:spAutoFit/>
          </a:bodyPr>
          <a:lstStyle/>
          <a:p>
            <a:pPr algn="ctr"/>
            <a:r>
              <a:rPr lang="es-CO" sz="3200" b="1" dirty="0">
                <a:solidFill>
                  <a:schemeClr val="tx1">
                    <a:lumMod val="95000"/>
                    <a:lumOff val="5000"/>
                  </a:schemeClr>
                </a:solidFill>
              </a:rPr>
              <a:t>Lenguaje </a:t>
            </a:r>
            <a:r>
              <a:rPr lang="es-CO" sz="3200" b="1" dirty="0" smtClean="0">
                <a:solidFill>
                  <a:schemeClr val="tx1">
                    <a:lumMod val="95000"/>
                    <a:lumOff val="5000"/>
                  </a:schemeClr>
                </a:solidFill>
              </a:rPr>
              <a:t>JavaScript</a:t>
            </a:r>
            <a:endParaRPr lang="es-CO" sz="3200" b="1" dirty="0">
              <a:solidFill>
                <a:schemeClr val="tx1">
                  <a:lumMod val="95000"/>
                  <a:lumOff val="5000"/>
                </a:schemeClr>
              </a:solidFill>
            </a:endParaRPr>
          </a:p>
          <a:p>
            <a:pPr algn="ctr"/>
            <a:r>
              <a:rPr lang="es-CO" sz="2800" dirty="0">
                <a:solidFill>
                  <a:schemeClr val="tx1">
                    <a:lumMod val="95000"/>
                    <a:lumOff val="5000"/>
                  </a:schemeClr>
                </a:solidFill>
              </a:rPr>
              <a:t>Este es un lenguaje interpretado, no requiere compilación. Fue creado por Brendan Eich en la empresa Netscape Communications. Utilizado principalmente en páginas web. Es similar a Java, aunque no es un lenguaje orientado a objetos, el mismo no dispone de herencias. La mayoría de los navegadores en sus últimas versiones interpretan código </a:t>
            </a:r>
            <a:r>
              <a:rPr lang="es-CO" sz="2800" dirty="0">
                <a:solidFill>
                  <a:schemeClr val="tx1">
                    <a:lumMod val="95000"/>
                    <a:lumOff val="5000"/>
                  </a:schemeClr>
                </a:solidFill>
                <a:hlinkClick r:id="rId2"/>
              </a:rPr>
              <a:t>Javascript</a:t>
            </a:r>
            <a:r>
              <a:rPr lang="es-CO" sz="2800" dirty="0" smtClean="0">
                <a:solidFill>
                  <a:schemeClr val="tx1">
                    <a:lumMod val="95000"/>
                    <a:lumOff val="5000"/>
                  </a:schemeClr>
                </a:solidFill>
              </a:rPr>
              <a:t>.</a:t>
            </a:r>
            <a:endParaRPr lang="es-CO" sz="2800" dirty="0">
              <a:solidFill>
                <a:schemeClr val="tx1">
                  <a:lumMod val="95000"/>
                  <a:lumOff val="5000"/>
                </a:schemeClr>
              </a:solidFill>
            </a:endParaRPr>
          </a:p>
        </p:txBody>
      </p:sp>
    </p:spTree>
    <p:extLst>
      <p:ext uri="{BB962C8B-B14F-4D97-AF65-F5344CB8AC3E}">
        <p14:creationId xmlns:p14="http://schemas.microsoft.com/office/powerpoint/2010/main" val="3728646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16660" y="1639030"/>
            <a:ext cx="4572000" cy="4832092"/>
          </a:xfrm>
          <a:prstGeom prst="rect">
            <a:avLst/>
          </a:prstGeom>
        </p:spPr>
        <p:txBody>
          <a:bodyPr>
            <a:spAutoFit/>
          </a:bodyPr>
          <a:lstStyle/>
          <a:p>
            <a:pPr lvl="0" algn="ctr"/>
            <a:r>
              <a:rPr lang="es-CO" sz="2800" dirty="0">
                <a:solidFill>
                  <a:schemeClr val="tx1">
                    <a:lumMod val="95000"/>
                    <a:lumOff val="5000"/>
                  </a:schemeClr>
                </a:solidFill>
              </a:rPr>
              <a:t>El código JavaScript puede ser integrado dentro de nuestras páginas web. Para evitar incompatibilidades el World Wide Web Consortium (W3C) diseño un estándar denominado </a:t>
            </a:r>
            <a:r>
              <a:rPr lang="es-CO" sz="2800" dirty="0">
                <a:solidFill>
                  <a:schemeClr val="tx1">
                    <a:lumMod val="95000"/>
                    <a:lumOff val="5000"/>
                  </a:schemeClr>
                </a:solidFill>
                <a:hlinkClick r:id="rId2"/>
              </a:rPr>
              <a:t>DOM</a:t>
            </a:r>
            <a:r>
              <a:rPr lang="es-CO" sz="2800" dirty="0">
                <a:solidFill>
                  <a:schemeClr val="tx1">
                    <a:lumMod val="95000"/>
                    <a:lumOff val="5000"/>
                  </a:schemeClr>
                </a:solidFill>
              </a:rPr>
              <a:t> (en inglés Document Object Model, en su traducción al español Modelo de Objetos del Documento).</a:t>
            </a:r>
            <a:endParaRPr lang="es-CO" sz="2800" dirty="0">
              <a:solidFill>
                <a:schemeClr val="tx1">
                  <a:lumMod val="95000"/>
                  <a:lumOff val="5000"/>
                </a:schemeClr>
              </a:solidFill>
            </a:endParaRPr>
          </a:p>
        </p:txBody>
      </p:sp>
    </p:spTree>
    <p:extLst>
      <p:ext uri="{BB962C8B-B14F-4D97-AF65-F5344CB8AC3E}">
        <p14:creationId xmlns:p14="http://schemas.microsoft.com/office/powerpoint/2010/main" val="2166793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77341" y="1027053"/>
            <a:ext cx="4572000" cy="4462760"/>
          </a:xfrm>
          <a:prstGeom prst="rect">
            <a:avLst/>
          </a:prstGeom>
        </p:spPr>
        <p:txBody>
          <a:bodyPr>
            <a:spAutoFit/>
          </a:bodyPr>
          <a:lstStyle/>
          <a:p>
            <a:pPr algn="ctr"/>
            <a:r>
              <a:rPr lang="es-CO" sz="3200" b="1" dirty="0" smtClean="0">
                <a:solidFill>
                  <a:srgbClr val="000000"/>
                </a:solidFill>
                <a:ea typeface="Verdana" panose="020B0604030504040204" pitchFamily="34" charset="0"/>
                <a:cs typeface="Verdana" panose="020B0604030504040204" pitchFamily="34" charset="0"/>
              </a:rPr>
              <a:t>Lenguaje Css</a:t>
            </a:r>
          </a:p>
          <a:p>
            <a:pPr algn="ctr"/>
            <a:r>
              <a:rPr lang="es-CO" sz="2800" i="1" dirty="0" smtClean="0">
                <a:solidFill>
                  <a:srgbClr val="000000"/>
                </a:solidFill>
                <a:ea typeface="Verdana" panose="020B0604030504040204" pitchFamily="34" charset="0"/>
                <a:cs typeface="Verdana" panose="020B0604030504040204" pitchFamily="34" charset="0"/>
              </a:rPr>
              <a:t>CSS</a:t>
            </a:r>
            <a:r>
              <a:rPr lang="es-CO" sz="2800" dirty="0">
                <a:solidFill>
                  <a:srgbClr val="000000"/>
                </a:solidFill>
                <a:ea typeface="Verdana" panose="020B0604030504040204" pitchFamily="34" charset="0"/>
                <a:cs typeface="Verdana" panose="020B0604030504040204" pitchFamily="34" charset="0"/>
              </a:rPr>
              <a:t> es una especificación desarrollada por el W3C (World Wide Web Consortium) para permitir la separación de los contenidos de los documentos escritos en HTML, XML, XHTML, SVG, o XUL de la </a:t>
            </a:r>
            <a:r>
              <a:rPr lang="es-CO" sz="2800" dirty="0" smtClean="0">
                <a:solidFill>
                  <a:srgbClr val="000000"/>
                </a:solidFill>
                <a:ea typeface="Verdana" panose="020B0604030504040204" pitchFamily="34" charset="0"/>
                <a:cs typeface="Verdana" panose="020B0604030504040204" pitchFamily="34" charset="0"/>
              </a:rPr>
              <a:t>presentación </a:t>
            </a:r>
            <a:r>
              <a:rPr lang="es-CO" sz="2800" dirty="0">
                <a:solidFill>
                  <a:srgbClr val="000000"/>
                </a:solidFill>
                <a:ea typeface="Verdana" panose="020B0604030504040204" pitchFamily="34" charset="0"/>
                <a:cs typeface="Verdana" panose="020B0604030504040204" pitchFamily="34" charset="0"/>
              </a:rPr>
              <a:t>del </a:t>
            </a:r>
            <a:r>
              <a:rPr lang="es-CO" sz="2800" dirty="0" smtClean="0">
                <a:solidFill>
                  <a:srgbClr val="000000"/>
                </a:solidFill>
                <a:ea typeface="Verdana" panose="020B0604030504040204" pitchFamily="34" charset="0"/>
                <a:cs typeface="Verdana" panose="020B0604030504040204" pitchFamily="34" charset="0"/>
              </a:rPr>
              <a:t>documento</a:t>
            </a:r>
            <a:endParaRPr lang="es-CO" sz="2800"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3690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58995" y="1762598"/>
            <a:ext cx="4572000" cy="4832092"/>
          </a:xfrm>
          <a:prstGeom prst="rect">
            <a:avLst/>
          </a:prstGeom>
        </p:spPr>
        <p:txBody>
          <a:bodyPr>
            <a:spAutoFit/>
          </a:bodyPr>
          <a:lstStyle/>
          <a:p>
            <a:pPr lvl="0" algn="ctr"/>
            <a:r>
              <a:rPr lang="es-CO" sz="2800" dirty="0">
                <a:solidFill>
                  <a:srgbClr val="000000"/>
                </a:solidFill>
                <a:ea typeface="Verdana" panose="020B0604030504040204" pitchFamily="34" charset="0"/>
                <a:cs typeface="Verdana" panose="020B0604030504040204" pitchFamily="34" charset="0"/>
              </a:rPr>
              <a:t>con las hojas de estilo, incluyendo elementos tales como los colores, fondos, márgenes, bordes, tipos de letra... modificando as la apariencia de una página web de una forma más sencilla, permitiendo a los desarrolladores controlar el estilo y formato de sus documento.</a:t>
            </a:r>
            <a:endParaRPr lang="es-CO" sz="2800" dirty="0">
              <a:solidFill>
                <a:prstClr val="black"/>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1664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p:cNvSpPr txBox="1">
            <a:spLocks/>
          </p:cNvSpPr>
          <p:nvPr/>
        </p:nvSpPr>
        <p:spPr>
          <a:xfrm>
            <a:off x="1127578" y="5296746"/>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5400" b="1" dirty="0" smtClean="0">
                <a:solidFill>
                  <a:srgbClr val="FFC000"/>
                </a:solidFill>
              </a:rPr>
              <a:t>GRACIAS</a:t>
            </a:r>
            <a:endParaRPr lang="es-ES" sz="5400" dirty="0">
              <a:solidFill>
                <a:srgbClr val="FFC000"/>
              </a:solidFill>
            </a:endParaRPr>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062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txBox="1">
            <a:spLocks/>
          </p:cNvSpPr>
          <p:nvPr/>
        </p:nvSpPr>
        <p:spPr>
          <a:xfrm>
            <a:off x="717577" y="150125"/>
            <a:ext cx="8426423" cy="1223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smtClean="0">
              <a:solidFill>
                <a:schemeClr val="bg1"/>
              </a:solidFill>
            </a:endParaRPr>
          </a:p>
        </p:txBody>
      </p:sp>
      <p:sp>
        <p:nvSpPr>
          <p:cNvPr id="12" name="2 Marcador de contenido"/>
          <p:cNvSpPr txBox="1">
            <a:spLocks/>
          </p:cNvSpPr>
          <p:nvPr/>
        </p:nvSpPr>
        <p:spPr>
          <a:xfrm>
            <a:off x="457200" y="1600200"/>
            <a:ext cx="8229600" cy="508720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charset="0"/>
              <a:buNone/>
              <a:defRPr/>
            </a:pPr>
            <a:endParaRPr lang="es-CO" dirty="0" smtClean="0"/>
          </a:p>
          <a:p>
            <a:pPr marL="0" indent="0" algn="ctr">
              <a:buNone/>
              <a:defRPr/>
            </a:pPr>
            <a:r>
              <a:rPr lang="es-CO" dirty="0" smtClean="0"/>
              <a:t>Problema </a:t>
            </a:r>
            <a:endParaRPr lang="es-CO" dirty="0"/>
          </a:p>
          <a:p>
            <a:pPr marL="0" indent="0" algn="ctr">
              <a:buNone/>
              <a:defRPr/>
            </a:pPr>
            <a:endParaRPr lang="es-CO" dirty="0" smtClean="0"/>
          </a:p>
          <a:p>
            <a:pPr marL="0" indent="0" algn="ctr">
              <a:buNone/>
              <a:defRPr/>
            </a:pPr>
            <a:r>
              <a:rPr lang="es-CO" sz="2800" dirty="0" smtClean="0"/>
              <a:t>Hoy </a:t>
            </a:r>
            <a:r>
              <a:rPr lang="es-CO" sz="2800" dirty="0"/>
              <a:t>en día las personas pierden el animo por que no tienen oportunidades para ingresar a un gimnasio, también tienen las dificultades </a:t>
            </a:r>
            <a:r>
              <a:rPr lang="es-CO" sz="2800" dirty="0" smtClean="0"/>
              <a:t>del  </a:t>
            </a:r>
            <a:r>
              <a:rPr lang="es-CO" sz="2800" dirty="0"/>
              <a:t>tiempo, ya sea por el trabajo u otros oficios. </a:t>
            </a:r>
          </a:p>
          <a:p>
            <a:pPr marL="0" indent="0">
              <a:buFont typeface="Arial" charset="0"/>
              <a:buNone/>
              <a:defRPr/>
            </a:pPr>
            <a:endParaRPr lang="es-CO" dirty="0" smtClean="0"/>
          </a:p>
          <a:p>
            <a:pPr marL="0" indent="0">
              <a:buFont typeface="Arial" charset="0"/>
              <a:buNone/>
              <a:defRPr/>
            </a:pPr>
            <a:r>
              <a:rPr lang="es-CO" dirty="0" smtClean="0"/>
              <a:t>    </a:t>
            </a:r>
          </a:p>
          <a:p>
            <a:pPr marL="0" indent="0">
              <a:buNone/>
              <a:defRPr/>
            </a:pPr>
            <a:endParaRPr lang="es-CO" dirty="0" smtClean="0"/>
          </a:p>
          <a:p>
            <a:pPr marL="0" indent="0">
              <a:buFont typeface="Arial" charset="0"/>
              <a:buNone/>
              <a:defRPr/>
            </a:pPr>
            <a:endParaRPr lang="es-CO" dirty="0" smtClean="0"/>
          </a:p>
          <a:p>
            <a:pPr>
              <a:defRPr/>
            </a:pPr>
            <a:endParaRPr lang="es-CO" dirty="0"/>
          </a:p>
        </p:txBody>
      </p:sp>
    </p:spTree>
    <p:extLst>
      <p:ext uri="{BB962C8B-B14F-4D97-AF65-F5344CB8AC3E}">
        <p14:creationId xmlns:p14="http://schemas.microsoft.com/office/powerpoint/2010/main" val="2201805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3916" y="2065590"/>
            <a:ext cx="8665535" cy="4667693"/>
          </a:xfrm>
          <a:prstGeom prst="rect">
            <a:avLst/>
          </a:prstGeom>
        </p:spPr>
        <p:txBody>
          <a:bodyPr vert="horz" wrap="square" lIns="91440" tIns="45720" rIns="91440" bIns="45720" rtlCol="0" anchor="ctr">
            <a:noAutofit/>
          </a:bodyPr>
          <a:lstStyle/>
          <a:p>
            <a:pPr algn="ctr"/>
            <a:r>
              <a:rPr lang="es-CO" sz="2800" dirty="0" smtClean="0"/>
              <a:t>Hay </a:t>
            </a:r>
            <a:r>
              <a:rPr lang="es-CO" sz="2800" dirty="0"/>
              <a:t>a</a:t>
            </a:r>
            <a:r>
              <a:rPr lang="es-CO" sz="2800" dirty="0" smtClean="0"/>
              <a:t>lguna posibilidad de que las personas puedan tener un buen acondicionamiento físicos sin tener que asumir costos?</a:t>
            </a:r>
          </a:p>
          <a:p>
            <a:pPr algn="ctr"/>
            <a:endParaRPr lang="es-CO" sz="2800" dirty="0"/>
          </a:p>
          <a:p>
            <a:pPr algn="ctr"/>
            <a:r>
              <a:rPr lang="es-CO" sz="2800" dirty="0" smtClean="0"/>
              <a:t>En nuestra web encontraran diferentes rutinas y dietas alimenticias para obtener un gran acondicionamiento físico ya que al ingresar a esta web no tendrá ningún costo.</a:t>
            </a:r>
            <a:endParaRPr lang="es-CO" sz="2800" dirty="0"/>
          </a:p>
          <a:p>
            <a:r>
              <a:rPr lang="es-CO" sz="2800" dirty="0" smtClean="0"/>
              <a:t> </a:t>
            </a:r>
          </a:p>
        </p:txBody>
      </p:sp>
    </p:spTree>
    <p:extLst>
      <p:ext uri="{BB962C8B-B14F-4D97-AF65-F5344CB8AC3E}">
        <p14:creationId xmlns:p14="http://schemas.microsoft.com/office/powerpoint/2010/main" val="49821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44549" y="2214472"/>
            <a:ext cx="8463516" cy="3274829"/>
          </a:xfrm>
          <a:prstGeom prst="rect">
            <a:avLst/>
          </a:prstGeom>
        </p:spPr>
        <p:txBody>
          <a:bodyPr vert="horz" wrap="square" lIns="91440" tIns="45720" rIns="91440" bIns="45720" rtlCol="0" anchor="ctr">
            <a:noAutofit/>
          </a:bodyPr>
          <a:lstStyle/>
          <a:p>
            <a:pPr algn="ctr"/>
            <a:r>
              <a:rPr lang="es-CO" sz="2800" dirty="0" smtClean="0"/>
              <a:t>Nuestra delimitación </a:t>
            </a:r>
            <a:r>
              <a:rPr lang="es-CO" sz="2800" dirty="0"/>
              <a:t>es crear una pagina web en la cual tengamos tanto resultados </a:t>
            </a:r>
            <a:r>
              <a:rPr lang="es-CO" sz="2800" dirty="0" smtClean="0"/>
              <a:t>socioeconómicos, como </a:t>
            </a:r>
            <a:r>
              <a:rPr lang="es-CO" sz="2800" dirty="0"/>
              <a:t>el resultado del </a:t>
            </a:r>
            <a:r>
              <a:rPr lang="es-CO" sz="2800" dirty="0" smtClean="0"/>
              <a:t>propósito </a:t>
            </a:r>
            <a:r>
              <a:rPr lang="es-CO" sz="2800" dirty="0"/>
              <a:t>de </a:t>
            </a:r>
            <a:r>
              <a:rPr lang="es-CO" sz="2800" dirty="0" smtClean="0"/>
              <a:t>nuestra </a:t>
            </a:r>
            <a:r>
              <a:rPr lang="es-CO" sz="2800" dirty="0"/>
              <a:t>pagina web que es la </a:t>
            </a:r>
            <a:r>
              <a:rPr lang="es-CO" sz="2800" dirty="0" smtClean="0"/>
              <a:t>deminizar con </a:t>
            </a:r>
            <a:r>
              <a:rPr lang="es-CO" sz="2800" dirty="0"/>
              <a:t>la obesidad del </a:t>
            </a:r>
            <a:r>
              <a:rPr lang="es-CO" sz="2800" dirty="0" smtClean="0"/>
              <a:t>país para ver </a:t>
            </a:r>
            <a:r>
              <a:rPr lang="es-CO" sz="2800" dirty="0"/>
              <a:t>personas mas fuertes y </a:t>
            </a:r>
            <a:r>
              <a:rPr lang="es-CO" sz="2800" dirty="0" smtClean="0"/>
              <a:t>sanas.</a:t>
            </a:r>
          </a:p>
        </p:txBody>
      </p:sp>
    </p:spTree>
    <p:extLst>
      <p:ext uri="{BB962C8B-B14F-4D97-AF65-F5344CB8AC3E}">
        <p14:creationId xmlns:p14="http://schemas.microsoft.com/office/powerpoint/2010/main" val="568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34115" y="2070667"/>
            <a:ext cx="7878726" cy="4423145"/>
          </a:xfrm>
          <a:prstGeom prst="rect">
            <a:avLst/>
          </a:prstGeom>
        </p:spPr>
        <p:txBody>
          <a:bodyPr vert="horz" wrap="square" lIns="91440" tIns="45720" rIns="91440" bIns="45720" rtlCol="0" anchor="ctr">
            <a:noAutofit/>
          </a:bodyPr>
          <a:lstStyle/>
          <a:p>
            <a:pPr algn="ctr"/>
            <a:r>
              <a:rPr lang="es-CO" sz="3600" dirty="0" smtClean="0"/>
              <a:t>Justificación</a:t>
            </a:r>
          </a:p>
          <a:p>
            <a:pPr algn="ctr"/>
            <a:endParaRPr lang="es-CO" sz="3200" dirty="0"/>
          </a:p>
          <a:p>
            <a:pPr algn="ctr"/>
            <a:r>
              <a:rPr lang="es-CO" sz="2800" dirty="0"/>
              <a:t>¿Por qué se investiga?</a:t>
            </a:r>
          </a:p>
          <a:p>
            <a:pPr algn="ctr"/>
            <a:r>
              <a:rPr lang="es-CO" sz="2800" dirty="0"/>
              <a:t>se investiga ya que la </a:t>
            </a:r>
            <a:r>
              <a:rPr lang="es-CO" sz="2800" dirty="0" smtClean="0"/>
              <a:t>única solución </a:t>
            </a:r>
            <a:r>
              <a:rPr lang="es-CO" sz="2800" dirty="0"/>
              <a:t>que uno </a:t>
            </a:r>
            <a:r>
              <a:rPr lang="es-CO" sz="2800" dirty="0" smtClean="0"/>
              <a:t>encuentra </a:t>
            </a:r>
            <a:r>
              <a:rPr lang="es-CO" sz="2800" dirty="0"/>
              <a:t>o han </a:t>
            </a:r>
            <a:r>
              <a:rPr lang="es-CO" sz="2800" dirty="0" smtClean="0"/>
              <a:t>dado, </a:t>
            </a:r>
            <a:r>
              <a:rPr lang="es-CO" sz="2800" dirty="0"/>
              <a:t>es la </a:t>
            </a:r>
            <a:r>
              <a:rPr lang="es-CO" sz="2800" dirty="0" smtClean="0"/>
              <a:t>solución </a:t>
            </a:r>
            <a:r>
              <a:rPr lang="es-CO" sz="2800" dirty="0"/>
              <a:t>de </a:t>
            </a:r>
          </a:p>
          <a:p>
            <a:pPr algn="ctr"/>
            <a:r>
              <a:rPr lang="es-CO" sz="2800" dirty="0"/>
              <a:t>dejar de comer y/o asistir a un </a:t>
            </a:r>
            <a:r>
              <a:rPr lang="es-CO" sz="2800" dirty="0" smtClean="0"/>
              <a:t>gimnasio.</a:t>
            </a:r>
            <a:endParaRPr lang="es-CO" sz="2800" dirty="0"/>
          </a:p>
          <a:p>
            <a:pPr algn="ctr"/>
            <a:r>
              <a:rPr lang="es-CO" sz="2800" dirty="0"/>
              <a:t>¿Tiene aplicación directa y puede mostrar resultados?</a:t>
            </a:r>
          </a:p>
          <a:p>
            <a:pPr algn="ctr"/>
            <a:r>
              <a:rPr lang="es-CO" sz="2800" dirty="0"/>
              <a:t>la </a:t>
            </a:r>
            <a:r>
              <a:rPr lang="es-CO" sz="2800" dirty="0" smtClean="0"/>
              <a:t>aplicación </a:t>
            </a:r>
            <a:r>
              <a:rPr lang="es-CO" sz="2800" dirty="0"/>
              <a:t>ya tiene q ser por los diferentes usuarios los resultados se </a:t>
            </a:r>
            <a:r>
              <a:rPr lang="es-CO" sz="2800" dirty="0" smtClean="0"/>
              <a:t>podrán </a:t>
            </a:r>
            <a:r>
              <a:rPr lang="es-CO" sz="2800" dirty="0"/>
              <a:t>ver </a:t>
            </a:r>
          </a:p>
          <a:p>
            <a:pPr algn="ctr"/>
            <a:r>
              <a:rPr lang="es-CO" sz="2800" dirty="0"/>
              <a:t>luego de un tiempo de practica de estas dietas y rutinas de ejercicio.</a:t>
            </a:r>
            <a:endParaRPr lang="es-CO" sz="2800" dirty="0" smtClean="0"/>
          </a:p>
        </p:txBody>
      </p:sp>
    </p:spTree>
    <p:extLst>
      <p:ext uri="{BB962C8B-B14F-4D97-AF65-F5344CB8AC3E}">
        <p14:creationId xmlns:p14="http://schemas.microsoft.com/office/powerpoint/2010/main" val="359770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44549" y="2194522"/>
            <a:ext cx="8697432" cy="4433777"/>
          </a:xfrm>
          <a:prstGeom prst="rect">
            <a:avLst/>
          </a:prstGeom>
        </p:spPr>
        <p:txBody>
          <a:bodyPr vert="horz" wrap="square" lIns="91440" tIns="45720" rIns="91440" bIns="45720" rtlCol="0" anchor="ctr">
            <a:noAutofit/>
          </a:bodyPr>
          <a:lstStyle/>
          <a:p>
            <a:pPr algn="ctr"/>
            <a:r>
              <a:rPr lang="es-CO" sz="3200" dirty="0" smtClean="0"/>
              <a:t>Objetivo General</a:t>
            </a:r>
          </a:p>
          <a:p>
            <a:pPr algn="ctr"/>
            <a:r>
              <a:rPr lang="es-CO" sz="2800" dirty="0"/>
              <a:t>Tec Gym brindara un servicio personalizado que </a:t>
            </a:r>
          </a:p>
          <a:p>
            <a:pPr algn="ctr"/>
            <a:r>
              <a:rPr lang="es-CO" sz="2800" dirty="0"/>
              <a:t>se podrá comprobar desde el primer día de practica de nuestras rutinas y </a:t>
            </a:r>
            <a:r>
              <a:rPr lang="es-CO" sz="2800" dirty="0" smtClean="0"/>
              <a:t>dietas, </a:t>
            </a:r>
            <a:endParaRPr lang="es-CO" sz="2800" dirty="0"/>
          </a:p>
          <a:p>
            <a:pPr algn="ctr"/>
            <a:r>
              <a:rPr lang="es-CO" sz="2800" dirty="0"/>
              <a:t>creando conciencia para mejorar el estado físico, </a:t>
            </a:r>
          </a:p>
          <a:p>
            <a:pPr algn="ctr"/>
            <a:r>
              <a:rPr lang="es-CO" sz="2800" dirty="0"/>
              <a:t>mental y de salud en las </a:t>
            </a:r>
            <a:r>
              <a:rPr lang="es-CO" sz="2800" dirty="0" smtClean="0"/>
              <a:t>personas, </a:t>
            </a:r>
            <a:r>
              <a:rPr lang="es-CO" sz="2800" dirty="0"/>
              <a:t>ya que tu eres el encargado de tu programa de ejercicios ideal para ti.</a:t>
            </a:r>
            <a:endParaRPr lang="es-CO" sz="2800" dirty="0" smtClean="0"/>
          </a:p>
          <a:p>
            <a:pPr algn="l"/>
            <a:endParaRPr lang="es-CO" sz="2800" dirty="0" smtClean="0"/>
          </a:p>
        </p:txBody>
      </p:sp>
    </p:spTree>
    <p:extLst>
      <p:ext uri="{BB962C8B-B14F-4D97-AF65-F5344CB8AC3E}">
        <p14:creationId xmlns:p14="http://schemas.microsoft.com/office/powerpoint/2010/main" val="350415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57200" y="1945758"/>
            <a:ext cx="8389088" cy="4731489"/>
          </a:xfrm>
          <a:prstGeom prst="rect">
            <a:avLst/>
          </a:prstGeom>
        </p:spPr>
        <p:txBody>
          <a:bodyPr vert="horz" wrap="square" lIns="91440" tIns="45720" rIns="91440" bIns="45720" rtlCol="0" anchor="ctr">
            <a:noAutofit/>
          </a:bodyPr>
          <a:lstStyle/>
          <a:p>
            <a:pPr algn="ctr"/>
            <a:r>
              <a:rPr lang="es-CO" sz="3200" dirty="0" smtClean="0"/>
              <a:t> Objetivos específicos</a:t>
            </a:r>
          </a:p>
          <a:p>
            <a:pPr algn="ctr"/>
            <a:endParaRPr lang="es-CO" sz="3200" dirty="0" smtClean="0"/>
          </a:p>
          <a:p>
            <a:pPr algn="ctr"/>
            <a:r>
              <a:rPr lang="es-CO" sz="3200" dirty="0" smtClean="0"/>
              <a:t>  </a:t>
            </a:r>
            <a:r>
              <a:rPr lang="es-CO" sz="2800" dirty="0"/>
              <a:t>Lograr la comodidad al momento de </a:t>
            </a:r>
            <a:r>
              <a:rPr lang="es-CO" sz="2800" dirty="0" smtClean="0"/>
              <a:t>navegar </a:t>
            </a:r>
            <a:r>
              <a:rPr lang="es-CO" sz="2800" dirty="0"/>
              <a:t>en  nuestra web</a:t>
            </a:r>
            <a:r>
              <a:rPr lang="es-CO" sz="2800" dirty="0" smtClean="0"/>
              <a:t>, tener </a:t>
            </a:r>
            <a:r>
              <a:rPr lang="es-CO" sz="2800" dirty="0"/>
              <a:t>seguridad al momento de ingresar y tranquilidad del servicio que </a:t>
            </a:r>
            <a:r>
              <a:rPr lang="es-CO" sz="2800" dirty="0" smtClean="0"/>
              <a:t> te da </a:t>
            </a:r>
            <a:r>
              <a:rPr lang="es-CO" sz="2800" dirty="0"/>
              <a:t>nuestra pagina</a:t>
            </a:r>
            <a:r>
              <a:rPr lang="es-CO" sz="2800" dirty="0" smtClean="0"/>
              <a:t>.</a:t>
            </a:r>
            <a:endParaRPr lang="es-CO" sz="2800" dirty="0"/>
          </a:p>
        </p:txBody>
      </p:sp>
    </p:spTree>
    <p:extLst>
      <p:ext uri="{BB962C8B-B14F-4D97-AF65-F5344CB8AC3E}">
        <p14:creationId xmlns:p14="http://schemas.microsoft.com/office/powerpoint/2010/main" val="4810375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1555</TotalTime>
  <Words>1315</Words>
  <Application>Microsoft Office PowerPoint</Application>
  <PresentationFormat>Presentación en pantalla (4:3)</PresentationFormat>
  <Paragraphs>107</Paragraphs>
  <Slides>34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Calibri</vt:lpstr>
      <vt:lpstr>Times New Roman</vt:lpstr>
      <vt:lpstr>Verdana</vt:lpstr>
      <vt:lpstr>Tema de Office</vt:lpstr>
      <vt:lpstr>Presentación de PowerPoint</vt:lpstr>
      <vt:lpstr>Técnico en programación de software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182</cp:revision>
  <dcterms:created xsi:type="dcterms:W3CDTF">2014-06-25T16:18:26Z</dcterms:created>
  <dcterms:modified xsi:type="dcterms:W3CDTF">2015-12-11T18:26:01Z</dcterms:modified>
</cp:coreProperties>
</file>