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24"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6"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7/9/2022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002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4115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13609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0583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9499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0328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7/9/2022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15478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0845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35368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096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02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53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71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02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618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5098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92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7/9/2022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70199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Malignant Comment Classifier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20000"/>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Manisha Kumari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2167" y="69958"/>
            <a:ext cx="3367665" cy="2452396"/>
          </a:xfrm>
          <a:prstGeom prst="rect">
            <a:avLst/>
          </a:prstGeom>
          <a:no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normAutofit fontScale="92500" lnSpcReduction="20000"/>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600" b="1" dirty="0">
                <a:effectLst/>
                <a:latin typeface="Arial" panose="020B0604020202020204" pitchFamily="34" charset="0"/>
                <a:ea typeface="Calibri" panose="020F0502020204030204" pitchFamily="34" charset="0"/>
              </a:rPr>
              <a:t>Loathe:</a:t>
            </a:r>
            <a:r>
              <a:rPr lang="en-IN" sz="1600" dirty="0">
                <a:effectLst/>
                <a:latin typeface="Arial" panose="020B0604020202020204" pitchFamily="34" charset="0"/>
                <a:ea typeface="Calibri" panose="020F0502020204030204" pitchFamily="34" charset="0"/>
              </a:rPr>
              <a:t> 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3986-1113-40C1-B970-3AD55E571DD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86FE552D-0D32-42FE-87B6-25BAD6EE98C4}"/>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ID: </a:t>
            </a:r>
            <a:r>
              <a:rPr lang="en-IN" sz="1800" dirty="0">
                <a:effectLst/>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Comment text: </a:t>
            </a:r>
            <a:r>
              <a:rPr lang="en-IN" sz="1800" dirty="0">
                <a:effectLst/>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305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fontScale="925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TfidVectorizer</a:t>
            </a:r>
            <a:r>
              <a:rPr lang="en-IN" sz="1800" dirty="0">
                <a:effectLst/>
                <a:latin typeface="Arial" panose="020B0604020202020204" pitchFamily="34" charset="0"/>
                <a:ea typeface="Calibri" panose="020F0502020204030204" pitchFamily="34" charset="0"/>
                <a:cs typeface="Times New Roman" panose="02020603050405020304" pitchFamily="18" charset="0"/>
              </a:rPr>
              <a:t>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625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16.0GB (3200MHz)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normAutofit fontScale="92500" lnSpcReduction="20000"/>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Feature Columns</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8403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5B7C7-15FE-47FB-B223-67BDBC898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676" y="0"/>
            <a:ext cx="4646647" cy="6569451"/>
          </a:xfrm>
          <a:prstGeom prst="rect">
            <a:avLst/>
          </a:prstGeom>
        </p:spPr>
      </p:pic>
    </p:spTree>
    <p:extLst>
      <p:ext uri="{BB962C8B-B14F-4D97-AF65-F5344CB8AC3E}">
        <p14:creationId xmlns:p14="http://schemas.microsoft.com/office/powerpoint/2010/main" val="29924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6833-5EB0-4077-8507-F5A9CF9B2A70}"/>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4D9ACE2-727C-4269-89A5-492F5C9E2522}"/>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graphs about it is observed that majority of the comments are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768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22" y="2542327"/>
            <a:ext cx="5142230"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450" y="2529627"/>
            <a:ext cx="5142230"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664E-0B15-4A6F-B5C6-11EDF346971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1097280" y="2108201"/>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816" y="2880069"/>
            <a:ext cx="7340368" cy="2009172"/>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62" y="2525183"/>
            <a:ext cx="3604895" cy="3714750"/>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35" y="785638"/>
            <a:ext cx="3765550" cy="3881120"/>
          </a:xfrm>
          <a:prstGeom prst="rect">
            <a:avLst/>
          </a:prstGeom>
        </p:spPr>
      </p:pic>
      <p:pic>
        <p:nvPicPr>
          <p:cNvPr id="5" name="Picture 4">
            <a:extLst>
              <a:ext uri="{FF2B5EF4-FFF2-40B4-BE49-F238E27FC236}">
                <a16:creationId xmlns:a16="http://schemas.microsoft.com/office/drawing/2014/main"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97" y="785638"/>
            <a:ext cx="3765948" cy="388112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37" y="671246"/>
            <a:ext cx="4174238" cy="4301969"/>
          </a:xfrm>
          <a:prstGeom prst="rect">
            <a:avLst/>
          </a:prstGeom>
        </p:spPr>
      </p:pic>
      <p:pic>
        <p:nvPicPr>
          <p:cNvPr id="5" name="Picture 4">
            <a:extLst>
              <a:ext uri="{FF2B5EF4-FFF2-40B4-BE49-F238E27FC236}">
                <a16:creationId xmlns:a16="http://schemas.microsoft.com/office/drawing/2014/main"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08" y="671246"/>
            <a:ext cx="4174237" cy="4301342"/>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04" y="791514"/>
            <a:ext cx="4644494" cy="4786959"/>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A7F-709B-4E2D-9180-F9B4F850928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AF84-DA8F-4572-B301-6ED580CB76F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69" y="2564995"/>
            <a:ext cx="5977128" cy="3304097"/>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94" y="2840021"/>
            <a:ext cx="6165692" cy="1177958"/>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C9B6-1785-4215-9650-11995A3D6C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97" y="2767469"/>
            <a:ext cx="3754613" cy="2939407"/>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0" y="2095759"/>
            <a:ext cx="7448745" cy="3829180"/>
          </a:xfrm>
          <a:prstGeom prst="rect">
            <a:avLst/>
          </a:prstGeom>
        </p:spPr>
      </p:pic>
    </p:spTree>
    <p:extLst>
      <p:ext uri="{BB962C8B-B14F-4D97-AF65-F5344CB8AC3E}">
        <p14:creationId xmlns:p14="http://schemas.microsoft.com/office/powerpoint/2010/main" val="279498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C3F6-39B4-4878-AB4D-755511342E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628FAD-3529-45A7-B74E-E48E0883A339}"/>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graphs above it is observed that columns: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Rude,Abuse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Malignant have highest positive correlation with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99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normAutofit fontScale="925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normAutofit fontScale="92500"/>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216729"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110" y="2805566"/>
            <a:ext cx="8332811" cy="2223634"/>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cs typeface="Arial" panose="020B0604020202020204" pitchFamily="34" charset="0"/>
              </a:rPr>
              <a:t>Predictive modelling, Classification algorithms are some of the machine learning techniques used along with the various libraries of the NLTK suite for Classification of comments. </a:t>
            </a:r>
          </a:p>
          <a:p>
            <a:r>
              <a:rPr lang="en-US" dirty="0">
                <a:latin typeface="Arial" panose="020B0604020202020204" pitchFamily="34" charset="0"/>
                <a:cs typeface="Arial" panose="020B0604020202020204" pitchFamily="34" charset="0"/>
              </a:rPr>
              <a:t>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46" y="1381306"/>
            <a:ext cx="6146018" cy="4282375"/>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fontScale="92500" lnSpcReduction="10000"/>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246562"/>
            <a:ext cx="2847975" cy="6103620"/>
          </a:xfrm>
          <a:prstGeom prst="rect">
            <a:avLst/>
          </a:prstGeom>
        </p:spPr>
      </p:pic>
      <p:pic>
        <p:nvPicPr>
          <p:cNvPr id="5" name="Picture 4">
            <a:extLst>
              <a:ext uri="{FF2B5EF4-FFF2-40B4-BE49-F238E27FC236}">
                <a16:creationId xmlns:a16="http://schemas.microsoft.com/office/drawing/2014/main"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795" y="294455"/>
            <a:ext cx="2454437" cy="5993497"/>
          </a:xfrm>
          <a:prstGeom prst="rect">
            <a:avLst/>
          </a:prstGeom>
        </p:spPr>
      </p:pic>
      <p:pic>
        <p:nvPicPr>
          <p:cNvPr id="6" name="Picture 5">
            <a:extLst>
              <a:ext uri="{FF2B5EF4-FFF2-40B4-BE49-F238E27FC236}">
                <a16:creationId xmlns:a16="http://schemas.microsoft.com/office/drawing/2014/main"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811" y="246562"/>
            <a:ext cx="2637790" cy="6041390"/>
          </a:xfrm>
          <a:prstGeom prst="rect">
            <a:avLst/>
          </a:prstGeom>
        </p:spPr>
      </p:pic>
      <p:pic>
        <p:nvPicPr>
          <p:cNvPr id="7" name="Picture 6">
            <a:extLst>
              <a:ext uri="{FF2B5EF4-FFF2-40B4-BE49-F238E27FC236}">
                <a16:creationId xmlns:a16="http://schemas.microsoft.com/office/drawing/2014/main"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8589" y="0"/>
            <a:ext cx="2637790"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normAutofit lnSpcReduction="10000"/>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928" y="451205"/>
            <a:ext cx="2978577" cy="5112533"/>
          </a:xfrm>
          <a:prstGeom prst="rect">
            <a:avLst/>
          </a:prstGeom>
        </p:spPr>
      </p:pic>
      <p:pic>
        <p:nvPicPr>
          <p:cNvPr id="6" name="Picture 5">
            <a:extLst>
              <a:ext uri="{FF2B5EF4-FFF2-40B4-BE49-F238E27FC236}">
                <a16:creationId xmlns:a16="http://schemas.microsoft.com/office/drawing/2014/main" id="{929545C3-3852-4584-8DE9-DDB90883FF63}"/>
              </a:ext>
            </a:extLst>
          </p:cNvPr>
          <p:cNvPicPr>
            <a:picLocks noChangeAspect="1"/>
          </p:cNvPicPr>
          <p:nvPr/>
        </p:nvPicPr>
        <p:blipFill>
          <a:blip r:embed="rId3"/>
          <a:stretch>
            <a:fillRect/>
          </a:stretch>
        </p:blipFill>
        <p:spPr>
          <a:xfrm>
            <a:off x="5094174" y="363449"/>
            <a:ext cx="2640903" cy="3186400"/>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a:t>
            </a:r>
            <a:r>
              <a:rPr lang="en-IN" sz="1800" dirty="0">
                <a:solidFill>
                  <a:srgbClr val="555555"/>
                </a:solidFill>
                <a:effectLst/>
                <a:latin typeface="Arial" panose="020B0604020202020204" pitchFamily="34" charset="0"/>
                <a:ea typeface="Calibri" panose="020F0502020204030204" pitchFamily="34" charset="0"/>
                <a:cs typeface="Times New Roman" panose="02020603050405020304" pitchFamily="18" charset="0"/>
              </a:rPr>
              <a:t>s.</a:t>
            </a:r>
            <a:r>
              <a:rPr lang="en-IN" sz="1800" dirty="0">
                <a:effectLst/>
                <a:latin typeface="Arial" panose="020B0604020202020204" pitchFamily="34" charset="0"/>
                <a:ea typeface="Calibri" panose="020F0502020204030204" pitchFamily="34" charset="0"/>
                <a:cs typeface="Times New Roman" panose="02020603050405020304" pitchFamily="18" charset="0"/>
              </a:rPr>
              <a:t>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32158-1D16-4DDA-8B0C-687D2D998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608" y="173568"/>
            <a:ext cx="2631608" cy="5978222"/>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235B-DC55-4B6E-9EF1-163EE4CBEA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DEE8C-826D-4EFE-B7F1-0D6642FD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976" y="1756286"/>
            <a:ext cx="5162881" cy="3504124"/>
          </a:xfrm>
          <a:prstGeom prst="rect">
            <a:avLst/>
          </a:prstGeom>
        </p:spPr>
      </p:pic>
    </p:spTree>
    <p:extLst>
      <p:ext uri="{BB962C8B-B14F-4D97-AF65-F5344CB8AC3E}">
        <p14:creationId xmlns:p14="http://schemas.microsoft.com/office/powerpoint/2010/main" val="3630878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0">
            <a:extLst>
              <a:ext uri="{FF2B5EF4-FFF2-40B4-BE49-F238E27FC236}">
                <a16:creationId xmlns:a16="http://schemas.microsoft.com/office/drawing/2014/main" id="{53D32D83-BC35-42E0-B818-9E5F1EBC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505EDC0-920E-4AB8-B561-1D400812B295}"/>
              </a:ext>
            </a:extLst>
          </p:cNvPr>
          <p:cNvSpPr>
            <a:spLocks noChangeArrowheads="1"/>
          </p:cNvSpPr>
          <p:nvPr/>
        </p:nvSpPr>
        <p:spPr bwMode="auto">
          <a:xfrm>
            <a:off x="-2453951" y="4110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Logistic Regression ROC Curves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31">
            <a:extLst>
              <a:ext uri="{FF2B5EF4-FFF2-40B4-BE49-F238E27FC236}">
                <a16:creationId xmlns:a16="http://schemas.microsoft.com/office/drawing/2014/main" id="{C44E5F5E-74A6-4EC9-963D-0B21653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91"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D73FBBF-F150-48D8-B2EB-93B59C170DDF}"/>
              </a:ext>
            </a:extLst>
          </p:cNvPr>
          <p:cNvSpPr>
            <a:spLocks noChangeArrowheads="1"/>
          </p:cNvSpPr>
          <p:nvPr/>
        </p:nvSpPr>
        <p:spPr bwMode="auto">
          <a:xfrm>
            <a:off x="2596897" y="4118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Random Forest Classifier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9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Two 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75DFE-BBFF-4E2D-98CE-E43AE037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038866"/>
            <a:ext cx="5003165" cy="3529965"/>
          </a:xfrm>
          <a:prstGeom prst="rect">
            <a:avLst/>
          </a:prstGeom>
        </p:spPr>
      </p:pic>
      <p:sp>
        <p:nvSpPr>
          <p:cNvPr id="6" name="TextBox 5">
            <a:extLst>
              <a:ext uri="{FF2B5EF4-FFF2-40B4-BE49-F238E27FC236}">
                <a16:creationId xmlns:a16="http://schemas.microsoft.com/office/drawing/2014/main" id="{28423EBA-7FF3-4361-991D-64A577A0A52D}"/>
              </a:ext>
            </a:extLst>
          </p:cNvPr>
          <p:cNvSpPr txBox="1"/>
          <p:nvPr/>
        </p:nvSpPr>
        <p:spPr>
          <a:xfrm>
            <a:off x="1092835" y="4556331"/>
            <a:ext cx="5106177" cy="430887"/>
          </a:xfrm>
          <a:prstGeom prst="rect">
            <a:avLst/>
          </a:prstGeom>
          <a:noFill/>
        </p:spPr>
        <p:txBody>
          <a:bodyPr wrap="square">
            <a:spAutoFit/>
          </a:bodyPr>
          <a:lstStyle/>
          <a:p>
            <a:pPr algn="ctr">
              <a:spcAft>
                <a:spcPts val="1000"/>
              </a:spcAft>
            </a:pPr>
            <a:r>
              <a:rPr lang="en-IN" sz="1100" i="1" dirty="0" err="1">
                <a:solidFill>
                  <a:srgbClr val="44546A"/>
                </a:solidFill>
                <a:effectLst/>
                <a:latin typeface="Arial" panose="020B0604020202020204" pitchFamily="34" charset="0"/>
                <a:ea typeface="Calibri" panose="020F0502020204030204" pitchFamily="34" charset="0"/>
                <a:cs typeface="Times New Roman" panose="02020603050405020304" pitchFamily="18" charset="0"/>
              </a:rPr>
              <a:t>Xgb</a:t>
            </a: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Classifier ROC Curve</a:t>
            </a:r>
            <a:b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b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D1F4C38-C23C-4FEF-8BAC-B06ECB2B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045" y="1026366"/>
            <a:ext cx="5003165" cy="3529965"/>
          </a:xfrm>
          <a:prstGeom prst="rect">
            <a:avLst/>
          </a:prstGeom>
        </p:spPr>
      </p:pic>
      <p:sp>
        <p:nvSpPr>
          <p:cNvPr id="9" name="TextBox 8">
            <a:extLst>
              <a:ext uri="{FF2B5EF4-FFF2-40B4-BE49-F238E27FC236}">
                <a16:creationId xmlns:a16="http://schemas.microsoft.com/office/drawing/2014/main" id="{D60AB47A-BB79-4E0F-B5BE-03361A125032}"/>
              </a:ext>
            </a:extLst>
          </p:cNvPr>
          <p:cNvSpPr txBox="1"/>
          <p:nvPr/>
        </p:nvSpPr>
        <p:spPr>
          <a:xfrm>
            <a:off x="5735995" y="4516414"/>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Ada Boost Classifier ROC Curve</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24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B3B2E-B5DF-4A33-AB13-60008D5F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00" y="1029535"/>
            <a:ext cx="5003165" cy="3529965"/>
          </a:xfrm>
          <a:prstGeom prst="rect">
            <a:avLst/>
          </a:prstGeom>
        </p:spPr>
      </p:pic>
      <p:sp>
        <p:nvSpPr>
          <p:cNvPr id="6" name="TextBox 5">
            <a:extLst>
              <a:ext uri="{FF2B5EF4-FFF2-40B4-BE49-F238E27FC236}">
                <a16:creationId xmlns:a16="http://schemas.microsoft.com/office/drawing/2014/main" id="{7B82630D-F580-47BE-BF80-548679C62F7F}"/>
              </a:ext>
            </a:extLst>
          </p:cNvPr>
          <p:cNvSpPr txBox="1"/>
          <p:nvPr/>
        </p:nvSpPr>
        <p:spPr>
          <a:xfrm>
            <a:off x="1201317" y="4559500"/>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Multinomial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FB3436C-DD28-4A55-9B48-7D1F3F2C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518" y="1029535"/>
            <a:ext cx="5003165" cy="3529965"/>
          </a:xfrm>
          <a:prstGeom prst="rect">
            <a:avLst/>
          </a:prstGeom>
        </p:spPr>
      </p:pic>
      <p:sp>
        <p:nvSpPr>
          <p:cNvPr id="9" name="TextBox 8">
            <a:extLst>
              <a:ext uri="{FF2B5EF4-FFF2-40B4-BE49-F238E27FC236}">
                <a16:creationId xmlns:a16="http://schemas.microsoft.com/office/drawing/2014/main" id="{8B43D9B9-2703-4F39-B4CA-9912ABB0C57B}"/>
              </a:ext>
            </a:extLst>
          </p:cNvPr>
          <p:cNvSpPr txBox="1"/>
          <p:nvPr/>
        </p:nvSpPr>
        <p:spPr>
          <a:xfrm>
            <a:off x="6763677" y="4559500"/>
            <a:ext cx="383089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Complement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47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D0D9E-1F76-454B-9D30-0F14ECC0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26" y="944523"/>
            <a:ext cx="4901565" cy="3326765"/>
          </a:xfrm>
          <a:prstGeom prst="rect">
            <a:avLst/>
          </a:prstGeom>
        </p:spPr>
      </p:pic>
      <p:sp>
        <p:nvSpPr>
          <p:cNvPr id="6" name="TextBox 5">
            <a:extLst>
              <a:ext uri="{FF2B5EF4-FFF2-40B4-BE49-F238E27FC236}">
                <a16:creationId xmlns:a16="http://schemas.microsoft.com/office/drawing/2014/main" id="{25F026E8-EC42-4457-A04F-CB61D1DE2C90}"/>
              </a:ext>
            </a:extLst>
          </p:cNvPr>
          <p:cNvSpPr txBox="1"/>
          <p:nvPr/>
        </p:nvSpPr>
        <p:spPr>
          <a:xfrm>
            <a:off x="2720652" y="3998617"/>
            <a:ext cx="6097554" cy="545342"/>
          </a:xfrm>
          <a:prstGeom prst="rect">
            <a:avLst/>
          </a:prstGeom>
          <a:noFill/>
        </p:spPr>
        <p:txBody>
          <a:bodyPr wrap="square">
            <a:spAutoFit/>
          </a:bodyPr>
          <a:lstStyle/>
          <a:p>
            <a:pPr>
              <a:lnSpc>
                <a:spcPct val="107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Passive Aggressive Classifier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044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4F8F-1A03-44D7-B2A2-5D6146FDF6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roc_auc_scores,Precision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Recall, Accuracy Scores with Cross validation scores and log loss scores, it is determined that Random Forest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Classifier,Passive</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Aggressive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4" y="1744982"/>
            <a:ext cx="5763038" cy="4282593"/>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D94B28-B786-4B87-ABFB-8A42FA99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43" y="429331"/>
            <a:ext cx="5482668" cy="5803616"/>
          </a:xfrm>
          <a:prstGeom prst="rect">
            <a:avLst/>
          </a:prstGeom>
        </p:spPr>
      </p:pic>
    </p:spTree>
    <p:extLst>
      <p:ext uri="{BB962C8B-B14F-4D97-AF65-F5344CB8AC3E}">
        <p14:creationId xmlns:p14="http://schemas.microsoft.com/office/powerpoint/2010/main" val="2547158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7758-C155-4E4B-BE36-6066CFCE61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A389A-0554-49A5-B853-C81A954C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01" y="2284075"/>
            <a:ext cx="8502898" cy="2289849"/>
          </a:xfrm>
          <a:prstGeom prst="rect">
            <a:avLst/>
          </a:prstGeom>
        </p:spPr>
      </p:pic>
    </p:spTree>
    <p:extLst>
      <p:ext uri="{BB962C8B-B14F-4D97-AF65-F5344CB8AC3E}">
        <p14:creationId xmlns:p14="http://schemas.microsoft.com/office/powerpoint/2010/main" val="391778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B1E729-F8CD-4B7D-A230-BEFCF7F6350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77</TotalTime>
  <Words>3278</Words>
  <Application>Microsoft Office PowerPoint</Application>
  <PresentationFormat>Widescreen</PresentationFormat>
  <Paragraphs>165</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Calibri Light</vt:lpstr>
      <vt:lpstr>Century Gothic</vt:lpstr>
      <vt:lpstr>Courier New</vt:lpstr>
      <vt:lpstr>Georgia</vt:lpstr>
      <vt:lpstr>Symbol</vt:lpstr>
      <vt:lpstr>Times New Roman</vt:lpstr>
      <vt:lpstr>Wingdings 3</vt:lpstr>
      <vt:lpstr>Ion Boardroom</vt:lpstr>
      <vt:lpstr>Malignant Comment Classifier Project </vt:lpstr>
      <vt:lpstr>ACKNOWLEDGMENT</vt:lpstr>
      <vt:lpstr>INTRODUCTION</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Analytical Problem Framing</vt:lpstr>
      <vt:lpstr>Analytical Problem Framing</vt:lpstr>
      <vt:lpstr>Analytical Problem Framing</vt:lpstr>
      <vt:lpstr>PowerPoint Presentation</vt:lpstr>
      <vt:lpstr>PowerPoint Presentation</vt:lpstr>
      <vt:lpstr>PowerPoint Presentation</vt:lpstr>
      <vt:lpstr> Model/s Development and Evaluation  </vt:lpstr>
      <vt:lpstr> Model/s Development and Evaluation  </vt:lpstr>
      <vt:lpstr> Model/s Development and Evaluation  </vt:lpstr>
      <vt:lpstr> Model/s Development and Evaluation  </vt:lpstr>
      <vt:lpstr>PowerPoint Presentation</vt:lpstr>
      <vt:lpstr>PowerPoint Presentation</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SIDXTER N</dc:creator>
  <cp:lastModifiedBy>Manisha Judah</cp:lastModifiedBy>
  <cp:revision>3</cp:revision>
  <dcterms:created xsi:type="dcterms:W3CDTF">2021-12-10T10:42:10Z</dcterms:created>
  <dcterms:modified xsi:type="dcterms:W3CDTF">2022-07-09T11:19:34Z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