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F24"/>
    <a:srgbClr val="50656C"/>
    <a:srgbClr val="A99A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68" d="100"/>
          <a:sy n="68" d="100"/>
        </p:scale>
        <p:origin x="96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D97E-F00F-551A-C5C1-00F42CE8B9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8980947-3935-488C-C84A-2B2E5D998A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EC65CCA-CE03-66B8-82FB-AB6442D681A6}"/>
              </a:ext>
            </a:extLst>
          </p:cNvPr>
          <p:cNvSpPr>
            <a:spLocks noGrp="1"/>
          </p:cNvSpPr>
          <p:nvPr>
            <p:ph type="dt" sz="half" idx="10"/>
          </p:nvPr>
        </p:nvSpPr>
        <p:spPr/>
        <p:txBody>
          <a:bodyPr/>
          <a:lstStyle/>
          <a:p>
            <a:fld id="{F29273AB-B4DB-4B2B-A28F-1EA0201495EB}" type="datetimeFigureOut">
              <a:rPr lang="en-CA" smtClean="0"/>
              <a:t>2025-02-04</a:t>
            </a:fld>
            <a:endParaRPr lang="en-CA"/>
          </a:p>
        </p:txBody>
      </p:sp>
      <p:sp>
        <p:nvSpPr>
          <p:cNvPr id="5" name="Footer Placeholder 4">
            <a:extLst>
              <a:ext uri="{FF2B5EF4-FFF2-40B4-BE49-F238E27FC236}">
                <a16:creationId xmlns:a16="http://schemas.microsoft.com/office/drawing/2014/main" id="{B5C05331-9E67-3C11-84CC-F8A168B0EFA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F6DC1FB-512D-F35D-EE73-395CC144346F}"/>
              </a:ext>
            </a:extLst>
          </p:cNvPr>
          <p:cNvSpPr>
            <a:spLocks noGrp="1"/>
          </p:cNvSpPr>
          <p:nvPr>
            <p:ph type="sldNum" sz="quarter" idx="12"/>
          </p:nvPr>
        </p:nvSpPr>
        <p:spPr/>
        <p:txBody>
          <a:bodyPr/>
          <a:lstStyle/>
          <a:p>
            <a:fld id="{77E3A1AB-A311-451C-B78B-8D481124B9A0}" type="slidenum">
              <a:rPr lang="en-CA" smtClean="0"/>
              <a:t>‹#›</a:t>
            </a:fld>
            <a:endParaRPr lang="en-CA"/>
          </a:p>
        </p:txBody>
      </p:sp>
    </p:spTree>
    <p:extLst>
      <p:ext uri="{BB962C8B-B14F-4D97-AF65-F5344CB8AC3E}">
        <p14:creationId xmlns:p14="http://schemas.microsoft.com/office/powerpoint/2010/main" val="144146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3AF27-58DC-AEC9-013B-555E71E4829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7D35CB7-8A31-605E-E885-96478F0C1C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4C6D639-46E7-8757-D755-8FAF90611D0D}"/>
              </a:ext>
            </a:extLst>
          </p:cNvPr>
          <p:cNvSpPr>
            <a:spLocks noGrp="1"/>
          </p:cNvSpPr>
          <p:nvPr>
            <p:ph type="dt" sz="half" idx="10"/>
          </p:nvPr>
        </p:nvSpPr>
        <p:spPr/>
        <p:txBody>
          <a:bodyPr/>
          <a:lstStyle/>
          <a:p>
            <a:fld id="{F29273AB-B4DB-4B2B-A28F-1EA0201495EB}" type="datetimeFigureOut">
              <a:rPr lang="en-CA" smtClean="0"/>
              <a:t>2025-02-04</a:t>
            </a:fld>
            <a:endParaRPr lang="en-CA"/>
          </a:p>
        </p:txBody>
      </p:sp>
      <p:sp>
        <p:nvSpPr>
          <p:cNvPr id="5" name="Footer Placeholder 4">
            <a:extLst>
              <a:ext uri="{FF2B5EF4-FFF2-40B4-BE49-F238E27FC236}">
                <a16:creationId xmlns:a16="http://schemas.microsoft.com/office/drawing/2014/main" id="{3C77C26B-84DB-F832-9F79-EF1B8470DD2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559C711-7AF0-30AC-9A7B-135BABF3F349}"/>
              </a:ext>
            </a:extLst>
          </p:cNvPr>
          <p:cNvSpPr>
            <a:spLocks noGrp="1"/>
          </p:cNvSpPr>
          <p:nvPr>
            <p:ph type="sldNum" sz="quarter" idx="12"/>
          </p:nvPr>
        </p:nvSpPr>
        <p:spPr/>
        <p:txBody>
          <a:bodyPr/>
          <a:lstStyle/>
          <a:p>
            <a:fld id="{77E3A1AB-A311-451C-B78B-8D481124B9A0}" type="slidenum">
              <a:rPr lang="en-CA" smtClean="0"/>
              <a:t>‹#›</a:t>
            </a:fld>
            <a:endParaRPr lang="en-CA"/>
          </a:p>
        </p:txBody>
      </p:sp>
    </p:spTree>
    <p:extLst>
      <p:ext uri="{BB962C8B-B14F-4D97-AF65-F5344CB8AC3E}">
        <p14:creationId xmlns:p14="http://schemas.microsoft.com/office/powerpoint/2010/main" val="140755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958588-D53B-4674-4175-1FAE82521D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47321FB-E79D-E00F-938B-070DECA39B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885AEB-0077-E9B9-3F81-CFA5FDE77D94}"/>
              </a:ext>
            </a:extLst>
          </p:cNvPr>
          <p:cNvSpPr>
            <a:spLocks noGrp="1"/>
          </p:cNvSpPr>
          <p:nvPr>
            <p:ph type="dt" sz="half" idx="10"/>
          </p:nvPr>
        </p:nvSpPr>
        <p:spPr/>
        <p:txBody>
          <a:bodyPr/>
          <a:lstStyle/>
          <a:p>
            <a:fld id="{F29273AB-B4DB-4B2B-A28F-1EA0201495EB}" type="datetimeFigureOut">
              <a:rPr lang="en-CA" smtClean="0"/>
              <a:t>2025-02-04</a:t>
            </a:fld>
            <a:endParaRPr lang="en-CA"/>
          </a:p>
        </p:txBody>
      </p:sp>
      <p:sp>
        <p:nvSpPr>
          <p:cNvPr id="5" name="Footer Placeholder 4">
            <a:extLst>
              <a:ext uri="{FF2B5EF4-FFF2-40B4-BE49-F238E27FC236}">
                <a16:creationId xmlns:a16="http://schemas.microsoft.com/office/drawing/2014/main" id="{87A23146-DA36-E338-C773-0AC66FA817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C62D20B-B469-5C1F-7A45-680706ABF464}"/>
              </a:ext>
            </a:extLst>
          </p:cNvPr>
          <p:cNvSpPr>
            <a:spLocks noGrp="1"/>
          </p:cNvSpPr>
          <p:nvPr>
            <p:ph type="sldNum" sz="quarter" idx="12"/>
          </p:nvPr>
        </p:nvSpPr>
        <p:spPr/>
        <p:txBody>
          <a:bodyPr/>
          <a:lstStyle/>
          <a:p>
            <a:fld id="{77E3A1AB-A311-451C-B78B-8D481124B9A0}" type="slidenum">
              <a:rPr lang="en-CA" smtClean="0"/>
              <a:t>‹#›</a:t>
            </a:fld>
            <a:endParaRPr lang="en-CA"/>
          </a:p>
        </p:txBody>
      </p:sp>
    </p:spTree>
    <p:extLst>
      <p:ext uri="{BB962C8B-B14F-4D97-AF65-F5344CB8AC3E}">
        <p14:creationId xmlns:p14="http://schemas.microsoft.com/office/powerpoint/2010/main" val="405301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004A7-AD0B-EFC4-947F-DB902315618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BDF947D-3D50-A325-72B9-CDD971D157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E2C2514-00DB-BA6E-2EB6-838BB2120338}"/>
              </a:ext>
            </a:extLst>
          </p:cNvPr>
          <p:cNvSpPr>
            <a:spLocks noGrp="1"/>
          </p:cNvSpPr>
          <p:nvPr>
            <p:ph type="dt" sz="half" idx="10"/>
          </p:nvPr>
        </p:nvSpPr>
        <p:spPr/>
        <p:txBody>
          <a:bodyPr/>
          <a:lstStyle/>
          <a:p>
            <a:fld id="{F29273AB-B4DB-4B2B-A28F-1EA0201495EB}" type="datetimeFigureOut">
              <a:rPr lang="en-CA" smtClean="0"/>
              <a:t>2025-02-04</a:t>
            </a:fld>
            <a:endParaRPr lang="en-CA"/>
          </a:p>
        </p:txBody>
      </p:sp>
      <p:sp>
        <p:nvSpPr>
          <p:cNvPr id="5" name="Footer Placeholder 4">
            <a:extLst>
              <a:ext uri="{FF2B5EF4-FFF2-40B4-BE49-F238E27FC236}">
                <a16:creationId xmlns:a16="http://schemas.microsoft.com/office/drawing/2014/main" id="{AE36DAC0-7854-BE61-F9BB-6A2270CA7CD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AAC0E9B-DD00-9F64-A5D5-D8A4C5E756CB}"/>
              </a:ext>
            </a:extLst>
          </p:cNvPr>
          <p:cNvSpPr>
            <a:spLocks noGrp="1"/>
          </p:cNvSpPr>
          <p:nvPr>
            <p:ph type="sldNum" sz="quarter" idx="12"/>
          </p:nvPr>
        </p:nvSpPr>
        <p:spPr/>
        <p:txBody>
          <a:bodyPr/>
          <a:lstStyle/>
          <a:p>
            <a:fld id="{77E3A1AB-A311-451C-B78B-8D481124B9A0}" type="slidenum">
              <a:rPr lang="en-CA" smtClean="0"/>
              <a:t>‹#›</a:t>
            </a:fld>
            <a:endParaRPr lang="en-CA"/>
          </a:p>
        </p:txBody>
      </p:sp>
    </p:spTree>
    <p:extLst>
      <p:ext uri="{BB962C8B-B14F-4D97-AF65-F5344CB8AC3E}">
        <p14:creationId xmlns:p14="http://schemas.microsoft.com/office/powerpoint/2010/main" val="252238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50C01-6796-3C00-30D1-D8935A0D62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830A9C7-1603-0803-BB8F-A2072DA2FF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8214A-D1CF-77E2-DB4A-48E22AA92A00}"/>
              </a:ext>
            </a:extLst>
          </p:cNvPr>
          <p:cNvSpPr>
            <a:spLocks noGrp="1"/>
          </p:cNvSpPr>
          <p:nvPr>
            <p:ph type="dt" sz="half" idx="10"/>
          </p:nvPr>
        </p:nvSpPr>
        <p:spPr/>
        <p:txBody>
          <a:bodyPr/>
          <a:lstStyle/>
          <a:p>
            <a:fld id="{F29273AB-B4DB-4B2B-A28F-1EA0201495EB}" type="datetimeFigureOut">
              <a:rPr lang="en-CA" smtClean="0"/>
              <a:t>2025-02-04</a:t>
            </a:fld>
            <a:endParaRPr lang="en-CA"/>
          </a:p>
        </p:txBody>
      </p:sp>
      <p:sp>
        <p:nvSpPr>
          <p:cNvPr id="5" name="Footer Placeholder 4">
            <a:extLst>
              <a:ext uri="{FF2B5EF4-FFF2-40B4-BE49-F238E27FC236}">
                <a16:creationId xmlns:a16="http://schemas.microsoft.com/office/drawing/2014/main" id="{7107260B-0582-9312-A15A-A8509C224A2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F1A109-D03C-86EC-381C-4C8ED72572DD}"/>
              </a:ext>
            </a:extLst>
          </p:cNvPr>
          <p:cNvSpPr>
            <a:spLocks noGrp="1"/>
          </p:cNvSpPr>
          <p:nvPr>
            <p:ph type="sldNum" sz="quarter" idx="12"/>
          </p:nvPr>
        </p:nvSpPr>
        <p:spPr/>
        <p:txBody>
          <a:bodyPr/>
          <a:lstStyle/>
          <a:p>
            <a:fld id="{77E3A1AB-A311-451C-B78B-8D481124B9A0}" type="slidenum">
              <a:rPr lang="en-CA" smtClean="0"/>
              <a:t>‹#›</a:t>
            </a:fld>
            <a:endParaRPr lang="en-CA"/>
          </a:p>
        </p:txBody>
      </p:sp>
    </p:spTree>
    <p:extLst>
      <p:ext uri="{BB962C8B-B14F-4D97-AF65-F5344CB8AC3E}">
        <p14:creationId xmlns:p14="http://schemas.microsoft.com/office/powerpoint/2010/main" val="349547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1718-E5AB-340B-A7E2-EDD940188F6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C4DFBC3-89F0-3952-38C6-DC06172C63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161ECDF-E263-69F6-D046-68CF9C4E75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8EA23E9-F7FF-4E32-D54F-C736063BF9DA}"/>
              </a:ext>
            </a:extLst>
          </p:cNvPr>
          <p:cNvSpPr>
            <a:spLocks noGrp="1"/>
          </p:cNvSpPr>
          <p:nvPr>
            <p:ph type="dt" sz="half" idx="10"/>
          </p:nvPr>
        </p:nvSpPr>
        <p:spPr/>
        <p:txBody>
          <a:bodyPr/>
          <a:lstStyle/>
          <a:p>
            <a:fld id="{F29273AB-B4DB-4B2B-A28F-1EA0201495EB}" type="datetimeFigureOut">
              <a:rPr lang="en-CA" smtClean="0"/>
              <a:t>2025-02-04</a:t>
            </a:fld>
            <a:endParaRPr lang="en-CA"/>
          </a:p>
        </p:txBody>
      </p:sp>
      <p:sp>
        <p:nvSpPr>
          <p:cNvPr id="6" name="Footer Placeholder 5">
            <a:extLst>
              <a:ext uri="{FF2B5EF4-FFF2-40B4-BE49-F238E27FC236}">
                <a16:creationId xmlns:a16="http://schemas.microsoft.com/office/drawing/2014/main" id="{3A115526-43B5-3AAF-05FA-9CD980E0C17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F542F10-B06D-5C9C-36BD-E30D969E8915}"/>
              </a:ext>
            </a:extLst>
          </p:cNvPr>
          <p:cNvSpPr>
            <a:spLocks noGrp="1"/>
          </p:cNvSpPr>
          <p:nvPr>
            <p:ph type="sldNum" sz="quarter" idx="12"/>
          </p:nvPr>
        </p:nvSpPr>
        <p:spPr/>
        <p:txBody>
          <a:bodyPr/>
          <a:lstStyle/>
          <a:p>
            <a:fld id="{77E3A1AB-A311-451C-B78B-8D481124B9A0}" type="slidenum">
              <a:rPr lang="en-CA" smtClean="0"/>
              <a:t>‹#›</a:t>
            </a:fld>
            <a:endParaRPr lang="en-CA"/>
          </a:p>
        </p:txBody>
      </p:sp>
    </p:spTree>
    <p:extLst>
      <p:ext uri="{BB962C8B-B14F-4D97-AF65-F5344CB8AC3E}">
        <p14:creationId xmlns:p14="http://schemas.microsoft.com/office/powerpoint/2010/main" val="578132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18D2-B592-E847-8CB5-CD9C0C02D6B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DCF1D94-E1FA-3325-DE91-9C94669C35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8DEFA4-4B5A-F67C-9064-AE99C8DF92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A193D89-9334-E023-8F07-514DD05123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19C31-DD84-8D6A-AF40-9AFDAC5921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C4BF659-6DDD-9ECE-7668-5B42DDB22D74}"/>
              </a:ext>
            </a:extLst>
          </p:cNvPr>
          <p:cNvSpPr>
            <a:spLocks noGrp="1"/>
          </p:cNvSpPr>
          <p:nvPr>
            <p:ph type="dt" sz="half" idx="10"/>
          </p:nvPr>
        </p:nvSpPr>
        <p:spPr/>
        <p:txBody>
          <a:bodyPr/>
          <a:lstStyle/>
          <a:p>
            <a:fld id="{F29273AB-B4DB-4B2B-A28F-1EA0201495EB}" type="datetimeFigureOut">
              <a:rPr lang="en-CA" smtClean="0"/>
              <a:t>2025-02-04</a:t>
            </a:fld>
            <a:endParaRPr lang="en-CA"/>
          </a:p>
        </p:txBody>
      </p:sp>
      <p:sp>
        <p:nvSpPr>
          <p:cNvPr id="8" name="Footer Placeholder 7">
            <a:extLst>
              <a:ext uri="{FF2B5EF4-FFF2-40B4-BE49-F238E27FC236}">
                <a16:creationId xmlns:a16="http://schemas.microsoft.com/office/drawing/2014/main" id="{E34A9B59-CCB7-848C-971F-9D00D40F3DA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C9F9930-DEFC-1610-EECC-78FC6D5BCD74}"/>
              </a:ext>
            </a:extLst>
          </p:cNvPr>
          <p:cNvSpPr>
            <a:spLocks noGrp="1"/>
          </p:cNvSpPr>
          <p:nvPr>
            <p:ph type="sldNum" sz="quarter" idx="12"/>
          </p:nvPr>
        </p:nvSpPr>
        <p:spPr/>
        <p:txBody>
          <a:bodyPr/>
          <a:lstStyle/>
          <a:p>
            <a:fld id="{77E3A1AB-A311-451C-B78B-8D481124B9A0}" type="slidenum">
              <a:rPr lang="en-CA" smtClean="0"/>
              <a:t>‹#›</a:t>
            </a:fld>
            <a:endParaRPr lang="en-CA"/>
          </a:p>
        </p:txBody>
      </p:sp>
    </p:spTree>
    <p:extLst>
      <p:ext uri="{BB962C8B-B14F-4D97-AF65-F5344CB8AC3E}">
        <p14:creationId xmlns:p14="http://schemas.microsoft.com/office/powerpoint/2010/main" val="505987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A2FD-522F-A754-58B0-7E6B6C2F647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09B1582-D2EA-E7AC-7F26-69841092C191}"/>
              </a:ext>
            </a:extLst>
          </p:cNvPr>
          <p:cNvSpPr>
            <a:spLocks noGrp="1"/>
          </p:cNvSpPr>
          <p:nvPr>
            <p:ph type="dt" sz="half" idx="10"/>
          </p:nvPr>
        </p:nvSpPr>
        <p:spPr/>
        <p:txBody>
          <a:bodyPr/>
          <a:lstStyle/>
          <a:p>
            <a:fld id="{F29273AB-B4DB-4B2B-A28F-1EA0201495EB}" type="datetimeFigureOut">
              <a:rPr lang="en-CA" smtClean="0"/>
              <a:t>2025-02-04</a:t>
            </a:fld>
            <a:endParaRPr lang="en-CA"/>
          </a:p>
        </p:txBody>
      </p:sp>
      <p:sp>
        <p:nvSpPr>
          <p:cNvPr id="4" name="Footer Placeholder 3">
            <a:extLst>
              <a:ext uri="{FF2B5EF4-FFF2-40B4-BE49-F238E27FC236}">
                <a16:creationId xmlns:a16="http://schemas.microsoft.com/office/drawing/2014/main" id="{8B76462C-26A0-AD47-B7AD-24147FC3FAA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2AC74A6-0605-CFE6-789D-BA039D4DBFA3}"/>
              </a:ext>
            </a:extLst>
          </p:cNvPr>
          <p:cNvSpPr>
            <a:spLocks noGrp="1"/>
          </p:cNvSpPr>
          <p:nvPr>
            <p:ph type="sldNum" sz="quarter" idx="12"/>
          </p:nvPr>
        </p:nvSpPr>
        <p:spPr/>
        <p:txBody>
          <a:bodyPr/>
          <a:lstStyle/>
          <a:p>
            <a:fld id="{77E3A1AB-A311-451C-B78B-8D481124B9A0}" type="slidenum">
              <a:rPr lang="en-CA" smtClean="0"/>
              <a:t>‹#›</a:t>
            </a:fld>
            <a:endParaRPr lang="en-CA"/>
          </a:p>
        </p:txBody>
      </p:sp>
    </p:spTree>
    <p:extLst>
      <p:ext uri="{BB962C8B-B14F-4D97-AF65-F5344CB8AC3E}">
        <p14:creationId xmlns:p14="http://schemas.microsoft.com/office/powerpoint/2010/main" val="341508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2503B-28F9-6B81-C04C-8B35F482706F}"/>
              </a:ext>
            </a:extLst>
          </p:cNvPr>
          <p:cNvSpPr>
            <a:spLocks noGrp="1"/>
          </p:cNvSpPr>
          <p:nvPr>
            <p:ph type="dt" sz="half" idx="10"/>
          </p:nvPr>
        </p:nvSpPr>
        <p:spPr/>
        <p:txBody>
          <a:bodyPr/>
          <a:lstStyle/>
          <a:p>
            <a:fld id="{F29273AB-B4DB-4B2B-A28F-1EA0201495EB}" type="datetimeFigureOut">
              <a:rPr lang="en-CA" smtClean="0"/>
              <a:t>2025-02-04</a:t>
            </a:fld>
            <a:endParaRPr lang="en-CA"/>
          </a:p>
        </p:txBody>
      </p:sp>
      <p:sp>
        <p:nvSpPr>
          <p:cNvPr id="3" name="Footer Placeholder 2">
            <a:extLst>
              <a:ext uri="{FF2B5EF4-FFF2-40B4-BE49-F238E27FC236}">
                <a16:creationId xmlns:a16="http://schemas.microsoft.com/office/drawing/2014/main" id="{994D3266-74DA-9E82-FB90-B2F4C941492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EC77665-B55E-C62A-05C1-43B63836F452}"/>
              </a:ext>
            </a:extLst>
          </p:cNvPr>
          <p:cNvSpPr>
            <a:spLocks noGrp="1"/>
          </p:cNvSpPr>
          <p:nvPr>
            <p:ph type="sldNum" sz="quarter" idx="12"/>
          </p:nvPr>
        </p:nvSpPr>
        <p:spPr/>
        <p:txBody>
          <a:bodyPr/>
          <a:lstStyle/>
          <a:p>
            <a:fld id="{77E3A1AB-A311-451C-B78B-8D481124B9A0}" type="slidenum">
              <a:rPr lang="en-CA" smtClean="0"/>
              <a:t>‹#›</a:t>
            </a:fld>
            <a:endParaRPr lang="en-CA"/>
          </a:p>
        </p:txBody>
      </p:sp>
    </p:spTree>
    <p:extLst>
      <p:ext uri="{BB962C8B-B14F-4D97-AF65-F5344CB8AC3E}">
        <p14:creationId xmlns:p14="http://schemas.microsoft.com/office/powerpoint/2010/main" val="3318467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050AB-166B-8B3F-2FFF-9DEC73254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30D76F5-C9AA-50FB-7DEB-066BABAB0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9FD0DF9-058B-619F-EDF3-05EDA7DB6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98BF01-772E-9DE8-3D61-232481CC1EE3}"/>
              </a:ext>
            </a:extLst>
          </p:cNvPr>
          <p:cNvSpPr>
            <a:spLocks noGrp="1"/>
          </p:cNvSpPr>
          <p:nvPr>
            <p:ph type="dt" sz="half" idx="10"/>
          </p:nvPr>
        </p:nvSpPr>
        <p:spPr/>
        <p:txBody>
          <a:bodyPr/>
          <a:lstStyle/>
          <a:p>
            <a:fld id="{F29273AB-B4DB-4B2B-A28F-1EA0201495EB}" type="datetimeFigureOut">
              <a:rPr lang="en-CA" smtClean="0"/>
              <a:t>2025-02-04</a:t>
            </a:fld>
            <a:endParaRPr lang="en-CA"/>
          </a:p>
        </p:txBody>
      </p:sp>
      <p:sp>
        <p:nvSpPr>
          <p:cNvPr id="6" name="Footer Placeholder 5">
            <a:extLst>
              <a:ext uri="{FF2B5EF4-FFF2-40B4-BE49-F238E27FC236}">
                <a16:creationId xmlns:a16="http://schemas.microsoft.com/office/drawing/2014/main" id="{07A8FF7F-D2C4-C3D4-7399-1AAC5ABDE09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6F61C46-068E-5153-18E3-2A8AB2EF0521}"/>
              </a:ext>
            </a:extLst>
          </p:cNvPr>
          <p:cNvSpPr>
            <a:spLocks noGrp="1"/>
          </p:cNvSpPr>
          <p:nvPr>
            <p:ph type="sldNum" sz="quarter" idx="12"/>
          </p:nvPr>
        </p:nvSpPr>
        <p:spPr/>
        <p:txBody>
          <a:bodyPr/>
          <a:lstStyle/>
          <a:p>
            <a:fld id="{77E3A1AB-A311-451C-B78B-8D481124B9A0}" type="slidenum">
              <a:rPr lang="en-CA" smtClean="0"/>
              <a:t>‹#›</a:t>
            </a:fld>
            <a:endParaRPr lang="en-CA"/>
          </a:p>
        </p:txBody>
      </p:sp>
    </p:spTree>
    <p:extLst>
      <p:ext uri="{BB962C8B-B14F-4D97-AF65-F5344CB8AC3E}">
        <p14:creationId xmlns:p14="http://schemas.microsoft.com/office/powerpoint/2010/main" val="624276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79D9-65AE-4008-E894-5C3859B57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066C7D5-2B7C-817C-6F44-3C02F21116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821FB3B-3CF4-2FEF-3202-CBB8AB6CA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D02314-1FE3-C42E-3604-4AB1B01A962E}"/>
              </a:ext>
            </a:extLst>
          </p:cNvPr>
          <p:cNvSpPr>
            <a:spLocks noGrp="1"/>
          </p:cNvSpPr>
          <p:nvPr>
            <p:ph type="dt" sz="half" idx="10"/>
          </p:nvPr>
        </p:nvSpPr>
        <p:spPr/>
        <p:txBody>
          <a:bodyPr/>
          <a:lstStyle/>
          <a:p>
            <a:fld id="{F29273AB-B4DB-4B2B-A28F-1EA0201495EB}" type="datetimeFigureOut">
              <a:rPr lang="en-CA" smtClean="0"/>
              <a:t>2025-02-04</a:t>
            </a:fld>
            <a:endParaRPr lang="en-CA"/>
          </a:p>
        </p:txBody>
      </p:sp>
      <p:sp>
        <p:nvSpPr>
          <p:cNvPr id="6" name="Footer Placeholder 5">
            <a:extLst>
              <a:ext uri="{FF2B5EF4-FFF2-40B4-BE49-F238E27FC236}">
                <a16:creationId xmlns:a16="http://schemas.microsoft.com/office/drawing/2014/main" id="{9F248EEB-0771-771A-5E72-41CFBA3D818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84BFC24-0E72-20A3-54DF-49743EE5C130}"/>
              </a:ext>
            </a:extLst>
          </p:cNvPr>
          <p:cNvSpPr>
            <a:spLocks noGrp="1"/>
          </p:cNvSpPr>
          <p:nvPr>
            <p:ph type="sldNum" sz="quarter" idx="12"/>
          </p:nvPr>
        </p:nvSpPr>
        <p:spPr/>
        <p:txBody>
          <a:bodyPr/>
          <a:lstStyle/>
          <a:p>
            <a:fld id="{77E3A1AB-A311-451C-B78B-8D481124B9A0}" type="slidenum">
              <a:rPr lang="en-CA" smtClean="0"/>
              <a:t>‹#›</a:t>
            </a:fld>
            <a:endParaRPr lang="en-CA"/>
          </a:p>
        </p:txBody>
      </p:sp>
    </p:spTree>
    <p:extLst>
      <p:ext uri="{BB962C8B-B14F-4D97-AF65-F5344CB8AC3E}">
        <p14:creationId xmlns:p14="http://schemas.microsoft.com/office/powerpoint/2010/main" val="409774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1A929-93DB-A01B-9CED-18DD5FE07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3A01885-E520-30FE-B3A7-0869234D39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FC792C6-E3B9-E84E-F2B8-8D9DE13B9E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9273AB-B4DB-4B2B-A28F-1EA0201495EB}" type="datetimeFigureOut">
              <a:rPr lang="en-CA" smtClean="0"/>
              <a:t>2025-02-04</a:t>
            </a:fld>
            <a:endParaRPr lang="en-CA"/>
          </a:p>
        </p:txBody>
      </p:sp>
      <p:sp>
        <p:nvSpPr>
          <p:cNvPr id="5" name="Footer Placeholder 4">
            <a:extLst>
              <a:ext uri="{FF2B5EF4-FFF2-40B4-BE49-F238E27FC236}">
                <a16:creationId xmlns:a16="http://schemas.microsoft.com/office/drawing/2014/main" id="{AA258A52-C16D-56E8-181B-2AEEE76348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6886A415-FE08-5F00-B535-8FB07C671A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E3A1AB-A311-451C-B78B-8D481124B9A0}" type="slidenum">
              <a:rPr lang="en-CA" smtClean="0"/>
              <a:t>‹#›</a:t>
            </a:fld>
            <a:endParaRPr lang="en-CA"/>
          </a:p>
        </p:txBody>
      </p:sp>
    </p:spTree>
    <p:extLst>
      <p:ext uri="{BB962C8B-B14F-4D97-AF65-F5344CB8AC3E}">
        <p14:creationId xmlns:p14="http://schemas.microsoft.com/office/powerpoint/2010/main" val="2995864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xfuel.com/en/free-photo-xzjid/download/1920x1080"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hyperlink" Target="https://www.pxfuel.com/en/free-photo-xzjid/download/1920x1080" TargetMode="Externa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image" Target="../media/image1.jp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hdphoto" Target="../media/hdphoto1.wdp"/><Relationship Id="rId7" Type="http://schemas.openxmlformats.org/officeDocument/2006/relationships/image" Target="../media/image9.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5.svg"/><Relationship Id="rId5" Type="http://schemas.openxmlformats.org/officeDocument/2006/relationships/image" Target="../media/image7.svg"/><Relationship Id="rId10"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11.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1F24"/>
        </a:solidFill>
        <a:effectLst/>
      </p:bgPr>
    </p:bg>
    <p:spTree>
      <p:nvGrpSpPr>
        <p:cNvPr id="1" name="">
          <a:extLst>
            <a:ext uri="{FF2B5EF4-FFF2-40B4-BE49-F238E27FC236}">
              <a16:creationId xmlns:a16="http://schemas.microsoft.com/office/drawing/2014/main" id="{E95E0F59-0800-0C40-BF1D-1B53462174E3}"/>
            </a:ext>
          </a:extLst>
        </p:cNvPr>
        <p:cNvGrpSpPr/>
        <p:nvPr/>
      </p:nvGrpSpPr>
      <p:grpSpPr>
        <a:xfrm>
          <a:off x="0" y="0"/>
          <a:ext cx="0" cy="0"/>
          <a:chOff x="0" y="0"/>
          <a:chExt cx="0" cy="0"/>
        </a:xfrm>
      </p:grpSpPr>
      <p:pic>
        <p:nvPicPr>
          <p:cNvPr id="2" name="Picture 1" descr="A computer keyboard with green numbers&#10;&#10;Description automatically generated">
            <a:extLst>
              <a:ext uri="{FF2B5EF4-FFF2-40B4-BE49-F238E27FC236}">
                <a16:creationId xmlns:a16="http://schemas.microsoft.com/office/drawing/2014/main" id="{CCEE5FC5-7183-F6BC-9EF9-B66AC72CA8FB}"/>
              </a:ext>
            </a:extLst>
          </p:cNvPr>
          <p:cNvPicPr>
            <a:picLocks noChangeAspect="1"/>
          </p:cNvPicPr>
          <p:nvPr/>
        </p:nvPicPr>
        <p:blipFill rotWithShape="1">
          <a:blip r:embed="rId2">
            <a:duotone>
              <a:prstClr val="black"/>
              <a:schemeClr val="tx2">
                <a:tint val="45000"/>
                <a:satMod val="400000"/>
              </a:schemeClr>
            </a:duotone>
            <a:alphaModFix amt="13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5020" b="5020"/>
          <a:stretch/>
        </p:blipFill>
        <p:spPr>
          <a:xfrm>
            <a:off x="0" y="0"/>
            <a:ext cx="12192000" cy="6858000"/>
          </a:xfrm>
          <a:prstGeom prst="rect">
            <a:avLst/>
          </a:prstGeom>
        </p:spPr>
      </p:pic>
      <p:sp>
        <p:nvSpPr>
          <p:cNvPr id="14" name="TextBox 13">
            <a:extLst>
              <a:ext uri="{FF2B5EF4-FFF2-40B4-BE49-F238E27FC236}">
                <a16:creationId xmlns:a16="http://schemas.microsoft.com/office/drawing/2014/main" id="{804AC418-700D-F994-D125-ECF5C28AC221}"/>
              </a:ext>
            </a:extLst>
          </p:cNvPr>
          <p:cNvSpPr txBox="1"/>
          <p:nvPr/>
        </p:nvSpPr>
        <p:spPr>
          <a:xfrm>
            <a:off x="4189378" y="623430"/>
            <a:ext cx="2853448" cy="646331"/>
          </a:xfrm>
          <a:prstGeom prst="rect">
            <a:avLst/>
          </a:prstGeom>
          <a:noFill/>
        </p:spPr>
        <p:txBody>
          <a:bodyPr wrap="square" rtlCol="0">
            <a:spAutoFit/>
          </a:bodyPr>
          <a:lstStyle/>
          <a:p>
            <a:r>
              <a:rPr lang="en-US" sz="3600" dirty="0">
                <a:solidFill>
                  <a:schemeClr val="accent6"/>
                </a:solidFill>
                <a:effectLst>
                  <a:glow rad="127000">
                    <a:schemeClr val="accent6">
                      <a:lumMod val="50000"/>
                    </a:schemeClr>
                  </a:glow>
                </a:effectLst>
                <a:latin typeface="Inconsolata-dz" panose="020B0609030003000000" pitchFamily="49" charset="0"/>
              </a:rPr>
              <a:t>DJJJ TALK</a:t>
            </a:r>
            <a:endParaRPr lang="en-CA" sz="3600" dirty="0">
              <a:solidFill>
                <a:schemeClr val="accent6"/>
              </a:solidFill>
              <a:effectLst>
                <a:glow rad="127000">
                  <a:schemeClr val="accent6">
                    <a:lumMod val="50000"/>
                  </a:schemeClr>
                </a:glow>
              </a:effectLst>
              <a:latin typeface="Inconsolata-dz" panose="020B0609030003000000" pitchFamily="49" charset="0"/>
            </a:endParaRPr>
          </a:p>
        </p:txBody>
      </p:sp>
      <p:sp>
        <p:nvSpPr>
          <p:cNvPr id="15" name="TextBox 14">
            <a:extLst>
              <a:ext uri="{FF2B5EF4-FFF2-40B4-BE49-F238E27FC236}">
                <a16:creationId xmlns:a16="http://schemas.microsoft.com/office/drawing/2014/main" id="{D199AF6A-7DF2-C301-4590-88AF71695AF0}"/>
              </a:ext>
            </a:extLst>
          </p:cNvPr>
          <p:cNvSpPr txBox="1"/>
          <p:nvPr/>
        </p:nvSpPr>
        <p:spPr>
          <a:xfrm>
            <a:off x="680935" y="2246460"/>
            <a:ext cx="3813244" cy="307777"/>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Encapsulation</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sp>
        <p:nvSpPr>
          <p:cNvPr id="16" name="TextBox 15">
            <a:extLst>
              <a:ext uri="{FF2B5EF4-FFF2-40B4-BE49-F238E27FC236}">
                <a16:creationId xmlns:a16="http://schemas.microsoft.com/office/drawing/2014/main" id="{94004221-F0CF-B5E1-BECF-81DAEE379462}"/>
              </a:ext>
            </a:extLst>
          </p:cNvPr>
          <p:cNvSpPr txBox="1"/>
          <p:nvPr/>
        </p:nvSpPr>
        <p:spPr>
          <a:xfrm>
            <a:off x="680935" y="2926918"/>
            <a:ext cx="3813244" cy="307777"/>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February 4, 2025</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sp>
        <p:nvSpPr>
          <p:cNvPr id="18" name="TextBox 17">
            <a:extLst>
              <a:ext uri="{FF2B5EF4-FFF2-40B4-BE49-F238E27FC236}">
                <a16:creationId xmlns:a16="http://schemas.microsoft.com/office/drawing/2014/main" id="{4DA4CD74-A2AF-73DB-32C9-7539ABA79D5E}"/>
              </a:ext>
            </a:extLst>
          </p:cNvPr>
          <p:cNvSpPr txBox="1"/>
          <p:nvPr/>
        </p:nvSpPr>
        <p:spPr>
          <a:xfrm>
            <a:off x="680935" y="1566002"/>
            <a:ext cx="3813244" cy="307777"/>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Judah Csanyi – Team DJJJ</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cxnSp>
        <p:nvCxnSpPr>
          <p:cNvPr id="3" name="Straight Connector 2">
            <a:extLst>
              <a:ext uri="{FF2B5EF4-FFF2-40B4-BE49-F238E27FC236}">
                <a16:creationId xmlns:a16="http://schemas.microsoft.com/office/drawing/2014/main" id="{A2729652-17B6-83F9-2AC4-60C0135D6FC3}"/>
              </a:ext>
            </a:extLst>
          </p:cNvPr>
          <p:cNvCxnSpPr>
            <a:cxnSpLocks/>
          </p:cNvCxnSpPr>
          <p:nvPr/>
        </p:nvCxnSpPr>
        <p:spPr>
          <a:xfrm>
            <a:off x="152400" y="1346200"/>
            <a:ext cx="12192000" cy="0"/>
          </a:xfrm>
          <a:prstGeom prst="line">
            <a:avLst/>
          </a:prstGeom>
          <a:ln w="25400">
            <a:gradFill flip="none" rotWithShape="1">
              <a:gsLst>
                <a:gs pos="0">
                  <a:schemeClr val="accent1">
                    <a:lumMod val="5000"/>
                    <a:lumOff val="95000"/>
                  </a:schemeClr>
                </a:gs>
                <a:gs pos="0">
                  <a:srgbClr val="131F24"/>
                </a:gs>
                <a:gs pos="54000">
                  <a:schemeClr val="accent6"/>
                </a:gs>
                <a:gs pos="100000">
                  <a:srgbClr val="131F24"/>
                </a:gs>
              </a:gsLst>
              <a:lin ang="0" scaled="1"/>
              <a:tileRect/>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50175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1F24"/>
        </a:solidFill>
        <a:effectLst/>
      </p:bgPr>
    </p:bg>
    <p:spTree>
      <p:nvGrpSpPr>
        <p:cNvPr id="1" name=""/>
        <p:cNvGrpSpPr/>
        <p:nvPr/>
      </p:nvGrpSpPr>
      <p:grpSpPr>
        <a:xfrm>
          <a:off x="0" y="0"/>
          <a:ext cx="0" cy="0"/>
          <a:chOff x="0" y="0"/>
          <a:chExt cx="0" cy="0"/>
        </a:xfrm>
      </p:grpSpPr>
      <p:pic>
        <p:nvPicPr>
          <p:cNvPr id="35" name="Picture 34" descr="A computer keyboard with green numbers&#10;&#10;Description automatically generated">
            <a:extLst>
              <a:ext uri="{FF2B5EF4-FFF2-40B4-BE49-F238E27FC236}">
                <a16:creationId xmlns:a16="http://schemas.microsoft.com/office/drawing/2014/main" id="{E174A8AB-7F61-461D-2506-97DA222C45D0}"/>
              </a:ext>
            </a:extLst>
          </p:cNvPr>
          <p:cNvPicPr>
            <a:picLocks noChangeAspect="1"/>
          </p:cNvPicPr>
          <p:nvPr/>
        </p:nvPicPr>
        <p:blipFill rotWithShape="1">
          <a:blip r:embed="rId2">
            <a:duotone>
              <a:prstClr val="black"/>
              <a:schemeClr val="tx2">
                <a:tint val="45000"/>
                <a:satMod val="400000"/>
              </a:schemeClr>
            </a:duotone>
            <a:alphaModFix amt="13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5020" b="5020"/>
          <a:stretch/>
        </p:blipFill>
        <p:spPr>
          <a:xfrm>
            <a:off x="0" y="0"/>
            <a:ext cx="12192000" cy="6858000"/>
          </a:xfrm>
          <a:prstGeom prst="rect">
            <a:avLst/>
          </a:prstGeom>
        </p:spPr>
      </p:pic>
      <p:cxnSp>
        <p:nvCxnSpPr>
          <p:cNvPr id="5" name="Straight Connector 4">
            <a:extLst>
              <a:ext uri="{FF2B5EF4-FFF2-40B4-BE49-F238E27FC236}">
                <a16:creationId xmlns:a16="http://schemas.microsoft.com/office/drawing/2014/main" id="{408A7951-A623-023C-1201-FC1D040C2FE6}"/>
              </a:ext>
            </a:extLst>
          </p:cNvPr>
          <p:cNvCxnSpPr>
            <a:cxnSpLocks/>
          </p:cNvCxnSpPr>
          <p:nvPr/>
        </p:nvCxnSpPr>
        <p:spPr>
          <a:xfrm>
            <a:off x="0" y="1193800"/>
            <a:ext cx="12192000" cy="0"/>
          </a:xfrm>
          <a:prstGeom prst="line">
            <a:avLst/>
          </a:prstGeom>
          <a:ln w="25400">
            <a:gradFill flip="none" rotWithShape="1">
              <a:gsLst>
                <a:gs pos="0">
                  <a:schemeClr val="accent1">
                    <a:lumMod val="5000"/>
                    <a:lumOff val="95000"/>
                  </a:schemeClr>
                </a:gs>
                <a:gs pos="0">
                  <a:srgbClr val="131F24"/>
                </a:gs>
                <a:gs pos="54000">
                  <a:schemeClr val="accent6"/>
                </a:gs>
                <a:gs pos="100000">
                  <a:srgbClr val="131F24"/>
                </a:gs>
              </a:gsLst>
              <a:lin ang="0" scaled="1"/>
              <a:tileRect/>
            </a:gra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857DA6FA-26B2-FC6C-2384-B01216546061}"/>
              </a:ext>
            </a:extLst>
          </p:cNvPr>
          <p:cNvCxnSpPr>
            <a:cxnSpLocks/>
          </p:cNvCxnSpPr>
          <p:nvPr/>
        </p:nvCxnSpPr>
        <p:spPr>
          <a:xfrm>
            <a:off x="363166" y="2224932"/>
            <a:ext cx="5881991" cy="0"/>
          </a:xfrm>
          <a:prstGeom prst="line">
            <a:avLst/>
          </a:prstGeom>
          <a:ln w="25400">
            <a:gradFill flip="none" rotWithShape="1">
              <a:gsLst>
                <a:gs pos="0">
                  <a:schemeClr val="accent1">
                    <a:lumMod val="5000"/>
                    <a:lumOff val="95000"/>
                  </a:schemeClr>
                </a:gs>
                <a:gs pos="0">
                  <a:srgbClr val="131F24"/>
                </a:gs>
                <a:gs pos="54000">
                  <a:schemeClr val="accent6"/>
                </a:gs>
                <a:gs pos="100000">
                  <a:srgbClr val="131F24"/>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2B0D0985-05FB-A2AD-C414-B173EF34EC35}"/>
              </a:ext>
            </a:extLst>
          </p:cNvPr>
          <p:cNvSpPr txBox="1"/>
          <p:nvPr/>
        </p:nvSpPr>
        <p:spPr>
          <a:xfrm>
            <a:off x="3206884" y="612516"/>
            <a:ext cx="5603133" cy="646331"/>
          </a:xfrm>
          <a:prstGeom prst="rect">
            <a:avLst/>
          </a:prstGeom>
          <a:noFill/>
        </p:spPr>
        <p:txBody>
          <a:bodyPr wrap="square" rtlCol="0">
            <a:spAutoFit/>
          </a:bodyPr>
          <a:lstStyle/>
          <a:p>
            <a:r>
              <a:rPr lang="en-US" sz="3600" dirty="0">
                <a:solidFill>
                  <a:schemeClr val="accent6"/>
                </a:solidFill>
                <a:effectLst>
                  <a:glow rad="127000">
                    <a:schemeClr val="accent6">
                      <a:lumMod val="50000"/>
                    </a:schemeClr>
                  </a:glow>
                </a:effectLst>
                <a:latin typeface="Inconsolata-dz" panose="020B0609030003000000" pitchFamily="49" charset="0"/>
              </a:rPr>
              <a:t>What Is Encapsulation?</a:t>
            </a:r>
            <a:endParaRPr lang="en-CA" sz="3600" dirty="0">
              <a:solidFill>
                <a:schemeClr val="accent6"/>
              </a:solidFill>
              <a:effectLst>
                <a:glow rad="127000">
                  <a:schemeClr val="accent6">
                    <a:lumMod val="50000"/>
                  </a:schemeClr>
                </a:glow>
              </a:effectLst>
              <a:latin typeface="Inconsolata-dz" panose="020B0609030003000000" pitchFamily="49" charset="0"/>
            </a:endParaRPr>
          </a:p>
        </p:txBody>
      </p:sp>
      <p:cxnSp>
        <p:nvCxnSpPr>
          <p:cNvPr id="17" name="Straight Connector 16">
            <a:extLst>
              <a:ext uri="{FF2B5EF4-FFF2-40B4-BE49-F238E27FC236}">
                <a16:creationId xmlns:a16="http://schemas.microsoft.com/office/drawing/2014/main" id="{AFA58147-77FB-6B53-C2E9-895DA77709BC}"/>
              </a:ext>
            </a:extLst>
          </p:cNvPr>
          <p:cNvCxnSpPr>
            <a:cxnSpLocks/>
          </p:cNvCxnSpPr>
          <p:nvPr/>
        </p:nvCxnSpPr>
        <p:spPr>
          <a:xfrm>
            <a:off x="434502" y="5123774"/>
            <a:ext cx="5881991" cy="0"/>
          </a:xfrm>
          <a:prstGeom prst="line">
            <a:avLst/>
          </a:prstGeom>
          <a:ln w="25400">
            <a:gradFill flip="none" rotWithShape="1">
              <a:gsLst>
                <a:gs pos="0">
                  <a:schemeClr val="accent1">
                    <a:lumMod val="5000"/>
                    <a:lumOff val="95000"/>
                  </a:schemeClr>
                </a:gs>
                <a:gs pos="0">
                  <a:srgbClr val="131F24"/>
                </a:gs>
                <a:gs pos="54000">
                  <a:schemeClr val="accent6"/>
                </a:gs>
                <a:gs pos="100000">
                  <a:srgbClr val="131F24"/>
                </a:gs>
              </a:gsLst>
              <a:lin ang="0" scaled="1"/>
              <a:tileRect/>
            </a:gra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126974D0-9BF6-21B8-0DBB-A7AFB900B737}"/>
              </a:ext>
            </a:extLst>
          </p:cNvPr>
          <p:cNvSpPr txBox="1"/>
          <p:nvPr/>
        </p:nvSpPr>
        <p:spPr>
          <a:xfrm>
            <a:off x="2537297" y="1884181"/>
            <a:ext cx="1050588" cy="307777"/>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Topics</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sp>
        <p:nvSpPr>
          <p:cNvPr id="20" name="TextBox 19">
            <a:extLst>
              <a:ext uri="{FF2B5EF4-FFF2-40B4-BE49-F238E27FC236}">
                <a16:creationId xmlns:a16="http://schemas.microsoft.com/office/drawing/2014/main" id="{37767CED-EE5D-9515-1BB7-8FEC8E0998D6}"/>
              </a:ext>
            </a:extLst>
          </p:cNvPr>
          <p:cNvSpPr txBox="1"/>
          <p:nvPr/>
        </p:nvSpPr>
        <p:spPr>
          <a:xfrm>
            <a:off x="2162782" y="4783022"/>
            <a:ext cx="2071993" cy="307777"/>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Boiling It Down</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sp>
        <p:nvSpPr>
          <p:cNvPr id="22" name="Rectangle 21">
            <a:extLst>
              <a:ext uri="{FF2B5EF4-FFF2-40B4-BE49-F238E27FC236}">
                <a16:creationId xmlns:a16="http://schemas.microsoft.com/office/drawing/2014/main" id="{DA8381A5-ABF2-A4FC-D177-26C768B5B6BB}"/>
              </a:ext>
            </a:extLst>
          </p:cNvPr>
          <p:cNvSpPr/>
          <p:nvPr/>
        </p:nvSpPr>
        <p:spPr>
          <a:xfrm>
            <a:off x="1355387" y="2704436"/>
            <a:ext cx="901430" cy="90143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CA"/>
          </a:p>
        </p:txBody>
      </p:sp>
      <p:sp>
        <p:nvSpPr>
          <p:cNvPr id="23" name="Rectangle 22">
            <a:extLst>
              <a:ext uri="{FF2B5EF4-FFF2-40B4-BE49-F238E27FC236}">
                <a16:creationId xmlns:a16="http://schemas.microsoft.com/office/drawing/2014/main" id="{CE20FAD6-A985-1C48-7314-19DE62617B18}"/>
              </a:ext>
            </a:extLst>
          </p:cNvPr>
          <p:cNvSpPr/>
          <p:nvPr/>
        </p:nvSpPr>
        <p:spPr>
          <a:xfrm>
            <a:off x="1355387" y="3713410"/>
            <a:ext cx="901430" cy="90143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CA"/>
          </a:p>
        </p:txBody>
      </p:sp>
      <p:sp>
        <p:nvSpPr>
          <p:cNvPr id="24" name="Rectangle 23">
            <a:extLst>
              <a:ext uri="{FF2B5EF4-FFF2-40B4-BE49-F238E27FC236}">
                <a16:creationId xmlns:a16="http://schemas.microsoft.com/office/drawing/2014/main" id="{B5E24B84-E1FD-EB8A-10CB-D81746D73E56}"/>
              </a:ext>
            </a:extLst>
          </p:cNvPr>
          <p:cNvSpPr/>
          <p:nvPr/>
        </p:nvSpPr>
        <p:spPr>
          <a:xfrm>
            <a:off x="2438400" y="3713410"/>
            <a:ext cx="901430" cy="90143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CA"/>
          </a:p>
        </p:txBody>
      </p:sp>
      <p:sp>
        <p:nvSpPr>
          <p:cNvPr id="25" name="Rectangle 24">
            <a:extLst>
              <a:ext uri="{FF2B5EF4-FFF2-40B4-BE49-F238E27FC236}">
                <a16:creationId xmlns:a16="http://schemas.microsoft.com/office/drawing/2014/main" id="{CD82DFF4-5C77-7C5F-1873-20D9E229B5F5}"/>
              </a:ext>
            </a:extLst>
          </p:cNvPr>
          <p:cNvSpPr/>
          <p:nvPr/>
        </p:nvSpPr>
        <p:spPr>
          <a:xfrm>
            <a:off x="2438400" y="2697126"/>
            <a:ext cx="901430" cy="90143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CA"/>
          </a:p>
        </p:txBody>
      </p:sp>
      <p:sp>
        <p:nvSpPr>
          <p:cNvPr id="26" name="Rectangle 25">
            <a:extLst>
              <a:ext uri="{FF2B5EF4-FFF2-40B4-BE49-F238E27FC236}">
                <a16:creationId xmlns:a16="http://schemas.microsoft.com/office/drawing/2014/main" id="{9A90C425-3FB8-A530-1B0F-73C05DD0B066}"/>
              </a:ext>
            </a:extLst>
          </p:cNvPr>
          <p:cNvSpPr/>
          <p:nvPr/>
        </p:nvSpPr>
        <p:spPr>
          <a:xfrm>
            <a:off x="3521413" y="2704436"/>
            <a:ext cx="901430" cy="90143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CA"/>
          </a:p>
        </p:txBody>
      </p:sp>
      <p:sp>
        <p:nvSpPr>
          <p:cNvPr id="27" name="Rectangle 26">
            <a:extLst>
              <a:ext uri="{FF2B5EF4-FFF2-40B4-BE49-F238E27FC236}">
                <a16:creationId xmlns:a16="http://schemas.microsoft.com/office/drawing/2014/main" id="{A48F2BD3-F3C2-B3C8-18D6-75A146450BA4}"/>
              </a:ext>
            </a:extLst>
          </p:cNvPr>
          <p:cNvSpPr/>
          <p:nvPr/>
        </p:nvSpPr>
        <p:spPr>
          <a:xfrm>
            <a:off x="3521413" y="3717176"/>
            <a:ext cx="901430" cy="90143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CA"/>
          </a:p>
        </p:txBody>
      </p:sp>
      <p:sp>
        <p:nvSpPr>
          <p:cNvPr id="28" name="Rectangle 27">
            <a:extLst>
              <a:ext uri="{FF2B5EF4-FFF2-40B4-BE49-F238E27FC236}">
                <a16:creationId xmlns:a16="http://schemas.microsoft.com/office/drawing/2014/main" id="{E5509DE6-AA71-D7B1-3CA9-ABC1C3DF2203}"/>
              </a:ext>
            </a:extLst>
          </p:cNvPr>
          <p:cNvSpPr/>
          <p:nvPr/>
        </p:nvSpPr>
        <p:spPr>
          <a:xfrm>
            <a:off x="5963055" y="3359285"/>
            <a:ext cx="6164094" cy="3443591"/>
          </a:xfrm>
          <a:prstGeom prst="rect">
            <a:avLst/>
          </a:prstGeom>
          <a:solidFill>
            <a:srgbClr val="131F24"/>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9" name="TextBox 28">
            <a:extLst>
              <a:ext uri="{FF2B5EF4-FFF2-40B4-BE49-F238E27FC236}">
                <a16:creationId xmlns:a16="http://schemas.microsoft.com/office/drawing/2014/main" id="{3053F588-4FFD-DB41-B08F-0D1A6574FC11}"/>
              </a:ext>
            </a:extLst>
          </p:cNvPr>
          <p:cNvSpPr txBox="1"/>
          <p:nvPr/>
        </p:nvSpPr>
        <p:spPr>
          <a:xfrm>
            <a:off x="5963055" y="3496914"/>
            <a:ext cx="1562911" cy="307777"/>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Description:</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sp>
        <p:nvSpPr>
          <p:cNvPr id="31" name="TextBox 30">
            <a:extLst>
              <a:ext uri="{FF2B5EF4-FFF2-40B4-BE49-F238E27FC236}">
                <a16:creationId xmlns:a16="http://schemas.microsoft.com/office/drawing/2014/main" id="{8AABA4A0-E345-DB92-D03A-DB6B64B1623A}"/>
              </a:ext>
            </a:extLst>
          </p:cNvPr>
          <p:cNvSpPr txBox="1"/>
          <p:nvPr/>
        </p:nvSpPr>
        <p:spPr>
          <a:xfrm>
            <a:off x="6096000" y="3738219"/>
            <a:ext cx="5703649" cy="2462213"/>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Encapsulation is like putting data inside a secure box that has controlled access. This allow only specific methods access to the data, stopping unwanted changes or misuse.</a:t>
            </a:r>
          </a:p>
          <a:p>
            <a:endParaRPr lang="en-US" sz="1400" dirty="0">
              <a:solidFill>
                <a:schemeClr val="accent6"/>
              </a:solidFill>
              <a:effectLst>
                <a:glow rad="127000">
                  <a:schemeClr val="accent6">
                    <a:lumMod val="50000"/>
                  </a:schemeClr>
                </a:glow>
              </a:effectLst>
              <a:latin typeface="Inconsolata-dz" panose="020B0609030003000000" pitchFamily="49" charset="0"/>
            </a:endParaRPr>
          </a:p>
          <a:p>
            <a:r>
              <a:rPr lang="en-US" sz="1400" dirty="0">
                <a:solidFill>
                  <a:schemeClr val="accent6"/>
                </a:solidFill>
                <a:effectLst>
                  <a:glow rad="127000">
                    <a:schemeClr val="accent6">
                      <a:lumMod val="50000"/>
                    </a:schemeClr>
                  </a:glow>
                </a:effectLst>
                <a:latin typeface="Inconsolata-dz" panose="020B0609030003000000" pitchFamily="49" charset="0"/>
              </a:rPr>
              <a:t>Why use encapsulation? It protects your code from being internally modified by a user! You can keep sensitive data safe by controlling who can access it! Organizes your code into readable modulus without having to decode the whole program to understand what is being returned.</a:t>
            </a:r>
          </a:p>
          <a:p>
            <a:endParaRPr lang="en-US" sz="1400" dirty="0">
              <a:solidFill>
                <a:schemeClr val="accent6"/>
              </a:solidFill>
              <a:effectLst>
                <a:glow rad="127000">
                  <a:schemeClr val="accent6">
                    <a:lumMod val="50000"/>
                  </a:schemeClr>
                </a:glow>
              </a:effectLst>
              <a:latin typeface="Inconsolata-dz" panose="020B0609030003000000" pitchFamily="49" charset="0"/>
            </a:endParaRPr>
          </a:p>
          <a:p>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pic>
        <p:nvPicPr>
          <p:cNvPr id="42" name="Graphic 41" descr="Lightning with solid fill">
            <a:extLst>
              <a:ext uri="{FF2B5EF4-FFF2-40B4-BE49-F238E27FC236}">
                <a16:creationId xmlns:a16="http://schemas.microsoft.com/office/drawing/2014/main" id="{09FE9D26-8163-8FBA-5E72-A898FE69B9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70181" y="2727889"/>
            <a:ext cx="444838" cy="444838"/>
          </a:xfrm>
          <a:prstGeom prst="rect">
            <a:avLst/>
          </a:prstGeom>
        </p:spPr>
      </p:pic>
      <p:cxnSp>
        <p:nvCxnSpPr>
          <p:cNvPr id="44" name="Straight Connector 43">
            <a:extLst>
              <a:ext uri="{FF2B5EF4-FFF2-40B4-BE49-F238E27FC236}">
                <a16:creationId xmlns:a16="http://schemas.microsoft.com/office/drawing/2014/main" id="{8B5A2429-199F-2E0F-5155-3D590602849C}"/>
              </a:ext>
            </a:extLst>
          </p:cNvPr>
          <p:cNvCxnSpPr/>
          <p:nvPr/>
        </p:nvCxnSpPr>
        <p:spPr>
          <a:xfrm flipV="1">
            <a:off x="1370181" y="2697126"/>
            <a:ext cx="886636" cy="901430"/>
          </a:xfrm>
          <a:prstGeom prst="line">
            <a:avLst/>
          </a:prstGeom>
        </p:spPr>
        <p:style>
          <a:lnRef idx="1">
            <a:schemeClr val="accent6"/>
          </a:lnRef>
          <a:fillRef idx="0">
            <a:schemeClr val="accent6"/>
          </a:fillRef>
          <a:effectRef idx="0">
            <a:schemeClr val="accent6"/>
          </a:effectRef>
          <a:fontRef idx="minor">
            <a:schemeClr val="tx1"/>
          </a:fontRef>
        </p:style>
      </p:cxnSp>
      <p:pic>
        <p:nvPicPr>
          <p:cNvPr id="48" name="Graphic 47" descr="Bus with solid fill">
            <a:extLst>
              <a:ext uri="{FF2B5EF4-FFF2-40B4-BE49-F238E27FC236}">
                <a16:creationId xmlns:a16="http://schemas.microsoft.com/office/drawing/2014/main" id="{79636117-B332-A09C-0063-6BD40C5069D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82507" y="3146532"/>
            <a:ext cx="444838" cy="444838"/>
          </a:xfrm>
          <a:prstGeom prst="rect">
            <a:avLst/>
          </a:prstGeom>
        </p:spPr>
      </p:pic>
      <p:pic>
        <p:nvPicPr>
          <p:cNvPr id="50" name="Graphic 49" descr="Filter with solid fill">
            <a:extLst>
              <a:ext uri="{FF2B5EF4-FFF2-40B4-BE49-F238E27FC236}">
                <a16:creationId xmlns:a16="http://schemas.microsoft.com/office/drawing/2014/main" id="{6A358880-5C8A-325E-5DB0-4555D2FF609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56324" y="2727889"/>
            <a:ext cx="863481" cy="863481"/>
          </a:xfrm>
          <a:prstGeom prst="rect">
            <a:avLst/>
          </a:prstGeom>
        </p:spPr>
      </p:pic>
      <p:pic>
        <p:nvPicPr>
          <p:cNvPr id="52" name="Graphic 51" descr="Back outline">
            <a:extLst>
              <a:ext uri="{FF2B5EF4-FFF2-40B4-BE49-F238E27FC236}">
                <a16:creationId xmlns:a16="http://schemas.microsoft.com/office/drawing/2014/main" id="{BBE86C67-F1BB-78B4-9276-114AAA4984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14928" y="2697126"/>
            <a:ext cx="914400" cy="894244"/>
          </a:xfrm>
          <a:prstGeom prst="rect">
            <a:avLst/>
          </a:prstGeom>
        </p:spPr>
      </p:pic>
      <p:pic>
        <p:nvPicPr>
          <p:cNvPr id="54" name="Graphic 53" descr="Warning with solid fill">
            <a:extLst>
              <a:ext uri="{FF2B5EF4-FFF2-40B4-BE49-F238E27FC236}">
                <a16:creationId xmlns:a16="http://schemas.microsoft.com/office/drawing/2014/main" id="{742F04B5-C5E6-05A9-D0EB-0B8B045356F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48902" y="3706925"/>
            <a:ext cx="914400" cy="914400"/>
          </a:xfrm>
          <a:prstGeom prst="rect">
            <a:avLst/>
          </a:prstGeom>
        </p:spPr>
      </p:pic>
      <p:pic>
        <p:nvPicPr>
          <p:cNvPr id="56" name="Graphic 55" descr="Telescope with solid fill">
            <a:extLst>
              <a:ext uri="{FF2B5EF4-FFF2-40B4-BE49-F238E27FC236}">
                <a16:creationId xmlns:a16="http://schemas.microsoft.com/office/drawing/2014/main" id="{24941D89-357E-8000-B6BF-0348BEB3A96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438399" y="3733589"/>
            <a:ext cx="914400" cy="914400"/>
          </a:xfrm>
          <a:prstGeom prst="rect">
            <a:avLst/>
          </a:prstGeom>
        </p:spPr>
      </p:pic>
      <p:pic>
        <p:nvPicPr>
          <p:cNvPr id="60" name="Graphic 59" descr="Network diagram outline">
            <a:extLst>
              <a:ext uri="{FF2B5EF4-FFF2-40B4-BE49-F238E27FC236}">
                <a16:creationId xmlns:a16="http://schemas.microsoft.com/office/drawing/2014/main" id="{169D7CD6-3855-D872-FDB7-F4E190A7914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536004" y="3751889"/>
            <a:ext cx="888357" cy="888357"/>
          </a:xfrm>
          <a:prstGeom prst="rect">
            <a:avLst/>
          </a:prstGeom>
        </p:spPr>
      </p:pic>
      <p:sp>
        <p:nvSpPr>
          <p:cNvPr id="61" name="TextBox 60">
            <a:extLst>
              <a:ext uri="{FF2B5EF4-FFF2-40B4-BE49-F238E27FC236}">
                <a16:creationId xmlns:a16="http://schemas.microsoft.com/office/drawing/2014/main" id="{EB1A385F-74F9-B15F-33F4-30F5271B4CA7}"/>
              </a:ext>
            </a:extLst>
          </p:cNvPr>
          <p:cNvSpPr txBox="1"/>
          <p:nvPr/>
        </p:nvSpPr>
        <p:spPr>
          <a:xfrm>
            <a:off x="525294" y="5121055"/>
            <a:ext cx="5372910" cy="1681820"/>
          </a:xfrm>
          <a:prstGeom prst="rect">
            <a:avLst/>
          </a:prstGeom>
          <a:solidFill>
            <a:srgbClr val="131F24"/>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lgn="l">
              <a:buFont typeface="Arial" panose="020B0604020202020204" pitchFamily="34" charset="0"/>
              <a:buChar char="•"/>
            </a:pPr>
            <a:r>
              <a:rPr lang="en-US" sz="1400" dirty="0">
                <a:solidFill>
                  <a:schemeClr val="accent6"/>
                </a:solidFill>
                <a:effectLst>
                  <a:glow rad="127000">
                    <a:schemeClr val="accent6">
                      <a:lumMod val="50000"/>
                    </a:schemeClr>
                  </a:glow>
                </a:effectLst>
                <a:latin typeface="Inconsolata-dz" panose="020B0609030003000000" pitchFamily="49" charset="0"/>
              </a:rPr>
              <a:t>Improved Security</a:t>
            </a:r>
          </a:p>
          <a:p>
            <a:pPr marL="285750" indent="-285750" algn="l">
              <a:buFont typeface="Arial" panose="020B0604020202020204" pitchFamily="34" charset="0"/>
              <a:buChar char="•"/>
            </a:pPr>
            <a:endParaRPr lang="en-US" sz="1400" dirty="0">
              <a:solidFill>
                <a:schemeClr val="accent6"/>
              </a:solidFill>
              <a:effectLst>
                <a:glow rad="127000">
                  <a:schemeClr val="accent6">
                    <a:lumMod val="50000"/>
                  </a:schemeClr>
                </a:glow>
              </a:effectLst>
              <a:latin typeface="Inconsolata-dz" panose="020B0609030003000000" pitchFamily="49" charset="0"/>
            </a:endParaRPr>
          </a:p>
          <a:p>
            <a:pPr marL="285750" indent="-285750" algn="l">
              <a:buFont typeface="Arial" panose="020B0604020202020204" pitchFamily="34" charset="0"/>
              <a:buChar char="•"/>
            </a:pPr>
            <a:r>
              <a:rPr lang="en-US" sz="1400" dirty="0">
                <a:solidFill>
                  <a:schemeClr val="accent6"/>
                </a:solidFill>
                <a:effectLst>
                  <a:glow rad="127000">
                    <a:schemeClr val="accent6">
                      <a:lumMod val="50000"/>
                    </a:schemeClr>
                  </a:glow>
                </a:effectLst>
                <a:latin typeface="Inconsolata-dz" panose="020B0609030003000000" pitchFamily="49" charset="0"/>
              </a:rPr>
              <a:t>Data Protection</a:t>
            </a:r>
          </a:p>
          <a:p>
            <a:pPr marL="285750" indent="-285750" algn="l">
              <a:buFont typeface="Arial" panose="020B0604020202020204" pitchFamily="34" charset="0"/>
              <a:buChar char="•"/>
            </a:pPr>
            <a:endParaRPr lang="en-US" sz="1400" dirty="0">
              <a:solidFill>
                <a:schemeClr val="accent6"/>
              </a:solidFill>
              <a:effectLst>
                <a:glow rad="127000">
                  <a:schemeClr val="accent6">
                    <a:lumMod val="50000"/>
                  </a:schemeClr>
                </a:glow>
              </a:effectLst>
              <a:latin typeface="Inconsolata-dz" panose="020B0609030003000000" pitchFamily="49" charset="0"/>
            </a:endParaRPr>
          </a:p>
          <a:p>
            <a:pPr marL="285750" indent="-285750" algn="l">
              <a:buFont typeface="Arial" panose="020B0604020202020204" pitchFamily="34" charset="0"/>
              <a:buChar char="•"/>
            </a:pPr>
            <a:r>
              <a:rPr lang="en-US" sz="1400" dirty="0">
                <a:solidFill>
                  <a:schemeClr val="accent6"/>
                </a:solidFill>
                <a:effectLst>
                  <a:glow rad="127000">
                    <a:schemeClr val="accent6">
                      <a:lumMod val="50000"/>
                    </a:schemeClr>
                  </a:glow>
                </a:effectLst>
                <a:latin typeface="Inconsolata-dz" panose="020B0609030003000000" pitchFamily="49" charset="0"/>
              </a:rPr>
              <a:t>Code Modularity</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pic>
        <p:nvPicPr>
          <p:cNvPr id="3" name="Picture 2">
            <a:extLst>
              <a:ext uri="{FF2B5EF4-FFF2-40B4-BE49-F238E27FC236}">
                <a16:creationId xmlns:a16="http://schemas.microsoft.com/office/drawing/2014/main" id="{8D972A93-84DD-F8BB-7B67-A306D1720237}"/>
              </a:ext>
            </a:extLst>
          </p:cNvPr>
          <p:cNvPicPr>
            <a:picLocks noChangeAspect="1"/>
          </p:cNvPicPr>
          <p:nvPr/>
        </p:nvPicPr>
        <p:blipFill>
          <a:blip r:embed="rId18"/>
          <a:srcRect b="34394"/>
          <a:stretch/>
        </p:blipFill>
        <p:spPr>
          <a:xfrm>
            <a:off x="7212683" y="1588036"/>
            <a:ext cx="3278977" cy="1273792"/>
          </a:xfrm>
          <a:prstGeom prst="rect">
            <a:avLst/>
          </a:prstGeom>
          <a:ln w="12700">
            <a:solidFill>
              <a:schemeClr val="accent6"/>
            </a:solidFill>
          </a:ln>
        </p:spPr>
      </p:pic>
    </p:spTree>
    <p:extLst>
      <p:ext uri="{BB962C8B-B14F-4D97-AF65-F5344CB8AC3E}">
        <p14:creationId xmlns:p14="http://schemas.microsoft.com/office/powerpoint/2010/main" val="3148063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6D8937-BFD5-4F5A-8F09-9E87E498F607}"/>
              </a:ext>
            </a:extLst>
          </p:cNvPr>
          <p:cNvPicPr>
            <a:picLocks noChangeAspect="1"/>
          </p:cNvPicPr>
          <p:nvPr/>
        </p:nvPicPr>
        <p:blipFill>
          <a:blip r:embed="rId2">
            <a:alphaModFix amt="45000"/>
            <a:extLst>
              <a:ext uri="{BEBA8EAE-BF5A-486C-A8C5-ECC9F3942E4B}">
                <a14:imgProps xmlns:a14="http://schemas.microsoft.com/office/drawing/2010/main">
                  <a14:imgLayer r:embed="rId3">
                    <a14:imgEffect>
                      <a14:artisticBlur/>
                    </a14:imgEffect>
                  </a14:imgLayer>
                </a14:imgProps>
              </a:ext>
            </a:extLst>
          </a:blip>
          <a:stretch>
            <a:fillRect/>
          </a:stretch>
        </p:blipFill>
        <p:spPr>
          <a:xfrm>
            <a:off x="0" y="15813"/>
            <a:ext cx="12192000" cy="6826374"/>
          </a:xfrm>
          <a:prstGeom prst="rect">
            <a:avLst/>
          </a:prstGeom>
        </p:spPr>
      </p:pic>
      <p:grpSp>
        <p:nvGrpSpPr>
          <p:cNvPr id="32" name="Group 31">
            <a:extLst>
              <a:ext uri="{FF2B5EF4-FFF2-40B4-BE49-F238E27FC236}">
                <a16:creationId xmlns:a16="http://schemas.microsoft.com/office/drawing/2014/main" id="{DFEBB47C-ECB4-CF4B-52A8-9AB0D24AC001}"/>
              </a:ext>
            </a:extLst>
          </p:cNvPr>
          <p:cNvGrpSpPr/>
          <p:nvPr/>
        </p:nvGrpSpPr>
        <p:grpSpPr>
          <a:xfrm>
            <a:off x="3518171" y="1905000"/>
            <a:ext cx="5155659" cy="3048000"/>
            <a:chOff x="3518171" y="1905000"/>
            <a:chExt cx="5155659" cy="3048000"/>
          </a:xfrm>
        </p:grpSpPr>
        <p:sp>
          <p:nvSpPr>
            <p:cNvPr id="12" name="Rectangle: Diagonal Corners Snipped 11">
              <a:extLst>
                <a:ext uri="{FF2B5EF4-FFF2-40B4-BE49-F238E27FC236}">
                  <a16:creationId xmlns:a16="http://schemas.microsoft.com/office/drawing/2014/main" id="{D611D744-01B1-EACD-AFE8-91A2D4BE41E2}"/>
                </a:ext>
              </a:extLst>
            </p:cNvPr>
            <p:cNvSpPr/>
            <p:nvPr/>
          </p:nvSpPr>
          <p:spPr>
            <a:xfrm>
              <a:off x="3518171" y="1905000"/>
              <a:ext cx="5155659" cy="3048000"/>
            </a:xfrm>
            <a:prstGeom prst="snip2DiagRect">
              <a:avLst/>
            </a:prstGeom>
            <a:gradFill flip="none" rotWithShape="1">
              <a:gsLst>
                <a:gs pos="0">
                  <a:schemeClr val="accent6">
                    <a:alpha val="71000"/>
                  </a:schemeClr>
                </a:gs>
                <a:gs pos="0">
                  <a:schemeClr val="tx1"/>
                </a:gs>
                <a:gs pos="0">
                  <a:srgbClr val="275417">
                    <a:alpha val="71000"/>
                  </a:srgbClr>
                </a:gs>
                <a:gs pos="100000">
                  <a:schemeClr val="tx1"/>
                </a:gs>
              </a:gsLst>
              <a:path path="circle">
                <a:fillToRect l="50000" t="50000" r="50000" b="50000"/>
              </a:path>
              <a:tileRect/>
            </a:gra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3" name="Graphic 22" descr="Lightning with solid fill">
              <a:extLst>
                <a:ext uri="{FF2B5EF4-FFF2-40B4-BE49-F238E27FC236}">
                  <a16:creationId xmlns:a16="http://schemas.microsoft.com/office/drawing/2014/main" id="{FA387416-2BCC-CB1A-45D4-C77B5DEF09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46453" y="2118289"/>
              <a:ext cx="743964" cy="743964"/>
            </a:xfrm>
            <a:prstGeom prst="rect">
              <a:avLst/>
            </a:prstGeom>
          </p:spPr>
        </p:pic>
        <p:cxnSp>
          <p:nvCxnSpPr>
            <p:cNvPr id="24" name="Straight Connector 23">
              <a:extLst>
                <a:ext uri="{FF2B5EF4-FFF2-40B4-BE49-F238E27FC236}">
                  <a16:creationId xmlns:a16="http://schemas.microsoft.com/office/drawing/2014/main" id="{2134973C-F7E9-ECF4-F8DB-296BBF0B7571}"/>
                </a:ext>
              </a:extLst>
            </p:cNvPr>
            <p:cNvCxnSpPr/>
            <p:nvPr/>
          </p:nvCxnSpPr>
          <p:spPr>
            <a:xfrm flipV="1">
              <a:off x="3868872" y="2245102"/>
              <a:ext cx="886636" cy="901430"/>
            </a:xfrm>
            <a:prstGeom prst="line">
              <a:avLst/>
            </a:prstGeom>
          </p:spPr>
          <p:style>
            <a:lnRef idx="1">
              <a:schemeClr val="accent6"/>
            </a:lnRef>
            <a:fillRef idx="0">
              <a:schemeClr val="accent6"/>
            </a:fillRef>
            <a:effectRef idx="0">
              <a:schemeClr val="accent6"/>
            </a:effectRef>
            <a:fontRef idx="minor">
              <a:schemeClr val="tx1"/>
            </a:fontRef>
          </p:style>
        </p:cxnSp>
        <p:pic>
          <p:nvPicPr>
            <p:cNvPr id="25" name="Graphic 24" descr="Bus with solid fill">
              <a:extLst>
                <a:ext uri="{FF2B5EF4-FFF2-40B4-BE49-F238E27FC236}">
                  <a16:creationId xmlns:a16="http://schemas.microsoft.com/office/drawing/2014/main" id="{E2960817-0801-6282-36A4-18FF7A361D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07630" y="2563127"/>
              <a:ext cx="792080" cy="792080"/>
            </a:xfrm>
            <a:prstGeom prst="rect">
              <a:avLst/>
            </a:prstGeom>
          </p:spPr>
        </p:pic>
        <p:sp>
          <p:nvSpPr>
            <p:cNvPr id="26" name="TextBox 25">
              <a:extLst>
                <a:ext uri="{FF2B5EF4-FFF2-40B4-BE49-F238E27FC236}">
                  <a16:creationId xmlns:a16="http://schemas.microsoft.com/office/drawing/2014/main" id="{F6A2FE60-2E9C-0696-5F48-981AC5CEC30C}"/>
                </a:ext>
              </a:extLst>
            </p:cNvPr>
            <p:cNvSpPr txBox="1"/>
            <p:nvPr/>
          </p:nvSpPr>
          <p:spPr>
            <a:xfrm>
              <a:off x="5151757" y="2180437"/>
              <a:ext cx="2092107" cy="307777"/>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Private vs Public</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sp>
          <p:nvSpPr>
            <p:cNvPr id="28" name="TextBox 27">
              <a:extLst>
                <a:ext uri="{FF2B5EF4-FFF2-40B4-BE49-F238E27FC236}">
                  <a16:creationId xmlns:a16="http://schemas.microsoft.com/office/drawing/2014/main" id="{57B97A1E-CFCF-4514-9F9A-F5CF21BD8E75}"/>
                </a:ext>
              </a:extLst>
            </p:cNvPr>
            <p:cNvSpPr txBox="1"/>
            <p:nvPr/>
          </p:nvSpPr>
          <p:spPr>
            <a:xfrm>
              <a:off x="5070189" y="2529527"/>
              <a:ext cx="3288960" cy="1815882"/>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Using the keyword private on data, means that it can only be accessed within the class. If you create an object, it is inaccessible.</a:t>
              </a:r>
            </a:p>
            <a:p>
              <a:endParaRPr lang="en-US" sz="1400" dirty="0">
                <a:solidFill>
                  <a:schemeClr val="accent6"/>
                </a:solidFill>
                <a:effectLst>
                  <a:glow rad="127000">
                    <a:schemeClr val="accent6">
                      <a:lumMod val="50000"/>
                    </a:schemeClr>
                  </a:glow>
                </a:effectLst>
                <a:latin typeface="Inconsolata-dz" panose="020B0609030003000000" pitchFamily="49" charset="0"/>
              </a:endParaRPr>
            </a:p>
            <a:p>
              <a:r>
                <a:rPr lang="en-CA" sz="1400" dirty="0">
                  <a:solidFill>
                    <a:schemeClr val="accent6"/>
                  </a:solidFill>
                  <a:effectLst>
                    <a:glow rad="127000">
                      <a:schemeClr val="accent6">
                        <a:lumMod val="50000"/>
                      </a:schemeClr>
                    </a:glow>
                  </a:effectLst>
                  <a:latin typeface="Inconsolata-dz" panose="020B0609030003000000" pitchFamily="49" charset="0"/>
                </a:rPr>
                <a:t>By using the keyword public on data, you are saying that anyone and anything can access this.</a:t>
              </a:r>
            </a:p>
          </p:txBody>
        </p:sp>
      </p:grpSp>
      <p:sp>
        <p:nvSpPr>
          <p:cNvPr id="29" name="Arrow: Right 28">
            <a:extLst>
              <a:ext uri="{FF2B5EF4-FFF2-40B4-BE49-F238E27FC236}">
                <a16:creationId xmlns:a16="http://schemas.microsoft.com/office/drawing/2014/main" id="{2EF7D4A2-BF42-0378-75AD-AD72BA57DB25}"/>
              </a:ext>
            </a:extLst>
          </p:cNvPr>
          <p:cNvSpPr/>
          <p:nvPr/>
        </p:nvSpPr>
        <p:spPr>
          <a:xfrm>
            <a:off x="8897566" y="3146532"/>
            <a:ext cx="771728" cy="601859"/>
          </a:xfrm>
          <a:prstGeom prst="rightArrow">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Arrow: Right 30">
            <a:extLst>
              <a:ext uri="{FF2B5EF4-FFF2-40B4-BE49-F238E27FC236}">
                <a16:creationId xmlns:a16="http://schemas.microsoft.com/office/drawing/2014/main" id="{6AACDA71-8F9F-8C5C-3E77-7B1195717002}"/>
              </a:ext>
            </a:extLst>
          </p:cNvPr>
          <p:cNvSpPr/>
          <p:nvPr/>
        </p:nvSpPr>
        <p:spPr>
          <a:xfrm rot="10800000">
            <a:off x="2514523" y="3146531"/>
            <a:ext cx="771728" cy="601859"/>
          </a:xfrm>
          <a:prstGeom prst="rightArrow">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3" name="Group 32">
            <a:extLst>
              <a:ext uri="{FF2B5EF4-FFF2-40B4-BE49-F238E27FC236}">
                <a16:creationId xmlns:a16="http://schemas.microsoft.com/office/drawing/2014/main" id="{71159F4A-C3A4-94AE-2FAE-ED341AD80C56}"/>
              </a:ext>
            </a:extLst>
          </p:cNvPr>
          <p:cNvGrpSpPr/>
          <p:nvPr/>
        </p:nvGrpSpPr>
        <p:grpSpPr>
          <a:xfrm>
            <a:off x="12347514" y="2118289"/>
            <a:ext cx="5155659" cy="3048000"/>
            <a:chOff x="3518171" y="1905000"/>
            <a:chExt cx="5155659" cy="3048000"/>
          </a:xfrm>
        </p:grpSpPr>
        <p:sp>
          <p:nvSpPr>
            <p:cNvPr id="34" name="Rectangle: Diagonal Corners Snipped 33">
              <a:extLst>
                <a:ext uri="{FF2B5EF4-FFF2-40B4-BE49-F238E27FC236}">
                  <a16:creationId xmlns:a16="http://schemas.microsoft.com/office/drawing/2014/main" id="{A42A421E-B7CE-9601-CA40-60E5BDDB5527}"/>
                </a:ext>
              </a:extLst>
            </p:cNvPr>
            <p:cNvSpPr/>
            <p:nvPr/>
          </p:nvSpPr>
          <p:spPr>
            <a:xfrm>
              <a:off x="3518171" y="1905000"/>
              <a:ext cx="5155659" cy="3048000"/>
            </a:xfrm>
            <a:prstGeom prst="snip2DiagRect">
              <a:avLst/>
            </a:prstGeom>
            <a:gradFill flip="none" rotWithShape="1">
              <a:gsLst>
                <a:gs pos="0">
                  <a:schemeClr val="accent6">
                    <a:alpha val="71000"/>
                  </a:schemeClr>
                </a:gs>
                <a:gs pos="0">
                  <a:schemeClr val="tx1"/>
                </a:gs>
                <a:gs pos="0">
                  <a:srgbClr val="275417">
                    <a:alpha val="71000"/>
                  </a:srgbClr>
                </a:gs>
                <a:gs pos="100000">
                  <a:schemeClr val="tx1"/>
                </a:gs>
              </a:gsLst>
              <a:path path="circle">
                <a:fillToRect l="50000" t="50000" r="50000" b="50000"/>
              </a:path>
              <a:tileRect/>
            </a:gra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5" name="TextBox 34">
              <a:extLst>
                <a:ext uri="{FF2B5EF4-FFF2-40B4-BE49-F238E27FC236}">
                  <a16:creationId xmlns:a16="http://schemas.microsoft.com/office/drawing/2014/main" id="{5D4B016B-7F22-977B-E054-A05286015434}"/>
                </a:ext>
              </a:extLst>
            </p:cNvPr>
            <p:cNvSpPr txBox="1"/>
            <p:nvPr/>
          </p:nvSpPr>
          <p:spPr>
            <a:xfrm>
              <a:off x="5151757" y="2180437"/>
              <a:ext cx="2092107" cy="307777"/>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Parameters</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sp>
          <p:nvSpPr>
            <p:cNvPr id="36" name="TextBox 35">
              <a:extLst>
                <a:ext uri="{FF2B5EF4-FFF2-40B4-BE49-F238E27FC236}">
                  <a16:creationId xmlns:a16="http://schemas.microsoft.com/office/drawing/2014/main" id="{5C2F779A-1800-196B-3345-68BD7DD63BEE}"/>
                </a:ext>
              </a:extLst>
            </p:cNvPr>
            <p:cNvSpPr txBox="1"/>
            <p:nvPr/>
          </p:nvSpPr>
          <p:spPr>
            <a:xfrm>
              <a:off x="5070189" y="2529527"/>
              <a:ext cx="3288960" cy="1384995"/>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Static means that it can be accessed anywhere in the program</a:t>
              </a:r>
            </a:p>
            <a:p>
              <a:endParaRPr lang="en-US" sz="1400" dirty="0">
                <a:solidFill>
                  <a:schemeClr val="accent6"/>
                </a:solidFill>
                <a:effectLst>
                  <a:glow rad="127000">
                    <a:schemeClr val="accent6">
                      <a:lumMod val="50000"/>
                    </a:schemeClr>
                  </a:glow>
                </a:effectLst>
                <a:latin typeface="Inconsolata-dz" panose="020B0609030003000000" pitchFamily="49" charset="0"/>
              </a:endParaRPr>
            </a:p>
            <a:p>
              <a:r>
                <a:rPr lang="en-US" sz="1400" dirty="0">
                  <a:solidFill>
                    <a:schemeClr val="accent6"/>
                  </a:solidFill>
                  <a:effectLst>
                    <a:glow rad="127000">
                      <a:schemeClr val="accent6">
                        <a:lumMod val="50000"/>
                      </a:schemeClr>
                    </a:glow>
                  </a:effectLst>
                  <a:latin typeface="Inconsolata-dz" panose="020B0609030003000000" pitchFamily="49" charset="0"/>
                </a:rPr>
                <a:t>Public means the method can only be accessed by objects</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pic>
          <p:nvPicPr>
            <p:cNvPr id="37" name="Graphic 36" descr="Filter with solid fill">
              <a:extLst>
                <a:ext uri="{FF2B5EF4-FFF2-40B4-BE49-F238E27FC236}">
                  <a16:creationId xmlns:a16="http://schemas.microsoft.com/office/drawing/2014/main" id="{91F30122-84F0-7F9A-9E72-70B033BFDF2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84122" y="2283050"/>
              <a:ext cx="1257818" cy="1257818"/>
            </a:xfrm>
            <a:prstGeom prst="rect">
              <a:avLst/>
            </a:prstGeom>
          </p:spPr>
        </p:pic>
      </p:grpSp>
    </p:spTree>
    <p:extLst>
      <p:ext uri="{BB962C8B-B14F-4D97-AF65-F5344CB8AC3E}">
        <p14:creationId xmlns:p14="http://schemas.microsoft.com/office/powerpoint/2010/main" val="302476207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58B6C06-8699-2E03-A8A6-DC532AFE7435}"/>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B3AFABF1-05DA-4540-B7AC-3B27B26C9F7B}"/>
              </a:ext>
            </a:extLst>
          </p:cNvPr>
          <p:cNvPicPr>
            <a:picLocks noChangeAspect="1"/>
          </p:cNvPicPr>
          <p:nvPr/>
        </p:nvPicPr>
        <p:blipFill>
          <a:blip r:embed="rId2">
            <a:alphaModFix amt="45000"/>
            <a:extLst>
              <a:ext uri="{BEBA8EAE-BF5A-486C-A8C5-ECC9F3942E4B}">
                <a14:imgProps xmlns:a14="http://schemas.microsoft.com/office/drawing/2010/main">
                  <a14:imgLayer r:embed="rId3">
                    <a14:imgEffect>
                      <a14:artisticBlur/>
                    </a14:imgEffect>
                  </a14:imgLayer>
                </a14:imgProps>
              </a:ext>
            </a:extLst>
          </a:blip>
          <a:stretch>
            <a:fillRect/>
          </a:stretch>
        </p:blipFill>
        <p:spPr>
          <a:xfrm>
            <a:off x="0" y="-30729"/>
            <a:ext cx="12192000" cy="6826374"/>
          </a:xfrm>
          <a:prstGeom prst="rect">
            <a:avLst/>
          </a:prstGeom>
        </p:spPr>
      </p:pic>
      <p:sp>
        <p:nvSpPr>
          <p:cNvPr id="29" name="Arrow: Right 28">
            <a:extLst>
              <a:ext uri="{FF2B5EF4-FFF2-40B4-BE49-F238E27FC236}">
                <a16:creationId xmlns:a16="http://schemas.microsoft.com/office/drawing/2014/main" id="{A79A83DA-96AA-84F6-0B85-5F8E289FA44F}"/>
              </a:ext>
            </a:extLst>
          </p:cNvPr>
          <p:cNvSpPr/>
          <p:nvPr/>
        </p:nvSpPr>
        <p:spPr>
          <a:xfrm>
            <a:off x="8897566" y="3146532"/>
            <a:ext cx="771728" cy="601859"/>
          </a:xfrm>
          <a:prstGeom prst="rightArrow">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Arrow: Right 30">
            <a:extLst>
              <a:ext uri="{FF2B5EF4-FFF2-40B4-BE49-F238E27FC236}">
                <a16:creationId xmlns:a16="http://schemas.microsoft.com/office/drawing/2014/main" id="{F2334CED-EC1A-207A-E254-7DCC3A3D244B}"/>
              </a:ext>
            </a:extLst>
          </p:cNvPr>
          <p:cNvSpPr/>
          <p:nvPr/>
        </p:nvSpPr>
        <p:spPr>
          <a:xfrm rot="10800000">
            <a:off x="2514523" y="3146531"/>
            <a:ext cx="771728" cy="601859"/>
          </a:xfrm>
          <a:prstGeom prst="rightArrow">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3" name="Group 2">
            <a:extLst>
              <a:ext uri="{FF2B5EF4-FFF2-40B4-BE49-F238E27FC236}">
                <a16:creationId xmlns:a16="http://schemas.microsoft.com/office/drawing/2014/main" id="{6E0D66EB-61CA-ABE8-9B0A-00B288F74A89}"/>
              </a:ext>
            </a:extLst>
          </p:cNvPr>
          <p:cNvGrpSpPr/>
          <p:nvPr/>
        </p:nvGrpSpPr>
        <p:grpSpPr>
          <a:xfrm>
            <a:off x="3518171" y="1905000"/>
            <a:ext cx="5155659" cy="3048000"/>
            <a:chOff x="3518171" y="1905000"/>
            <a:chExt cx="5155659" cy="3048000"/>
          </a:xfrm>
        </p:grpSpPr>
        <p:sp>
          <p:nvSpPr>
            <p:cNvPr id="12" name="Rectangle: Diagonal Corners Snipped 11">
              <a:extLst>
                <a:ext uri="{FF2B5EF4-FFF2-40B4-BE49-F238E27FC236}">
                  <a16:creationId xmlns:a16="http://schemas.microsoft.com/office/drawing/2014/main" id="{36236BC2-9505-18AD-C0E9-0FD3C28A2215}"/>
                </a:ext>
              </a:extLst>
            </p:cNvPr>
            <p:cNvSpPr/>
            <p:nvPr/>
          </p:nvSpPr>
          <p:spPr>
            <a:xfrm>
              <a:off x="3518171" y="1905000"/>
              <a:ext cx="5155659" cy="3048000"/>
            </a:xfrm>
            <a:prstGeom prst="snip2DiagRect">
              <a:avLst/>
            </a:prstGeom>
            <a:gradFill flip="none" rotWithShape="1">
              <a:gsLst>
                <a:gs pos="0">
                  <a:schemeClr val="accent6">
                    <a:alpha val="71000"/>
                  </a:schemeClr>
                </a:gs>
                <a:gs pos="0">
                  <a:schemeClr val="tx1"/>
                </a:gs>
                <a:gs pos="0">
                  <a:srgbClr val="275417">
                    <a:alpha val="71000"/>
                  </a:srgbClr>
                </a:gs>
                <a:gs pos="100000">
                  <a:schemeClr val="tx1"/>
                </a:gs>
              </a:gsLst>
              <a:path path="circle">
                <a:fillToRect l="50000" t="50000" r="50000" b="50000"/>
              </a:path>
              <a:tileRect/>
            </a:gra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TextBox 25">
              <a:extLst>
                <a:ext uri="{FF2B5EF4-FFF2-40B4-BE49-F238E27FC236}">
                  <a16:creationId xmlns:a16="http://schemas.microsoft.com/office/drawing/2014/main" id="{D8564C02-F19B-3518-9588-F449C3D550E6}"/>
                </a:ext>
              </a:extLst>
            </p:cNvPr>
            <p:cNvSpPr txBox="1"/>
            <p:nvPr/>
          </p:nvSpPr>
          <p:spPr>
            <a:xfrm>
              <a:off x="5151757" y="2180437"/>
              <a:ext cx="2092107" cy="307777"/>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Getters &amp; Setters</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sp>
          <p:nvSpPr>
            <p:cNvPr id="28" name="TextBox 27">
              <a:extLst>
                <a:ext uri="{FF2B5EF4-FFF2-40B4-BE49-F238E27FC236}">
                  <a16:creationId xmlns:a16="http://schemas.microsoft.com/office/drawing/2014/main" id="{5F5F6F17-7000-04AA-0E8E-B9637A4C2B1B}"/>
                </a:ext>
              </a:extLst>
            </p:cNvPr>
            <p:cNvSpPr txBox="1"/>
            <p:nvPr/>
          </p:nvSpPr>
          <p:spPr>
            <a:xfrm>
              <a:off x="5070189" y="2529527"/>
              <a:ext cx="3288960" cy="1815882"/>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Getter: This is a public method within a class to access private data.</a:t>
              </a:r>
            </a:p>
            <a:p>
              <a:endParaRPr lang="en-US" sz="1400" dirty="0">
                <a:solidFill>
                  <a:schemeClr val="accent6"/>
                </a:solidFill>
                <a:effectLst>
                  <a:glow rad="127000">
                    <a:schemeClr val="accent6">
                      <a:lumMod val="50000"/>
                    </a:schemeClr>
                  </a:glow>
                </a:effectLst>
                <a:latin typeface="Inconsolata-dz" panose="020B0609030003000000" pitchFamily="49" charset="0"/>
              </a:endParaRPr>
            </a:p>
            <a:p>
              <a:r>
                <a:rPr lang="en-US" sz="1400" dirty="0">
                  <a:solidFill>
                    <a:schemeClr val="accent6"/>
                  </a:solidFill>
                  <a:effectLst>
                    <a:glow rad="127000">
                      <a:schemeClr val="accent6">
                        <a:lumMod val="50000"/>
                      </a:schemeClr>
                    </a:glow>
                  </a:effectLst>
                  <a:latin typeface="Inconsolata-dz" panose="020B0609030003000000" pitchFamily="49" charset="0"/>
                </a:rPr>
                <a:t>Setter: This also a public method used to rewrite private data.</a:t>
              </a:r>
            </a:p>
            <a:p>
              <a:endParaRPr lang="en-US" sz="1400" dirty="0">
                <a:solidFill>
                  <a:schemeClr val="accent6"/>
                </a:solidFill>
                <a:effectLst>
                  <a:glow rad="127000">
                    <a:schemeClr val="accent6">
                      <a:lumMod val="50000"/>
                    </a:schemeClr>
                  </a:glow>
                </a:effectLst>
                <a:latin typeface="Inconsolata-dz" panose="020B0609030003000000" pitchFamily="49" charset="0"/>
              </a:endParaRPr>
            </a:p>
            <a:p>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pic>
          <p:nvPicPr>
            <p:cNvPr id="2" name="Graphic 1" descr="Filter with solid fill">
              <a:extLst>
                <a:ext uri="{FF2B5EF4-FFF2-40B4-BE49-F238E27FC236}">
                  <a16:creationId xmlns:a16="http://schemas.microsoft.com/office/drawing/2014/main" id="{519571A5-E843-06CC-D45F-7DB0D645E9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84122" y="2283050"/>
              <a:ext cx="1257818" cy="1257818"/>
            </a:xfrm>
            <a:prstGeom prst="rect">
              <a:avLst/>
            </a:prstGeom>
          </p:spPr>
        </p:pic>
      </p:grpSp>
      <p:grpSp>
        <p:nvGrpSpPr>
          <p:cNvPr id="16" name="Group 15">
            <a:extLst>
              <a:ext uri="{FF2B5EF4-FFF2-40B4-BE49-F238E27FC236}">
                <a16:creationId xmlns:a16="http://schemas.microsoft.com/office/drawing/2014/main" id="{5E692B1C-63C8-B6BC-A6CF-447441396946}"/>
              </a:ext>
            </a:extLst>
          </p:cNvPr>
          <p:cNvGrpSpPr/>
          <p:nvPr/>
        </p:nvGrpSpPr>
        <p:grpSpPr>
          <a:xfrm>
            <a:off x="12357951" y="1905000"/>
            <a:ext cx="5155659" cy="3048000"/>
            <a:chOff x="3518171" y="1905000"/>
            <a:chExt cx="5155659" cy="3048000"/>
          </a:xfrm>
        </p:grpSpPr>
        <p:sp>
          <p:nvSpPr>
            <p:cNvPr id="17" name="Rectangle: Diagonal Corners Snipped 16">
              <a:extLst>
                <a:ext uri="{FF2B5EF4-FFF2-40B4-BE49-F238E27FC236}">
                  <a16:creationId xmlns:a16="http://schemas.microsoft.com/office/drawing/2014/main" id="{F80B88AD-D604-4FDE-F21B-0B3F8F078ECD}"/>
                </a:ext>
              </a:extLst>
            </p:cNvPr>
            <p:cNvSpPr/>
            <p:nvPr/>
          </p:nvSpPr>
          <p:spPr>
            <a:xfrm>
              <a:off x="3518171" y="1905000"/>
              <a:ext cx="5155659" cy="3048000"/>
            </a:xfrm>
            <a:prstGeom prst="snip2DiagRect">
              <a:avLst/>
            </a:prstGeom>
            <a:gradFill flip="none" rotWithShape="1">
              <a:gsLst>
                <a:gs pos="0">
                  <a:schemeClr val="accent6">
                    <a:alpha val="71000"/>
                  </a:schemeClr>
                </a:gs>
                <a:gs pos="0">
                  <a:schemeClr val="tx1"/>
                </a:gs>
                <a:gs pos="0">
                  <a:srgbClr val="275417">
                    <a:alpha val="71000"/>
                  </a:srgbClr>
                </a:gs>
                <a:gs pos="100000">
                  <a:schemeClr val="tx1"/>
                </a:gs>
              </a:gsLst>
              <a:path path="circle">
                <a:fillToRect l="50000" t="50000" r="50000" b="50000"/>
              </a:path>
              <a:tileRect/>
            </a:gra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5F24C879-5CA6-3738-86ED-4CB5D7A81454}"/>
                </a:ext>
              </a:extLst>
            </p:cNvPr>
            <p:cNvSpPr txBox="1"/>
            <p:nvPr/>
          </p:nvSpPr>
          <p:spPr>
            <a:xfrm>
              <a:off x="5151757" y="2180437"/>
              <a:ext cx="2092107" cy="307777"/>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Return Values</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sp>
          <p:nvSpPr>
            <p:cNvPr id="19" name="TextBox 18">
              <a:extLst>
                <a:ext uri="{FF2B5EF4-FFF2-40B4-BE49-F238E27FC236}">
                  <a16:creationId xmlns:a16="http://schemas.microsoft.com/office/drawing/2014/main" id="{61F26171-CF58-9212-EC62-FE10FB04E1DE}"/>
                </a:ext>
              </a:extLst>
            </p:cNvPr>
            <p:cNvSpPr txBox="1"/>
            <p:nvPr/>
          </p:nvSpPr>
          <p:spPr>
            <a:xfrm>
              <a:off x="5070189" y="2529527"/>
              <a:ext cx="3288960" cy="1384995"/>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Static means that it can be accessed anywhere in the program</a:t>
              </a:r>
            </a:p>
            <a:p>
              <a:endParaRPr lang="en-US" sz="1400" dirty="0">
                <a:solidFill>
                  <a:schemeClr val="accent6"/>
                </a:solidFill>
                <a:effectLst>
                  <a:glow rad="127000">
                    <a:schemeClr val="accent6">
                      <a:lumMod val="50000"/>
                    </a:schemeClr>
                  </a:glow>
                </a:effectLst>
                <a:latin typeface="Inconsolata-dz" panose="020B0609030003000000" pitchFamily="49" charset="0"/>
              </a:endParaRPr>
            </a:p>
            <a:p>
              <a:r>
                <a:rPr lang="en-US" sz="1400" dirty="0">
                  <a:solidFill>
                    <a:schemeClr val="accent6"/>
                  </a:solidFill>
                  <a:effectLst>
                    <a:glow rad="127000">
                      <a:schemeClr val="accent6">
                        <a:lumMod val="50000"/>
                      </a:schemeClr>
                    </a:glow>
                  </a:effectLst>
                  <a:latin typeface="Inconsolata-dz" panose="020B0609030003000000" pitchFamily="49" charset="0"/>
                </a:rPr>
                <a:t>Public means the method can only be accessed by objects</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pic>
          <p:nvPicPr>
            <p:cNvPr id="20" name="Graphic 19" descr="Back outline">
              <a:extLst>
                <a:ext uri="{FF2B5EF4-FFF2-40B4-BE49-F238E27FC236}">
                  <a16:creationId xmlns:a16="http://schemas.microsoft.com/office/drawing/2014/main" id="{04B61171-D4A4-0CD8-A9F1-3721CE7D5A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96196" y="2488214"/>
              <a:ext cx="914400" cy="894244"/>
            </a:xfrm>
            <a:prstGeom prst="rect">
              <a:avLst/>
            </a:prstGeom>
          </p:spPr>
        </p:pic>
      </p:grpSp>
      <p:grpSp>
        <p:nvGrpSpPr>
          <p:cNvPr id="21" name="Group 20">
            <a:extLst>
              <a:ext uri="{FF2B5EF4-FFF2-40B4-BE49-F238E27FC236}">
                <a16:creationId xmlns:a16="http://schemas.microsoft.com/office/drawing/2014/main" id="{44592974-3327-EDDC-BE24-24FBDD832219}"/>
              </a:ext>
            </a:extLst>
          </p:cNvPr>
          <p:cNvGrpSpPr/>
          <p:nvPr/>
        </p:nvGrpSpPr>
        <p:grpSpPr>
          <a:xfrm>
            <a:off x="-5323875" y="1905000"/>
            <a:ext cx="5155659" cy="3048000"/>
            <a:chOff x="3518171" y="1905000"/>
            <a:chExt cx="5155659" cy="3048000"/>
          </a:xfrm>
        </p:grpSpPr>
        <p:sp>
          <p:nvSpPr>
            <p:cNvPr id="22" name="Rectangle: Diagonal Corners Snipped 21">
              <a:extLst>
                <a:ext uri="{FF2B5EF4-FFF2-40B4-BE49-F238E27FC236}">
                  <a16:creationId xmlns:a16="http://schemas.microsoft.com/office/drawing/2014/main" id="{B26B160B-383E-B69D-F03D-1192FF2AD4CA}"/>
                </a:ext>
              </a:extLst>
            </p:cNvPr>
            <p:cNvSpPr/>
            <p:nvPr/>
          </p:nvSpPr>
          <p:spPr>
            <a:xfrm>
              <a:off x="3518171" y="1905000"/>
              <a:ext cx="5155659" cy="3048000"/>
            </a:xfrm>
            <a:prstGeom prst="snip2DiagRect">
              <a:avLst/>
            </a:prstGeom>
            <a:gradFill flip="none" rotWithShape="1">
              <a:gsLst>
                <a:gs pos="0">
                  <a:schemeClr val="accent6">
                    <a:alpha val="71000"/>
                  </a:schemeClr>
                </a:gs>
                <a:gs pos="0">
                  <a:schemeClr val="tx1"/>
                </a:gs>
                <a:gs pos="0">
                  <a:srgbClr val="275417">
                    <a:alpha val="71000"/>
                  </a:srgbClr>
                </a:gs>
                <a:gs pos="100000">
                  <a:schemeClr val="tx1"/>
                </a:gs>
              </a:gsLst>
              <a:path path="circle">
                <a:fillToRect l="50000" t="50000" r="50000" b="50000"/>
              </a:path>
              <a:tileRect/>
            </a:gra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27" name="Graphic 26" descr="Lightning with solid fill">
              <a:extLst>
                <a:ext uri="{FF2B5EF4-FFF2-40B4-BE49-F238E27FC236}">
                  <a16:creationId xmlns:a16="http://schemas.microsoft.com/office/drawing/2014/main" id="{58DA7D2B-A3BF-428B-526A-0FAF4028A6B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46453" y="2118289"/>
              <a:ext cx="743964" cy="743964"/>
            </a:xfrm>
            <a:prstGeom prst="rect">
              <a:avLst/>
            </a:prstGeom>
          </p:spPr>
        </p:pic>
        <p:cxnSp>
          <p:nvCxnSpPr>
            <p:cNvPr id="30" name="Straight Connector 29">
              <a:extLst>
                <a:ext uri="{FF2B5EF4-FFF2-40B4-BE49-F238E27FC236}">
                  <a16:creationId xmlns:a16="http://schemas.microsoft.com/office/drawing/2014/main" id="{9CB40A55-E485-6561-BF7B-65424F429981}"/>
                </a:ext>
              </a:extLst>
            </p:cNvPr>
            <p:cNvCxnSpPr/>
            <p:nvPr/>
          </p:nvCxnSpPr>
          <p:spPr>
            <a:xfrm flipV="1">
              <a:off x="3868872" y="2245102"/>
              <a:ext cx="886636" cy="901430"/>
            </a:xfrm>
            <a:prstGeom prst="line">
              <a:avLst/>
            </a:prstGeom>
          </p:spPr>
          <p:style>
            <a:lnRef idx="1">
              <a:schemeClr val="accent6"/>
            </a:lnRef>
            <a:fillRef idx="0">
              <a:schemeClr val="accent6"/>
            </a:fillRef>
            <a:effectRef idx="0">
              <a:schemeClr val="accent6"/>
            </a:effectRef>
            <a:fontRef idx="minor">
              <a:schemeClr val="tx1"/>
            </a:fontRef>
          </p:style>
        </p:cxnSp>
        <p:pic>
          <p:nvPicPr>
            <p:cNvPr id="32" name="Graphic 31" descr="Bus with solid fill">
              <a:extLst>
                <a:ext uri="{FF2B5EF4-FFF2-40B4-BE49-F238E27FC236}">
                  <a16:creationId xmlns:a16="http://schemas.microsoft.com/office/drawing/2014/main" id="{26D486CA-A942-FDE2-48FA-6FE29BF2399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07630" y="2563127"/>
              <a:ext cx="792080" cy="792080"/>
            </a:xfrm>
            <a:prstGeom prst="rect">
              <a:avLst/>
            </a:prstGeom>
          </p:spPr>
        </p:pic>
        <p:sp>
          <p:nvSpPr>
            <p:cNvPr id="33" name="TextBox 32">
              <a:extLst>
                <a:ext uri="{FF2B5EF4-FFF2-40B4-BE49-F238E27FC236}">
                  <a16:creationId xmlns:a16="http://schemas.microsoft.com/office/drawing/2014/main" id="{39F2AF14-8A91-DA00-86FD-CD5C7B416A47}"/>
                </a:ext>
              </a:extLst>
            </p:cNvPr>
            <p:cNvSpPr txBox="1"/>
            <p:nvPr/>
          </p:nvSpPr>
          <p:spPr>
            <a:xfrm>
              <a:off x="5151757" y="2180437"/>
              <a:ext cx="2092107" cy="307777"/>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Static Vs Public:</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sp>
          <p:nvSpPr>
            <p:cNvPr id="34" name="TextBox 33">
              <a:extLst>
                <a:ext uri="{FF2B5EF4-FFF2-40B4-BE49-F238E27FC236}">
                  <a16:creationId xmlns:a16="http://schemas.microsoft.com/office/drawing/2014/main" id="{7E6706C9-780B-9076-971F-A12AE032DA6F}"/>
                </a:ext>
              </a:extLst>
            </p:cNvPr>
            <p:cNvSpPr txBox="1"/>
            <p:nvPr/>
          </p:nvSpPr>
          <p:spPr>
            <a:xfrm>
              <a:off x="5070189" y="2529527"/>
              <a:ext cx="3288960" cy="1384995"/>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Static means that it can be accessed anywhere in the program</a:t>
              </a:r>
            </a:p>
            <a:p>
              <a:endParaRPr lang="en-US" sz="1400" dirty="0">
                <a:solidFill>
                  <a:schemeClr val="accent6"/>
                </a:solidFill>
                <a:effectLst>
                  <a:glow rad="127000">
                    <a:schemeClr val="accent6">
                      <a:lumMod val="50000"/>
                    </a:schemeClr>
                  </a:glow>
                </a:effectLst>
                <a:latin typeface="Inconsolata-dz" panose="020B0609030003000000" pitchFamily="49" charset="0"/>
              </a:endParaRPr>
            </a:p>
            <a:p>
              <a:r>
                <a:rPr lang="en-US" sz="1400" dirty="0">
                  <a:solidFill>
                    <a:schemeClr val="accent6"/>
                  </a:solidFill>
                  <a:effectLst>
                    <a:glow rad="127000">
                      <a:schemeClr val="accent6">
                        <a:lumMod val="50000"/>
                      </a:schemeClr>
                    </a:glow>
                  </a:effectLst>
                  <a:latin typeface="Inconsolata-dz" panose="020B0609030003000000" pitchFamily="49" charset="0"/>
                </a:rPr>
                <a:t>Public means the method can only be accessed by objects</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grpSp>
    </p:spTree>
    <p:extLst>
      <p:ext uri="{BB962C8B-B14F-4D97-AF65-F5344CB8AC3E}">
        <p14:creationId xmlns:p14="http://schemas.microsoft.com/office/powerpoint/2010/main" val="846718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7E0F108-B0C9-BB8E-41DE-D64AC429A66D}"/>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369DE0AA-ADEC-3BEC-6DBB-0525559B287D}"/>
              </a:ext>
            </a:extLst>
          </p:cNvPr>
          <p:cNvPicPr>
            <a:picLocks noChangeAspect="1"/>
          </p:cNvPicPr>
          <p:nvPr/>
        </p:nvPicPr>
        <p:blipFill>
          <a:blip r:embed="rId2">
            <a:alphaModFix amt="45000"/>
            <a:extLst>
              <a:ext uri="{BEBA8EAE-BF5A-486C-A8C5-ECC9F3942E4B}">
                <a14:imgProps xmlns:a14="http://schemas.microsoft.com/office/drawing/2010/main">
                  <a14:imgLayer r:embed="rId3">
                    <a14:imgEffect>
                      <a14:artisticBlur/>
                    </a14:imgEffect>
                  </a14:imgLayer>
                </a14:imgProps>
              </a:ext>
            </a:extLst>
          </a:blip>
          <a:stretch>
            <a:fillRect/>
          </a:stretch>
        </p:blipFill>
        <p:spPr>
          <a:xfrm>
            <a:off x="0" y="15813"/>
            <a:ext cx="12192000" cy="6826374"/>
          </a:xfrm>
          <a:prstGeom prst="rect">
            <a:avLst/>
          </a:prstGeom>
        </p:spPr>
      </p:pic>
      <p:sp>
        <p:nvSpPr>
          <p:cNvPr id="29" name="Arrow: Right 28">
            <a:extLst>
              <a:ext uri="{FF2B5EF4-FFF2-40B4-BE49-F238E27FC236}">
                <a16:creationId xmlns:a16="http://schemas.microsoft.com/office/drawing/2014/main" id="{F3C97D97-2ACA-BD80-8391-CF0EF0276807}"/>
              </a:ext>
            </a:extLst>
          </p:cNvPr>
          <p:cNvSpPr/>
          <p:nvPr/>
        </p:nvSpPr>
        <p:spPr>
          <a:xfrm>
            <a:off x="8897566" y="3146532"/>
            <a:ext cx="771728" cy="601859"/>
          </a:xfrm>
          <a:prstGeom prst="rightArrow">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Arrow: Right 30">
            <a:extLst>
              <a:ext uri="{FF2B5EF4-FFF2-40B4-BE49-F238E27FC236}">
                <a16:creationId xmlns:a16="http://schemas.microsoft.com/office/drawing/2014/main" id="{C04141A2-36A0-612E-6773-417CA7680A4F}"/>
              </a:ext>
            </a:extLst>
          </p:cNvPr>
          <p:cNvSpPr/>
          <p:nvPr/>
        </p:nvSpPr>
        <p:spPr>
          <a:xfrm rot="10800000">
            <a:off x="2514523" y="3146531"/>
            <a:ext cx="771728" cy="601859"/>
          </a:xfrm>
          <a:prstGeom prst="rightArrow">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 name="Group 3">
            <a:extLst>
              <a:ext uri="{FF2B5EF4-FFF2-40B4-BE49-F238E27FC236}">
                <a16:creationId xmlns:a16="http://schemas.microsoft.com/office/drawing/2014/main" id="{252F0E46-2849-F361-9708-EE33B2F69505}"/>
              </a:ext>
            </a:extLst>
          </p:cNvPr>
          <p:cNvGrpSpPr/>
          <p:nvPr/>
        </p:nvGrpSpPr>
        <p:grpSpPr>
          <a:xfrm>
            <a:off x="3518171" y="1905000"/>
            <a:ext cx="5155659" cy="3048000"/>
            <a:chOff x="3518171" y="1905000"/>
            <a:chExt cx="5155659" cy="3048000"/>
          </a:xfrm>
        </p:grpSpPr>
        <p:sp>
          <p:nvSpPr>
            <p:cNvPr id="12" name="Rectangle: Diagonal Corners Snipped 11">
              <a:extLst>
                <a:ext uri="{FF2B5EF4-FFF2-40B4-BE49-F238E27FC236}">
                  <a16:creationId xmlns:a16="http://schemas.microsoft.com/office/drawing/2014/main" id="{7F8605C2-BC3C-8344-F2AF-51A673019700}"/>
                </a:ext>
              </a:extLst>
            </p:cNvPr>
            <p:cNvSpPr/>
            <p:nvPr/>
          </p:nvSpPr>
          <p:spPr>
            <a:xfrm>
              <a:off x="3518171" y="1905000"/>
              <a:ext cx="5155659" cy="3048000"/>
            </a:xfrm>
            <a:prstGeom prst="snip2DiagRect">
              <a:avLst/>
            </a:prstGeom>
            <a:gradFill flip="none" rotWithShape="1">
              <a:gsLst>
                <a:gs pos="0">
                  <a:schemeClr val="accent6">
                    <a:alpha val="71000"/>
                  </a:schemeClr>
                </a:gs>
                <a:gs pos="0">
                  <a:schemeClr val="tx1"/>
                </a:gs>
                <a:gs pos="0">
                  <a:srgbClr val="275417">
                    <a:alpha val="71000"/>
                  </a:srgbClr>
                </a:gs>
                <a:gs pos="100000">
                  <a:schemeClr val="tx1"/>
                </a:gs>
              </a:gsLst>
              <a:path path="circle">
                <a:fillToRect l="50000" t="50000" r="50000" b="50000"/>
              </a:path>
              <a:tileRect/>
            </a:gra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6" name="TextBox 25">
              <a:extLst>
                <a:ext uri="{FF2B5EF4-FFF2-40B4-BE49-F238E27FC236}">
                  <a16:creationId xmlns:a16="http://schemas.microsoft.com/office/drawing/2014/main" id="{8C59F675-8CF7-495A-3C51-6CA139CA76AC}"/>
                </a:ext>
              </a:extLst>
            </p:cNvPr>
            <p:cNvSpPr txBox="1"/>
            <p:nvPr/>
          </p:nvSpPr>
          <p:spPr>
            <a:xfrm>
              <a:off x="5151757" y="2180437"/>
              <a:ext cx="2092107" cy="307777"/>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How does it work</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sp>
          <p:nvSpPr>
            <p:cNvPr id="28" name="TextBox 27">
              <a:extLst>
                <a:ext uri="{FF2B5EF4-FFF2-40B4-BE49-F238E27FC236}">
                  <a16:creationId xmlns:a16="http://schemas.microsoft.com/office/drawing/2014/main" id="{0BE91386-D873-E708-9411-53FF0B98E654}"/>
                </a:ext>
              </a:extLst>
            </p:cNvPr>
            <p:cNvSpPr txBox="1"/>
            <p:nvPr/>
          </p:nvSpPr>
          <p:spPr>
            <a:xfrm>
              <a:off x="4879312" y="2755716"/>
              <a:ext cx="3288960" cy="2031325"/>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The programmer declares data that he doesn’t want any user to be able to access. So, he makes the data private.</a:t>
              </a:r>
            </a:p>
            <a:p>
              <a:endParaRPr lang="en-US" sz="1400" dirty="0">
                <a:solidFill>
                  <a:schemeClr val="accent6"/>
                </a:solidFill>
                <a:effectLst>
                  <a:glow rad="127000">
                    <a:schemeClr val="accent6">
                      <a:lumMod val="50000"/>
                    </a:schemeClr>
                  </a:glow>
                </a:effectLst>
                <a:latin typeface="Inconsolata-dz" panose="020B0609030003000000" pitchFamily="49" charset="0"/>
              </a:endParaRPr>
            </a:p>
            <a:p>
              <a:r>
                <a:rPr lang="en-US" sz="1400" dirty="0">
                  <a:solidFill>
                    <a:schemeClr val="accent6"/>
                  </a:solidFill>
                  <a:effectLst>
                    <a:glow rad="127000">
                      <a:schemeClr val="accent6">
                        <a:lumMod val="50000"/>
                      </a:schemeClr>
                    </a:glow>
                  </a:effectLst>
                  <a:latin typeface="Inconsolata-dz" panose="020B0609030003000000" pitchFamily="49" charset="0"/>
                </a:rPr>
                <a:t>If somebody want to see the or rewrite the data, they must use the public Getter and Setter methods preventing users from direct access</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pic>
          <p:nvPicPr>
            <p:cNvPr id="3" name="Graphic 2" descr="Back outline">
              <a:extLst>
                <a:ext uri="{FF2B5EF4-FFF2-40B4-BE49-F238E27FC236}">
                  <a16:creationId xmlns:a16="http://schemas.microsoft.com/office/drawing/2014/main" id="{56764F52-2AEF-F5BF-103E-14E21C34E0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96196" y="2488214"/>
              <a:ext cx="914400" cy="894244"/>
            </a:xfrm>
            <a:prstGeom prst="rect">
              <a:avLst/>
            </a:prstGeom>
          </p:spPr>
        </p:pic>
      </p:grpSp>
      <p:grpSp>
        <p:nvGrpSpPr>
          <p:cNvPr id="17" name="Group 16">
            <a:extLst>
              <a:ext uri="{FF2B5EF4-FFF2-40B4-BE49-F238E27FC236}">
                <a16:creationId xmlns:a16="http://schemas.microsoft.com/office/drawing/2014/main" id="{0EE7DEDF-A013-C855-3509-CF37C598961C}"/>
              </a:ext>
            </a:extLst>
          </p:cNvPr>
          <p:cNvGrpSpPr/>
          <p:nvPr/>
        </p:nvGrpSpPr>
        <p:grpSpPr>
          <a:xfrm>
            <a:off x="12415736" y="1905000"/>
            <a:ext cx="5155659" cy="3048000"/>
            <a:chOff x="3518171" y="1905000"/>
            <a:chExt cx="5155659" cy="3048000"/>
          </a:xfrm>
        </p:grpSpPr>
        <p:sp>
          <p:nvSpPr>
            <p:cNvPr id="18" name="Rectangle: Diagonal Corners Snipped 17">
              <a:extLst>
                <a:ext uri="{FF2B5EF4-FFF2-40B4-BE49-F238E27FC236}">
                  <a16:creationId xmlns:a16="http://schemas.microsoft.com/office/drawing/2014/main" id="{CAEF0100-C76C-F762-DFFF-B74F1F77511A}"/>
                </a:ext>
              </a:extLst>
            </p:cNvPr>
            <p:cNvSpPr/>
            <p:nvPr/>
          </p:nvSpPr>
          <p:spPr>
            <a:xfrm>
              <a:off x="3518171" y="1905000"/>
              <a:ext cx="5155659" cy="3048000"/>
            </a:xfrm>
            <a:prstGeom prst="snip2DiagRect">
              <a:avLst/>
            </a:prstGeom>
            <a:gradFill flip="none" rotWithShape="1">
              <a:gsLst>
                <a:gs pos="0">
                  <a:schemeClr val="accent6">
                    <a:alpha val="71000"/>
                  </a:schemeClr>
                </a:gs>
                <a:gs pos="0">
                  <a:schemeClr val="tx1"/>
                </a:gs>
                <a:gs pos="0">
                  <a:srgbClr val="275417">
                    <a:alpha val="71000"/>
                  </a:srgbClr>
                </a:gs>
                <a:gs pos="100000">
                  <a:schemeClr val="tx1"/>
                </a:gs>
              </a:gsLst>
              <a:path path="circle">
                <a:fillToRect l="50000" t="50000" r="50000" b="50000"/>
              </a:path>
              <a:tileRect/>
            </a:gra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a:extLst>
                <a:ext uri="{FF2B5EF4-FFF2-40B4-BE49-F238E27FC236}">
                  <a16:creationId xmlns:a16="http://schemas.microsoft.com/office/drawing/2014/main" id="{5365DE32-A4B3-AFBE-93C2-51DC2253266E}"/>
                </a:ext>
              </a:extLst>
            </p:cNvPr>
            <p:cNvSpPr txBox="1"/>
            <p:nvPr/>
          </p:nvSpPr>
          <p:spPr>
            <a:xfrm>
              <a:off x="5151757" y="2180437"/>
              <a:ext cx="2357996" cy="307777"/>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Method </a:t>
              </a:r>
              <a:r>
                <a:rPr lang="en-US" sz="1400" dirty="0" err="1">
                  <a:solidFill>
                    <a:schemeClr val="accent6"/>
                  </a:solidFill>
                  <a:effectLst>
                    <a:glow rad="127000">
                      <a:schemeClr val="accent6">
                        <a:lumMod val="50000"/>
                      </a:schemeClr>
                    </a:glow>
                  </a:effectLst>
                  <a:latin typeface="Inconsolata-dz" panose="020B0609030003000000" pitchFamily="49" charset="0"/>
                </a:rPr>
                <a:t>OverLoading</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sp>
          <p:nvSpPr>
            <p:cNvPr id="20" name="TextBox 19">
              <a:extLst>
                <a:ext uri="{FF2B5EF4-FFF2-40B4-BE49-F238E27FC236}">
                  <a16:creationId xmlns:a16="http://schemas.microsoft.com/office/drawing/2014/main" id="{D0F827E6-2017-D77E-E2AD-8510D791DB6F}"/>
                </a:ext>
              </a:extLst>
            </p:cNvPr>
            <p:cNvSpPr txBox="1"/>
            <p:nvPr/>
          </p:nvSpPr>
          <p:spPr>
            <a:xfrm>
              <a:off x="5070189" y="2529527"/>
              <a:ext cx="3288960" cy="1384995"/>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Static means that it can be accessed anywhere in the program</a:t>
              </a:r>
            </a:p>
            <a:p>
              <a:endParaRPr lang="en-US" sz="1400" dirty="0">
                <a:solidFill>
                  <a:schemeClr val="accent6"/>
                </a:solidFill>
                <a:effectLst>
                  <a:glow rad="127000">
                    <a:schemeClr val="accent6">
                      <a:lumMod val="50000"/>
                    </a:schemeClr>
                  </a:glow>
                </a:effectLst>
                <a:latin typeface="Inconsolata-dz" panose="020B0609030003000000" pitchFamily="49" charset="0"/>
              </a:endParaRPr>
            </a:p>
            <a:p>
              <a:r>
                <a:rPr lang="en-US" sz="1400" dirty="0">
                  <a:solidFill>
                    <a:schemeClr val="accent6"/>
                  </a:solidFill>
                  <a:effectLst>
                    <a:glow rad="127000">
                      <a:schemeClr val="accent6">
                        <a:lumMod val="50000"/>
                      </a:schemeClr>
                    </a:glow>
                  </a:effectLst>
                  <a:latin typeface="Inconsolata-dz" panose="020B0609030003000000" pitchFamily="49" charset="0"/>
                </a:rPr>
                <a:t>Public means the method can only be accessed by objects</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pic>
          <p:nvPicPr>
            <p:cNvPr id="21" name="Graphic 20" descr="Warning with solid fill">
              <a:extLst>
                <a:ext uri="{FF2B5EF4-FFF2-40B4-BE49-F238E27FC236}">
                  <a16:creationId xmlns:a16="http://schemas.microsoft.com/office/drawing/2014/main" id="{BACA01C7-7EF7-7672-51BF-156FF164AC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41108" y="2514600"/>
              <a:ext cx="914400" cy="914400"/>
            </a:xfrm>
            <a:prstGeom prst="rect">
              <a:avLst/>
            </a:prstGeom>
          </p:spPr>
        </p:pic>
      </p:grpSp>
      <p:grpSp>
        <p:nvGrpSpPr>
          <p:cNvPr id="41" name="Group 40">
            <a:extLst>
              <a:ext uri="{FF2B5EF4-FFF2-40B4-BE49-F238E27FC236}">
                <a16:creationId xmlns:a16="http://schemas.microsoft.com/office/drawing/2014/main" id="{71848FA0-E838-2D5D-AF82-5D612AA3C8E4}"/>
              </a:ext>
            </a:extLst>
          </p:cNvPr>
          <p:cNvGrpSpPr/>
          <p:nvPr/>
        </p:nvGrpSpPr>
        <p:grpSpPr>
          <a:xfrm>
            <a:off x="-5202670" y="1905000"/>
            <a:ext cx="5155659" cy="3048000"/>
            <a:chOff x="3518171" y="1905000"/>
            <a:chExt cx="5155659" cy="3048000"/>
          </a:xfrm>
        </p:grpSpPr>
        <p:sp>
          <p:nvSpPr>
            <p:cNvPr id="42" name="Rectangle: Diagonal Corners Snipped 41">
              <a:extLst>
                <a:ext uri="{FF2B5EF4-FFF2-40B4-BE49-F238E27FC236}">
                  <a16:creationId xmlns:a16="http://schemas.microsoft.com/office/drawing/2014/main" id="{EFC2F74A-490D-E255-0336-3948EA620603}"/>
                </a:ext>
              </a:extLst>
            </p:cNvPr>
            <p:cNvSpPr/>
            <p:nvPr/>
          </p:nvSpPr>
          <p:spPr>
            <a:xfrm>
              <a:off x="3518171" y="1905000"/>
              <a:ext cx="5155659" cy="3048000"/>
            </a:xfrm>
            <a:prstGeom prst="snip2DiagRect">
              <a:avLst/>
            </a:prstGeom>
            <a:gradFill flip="none" rotWithShape="1">
              <a:gsLst>
                <a:gs pos="0">
                  <a:schemeClr val="accent6">
                    <a:alpha val="71000"/>
                  </a:schemeClr>
                </a:gs>
                <a:gs pos="0">
                  <a:schemeClr val="tx1"/>
                </a:gs>
                <a:gs pos="0">
                  <a:srgbClr val="275417">
                    <a:alpha val="71000"/>
                  </a:srgbClr>
                </a:gs>
                <a:gs pos="100000">
                  <a:schemeClr val="tx1"/>
                </a:gs>
              </a:gsLst>
              <a:path path="circle">
                <a:fillToRect l="50000" t="50000" r="50000" b="50000"/>
              </a:path>
              <a:tileRect/>
            </a:gra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3" name="TextBox 42">
              <a:extLst>
                <a:ext uri="{FF2B5EF4-FFF2-40B4-BE49-F238E27FC236}">
                  <a16:creationId xmlns:a16="http://schemas.microsoft.com/office/drawing/2014/main" id="{E95DD894-40FF-2448-8602-5F153DA1FBD6}"/>
                </a:ext>
              </a:extLst>
            </p:cNvPr>
            <p:cNvSpPr txBox="1"/>
            <p:nvPr/>
          </p:nvSpPr>
          <p:spPr>
            <a:xfrm>
              <a:off x="5151757" y="2180437"/>
              <a:ext cx="2092107" cy="307777"/>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Parameters</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sp>
          <p:nvSpPr>
            <p:cNvPr id="44" name="TextBox 43">
              <a:extLst>
                <a:ext uri="{FF2B5EF4-FFF2-40B4-BE49-F238E27FC236}">
                  <a16:creationId xmlns:a16="http://schemas.microsoft.com/office/drawing/2014/main" id="{C8B6DD73-5D7C-E6D3-C75C-5D30AE548B33}"/>
                </a:ext>
              </a:extLst>
            </p:cNvPr>
            <p:cNvSpPr txBox="1"/>
            <p:nvPr/>
          </p:nvSpPr>
          <p:spPr>
            <a:xfrm>
              <a:off x="5070189" y="2529527"/>
              <a:ext cx="3288960" cy="1384995"/>
            </a:xfrm>
            <a:prstGeom prst="rect">
              <a:avLst/>
            </a:prstGeom>
            <a:noFill/>
          </p:spPr>
          <p:txBody>
            <a:bodyPr wrap="square" rtlCol="0">
              <a:spAutoFit/>
            </a:bodyPr>
            <a:lstStyle/>
            <a:p>
              <a:r>
                <a:rPr lang="en-US" sz="1400" dirty="0">
                  <a:solidFill>
                    <a:schemeClr val="accent6"/>
                  </a:solidFill>
                  <a:effectLst>
                    <a:glow rad="127000">
                      <a:schemeClr val="accent6">
                        <a:lumMod val="50000"/>
                      </a:schemeClr>
                    </a:glow>
                  </a:effectLst>
                  <a:latin typeface="Inconsolata-dz" panose="020B0609030003000000" pitchFamily="49" charset="0"/>
                </a:rPr>
                <a:t>Static means that it can be accessed anywhere in the program</a:t>
              </a:r>
            </a:p>
            <a:p>
              <a:endParaRPr lang="en-US" sz="1400" dirty="0">
                <a:solidFill>
                  <a:schemeClr val="accent6"/>
                </a:solidFill>
                <a:effectLst>
                  <a:glow rad="127000">
                    <a:schemeClr val="accent6">
                      <a:lumMod val="50000"/>
                    </a:schemeClr>
                  </a:glow>
                </a:effectLst>
                <a:latin typeface="Inconsolata-dz" panose="020B0609030003000000" pitchFamily="49" charset="0"/>
              </a:endParaRPr>
            </a:p>
            <a:p>
              <a:r>
                <a:rPr lang="en-US" sz="1400" dirty="0">
                  <a:solidFill>
                    <a:schemeClr val="accent6"/>
                  </a:solidFill>
                  <a:effectLst>
                    <a:glow rad="127000">
                      <a:schemeClr val="accent6">
                        <a:lumMod val="50000"/>
                      </a:schemeClr>
                    </a:glow>
                  </a:effectLst>
                  <a:latin typeface="Inconsolata-dz" panose="020B0609030003000000" pitchFamily="49" charset="0"/>
                </a:rPr>
                <a:t>Public means the method can only be accessed by objects</a:t>
              </a:r>
              <a:endParaRPr lang="en-CA" sz="1400" dirty="0">
                <a:solidFill>
                  <a:schemeClr val="accent6"/>
                </a:solidFill>
                <a:effectLst>
                  <a:glow rad="127000">
                    <a:schemeClr val="accent6">
                      <a:lumMod val="50000"/>
                    </a:schemeClr>
                  </a:glow>
                </a:effectLst>
                <a:latin typeface="Inconsolata-dz" panose="020B0609030003000000" pitchFamily="49" charset="0"/>
              </a:endParaRPr>
            </a:p>
          </p:txBody>
        </p:sp>
        <p:pic>
          <p:nvPicPr>
            <p:cNvPr id="45" name="Graphic 44" descr="Filter with solid fill">
              <a:extLst>
                <a:ext uri="{FF2B5EF4-FFF2-40B4-BE49-F238E27FC236}">
                  <a16:creationId xmlns:a16="http://schemas.microsoft.com/office/drawing/2014/main" id="{FDC5CC18-388D-5F80-6E81-C3DC0305DB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84122" y="2283050"/>
              <a:ext cx="1257818" cy="1257818"/>
            </a:xfrm>
            <a:prstGeom prst="rect">
              <a:avLst/>
            </a:prstGeom>
          </p:spPr>
        </p:pic>
      </p:grpSp>
    </p:spTree>
    <p:extLst>
      <p:ext uri="{BB962C8B-B14F-4D97-AF65-F5344CB8AC3E}">
        <p14:creationId xmlns:p14="http://schemas.microsoft.com/office/powerpoint/2010/main" val="1382622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42DB7-B50B-C6AA-E971-1B7C860C525E}"/>
              </a:ext>
            </a:extLst>
          </p:cNvPr>
          <p:cNvSpPr>
            <a:spLocks noGrp="1"/>
          </p:cNvSpPr>
          <p:nvPr>
            <p:ph type="title"/>
          </p:nvPr>
        </p:nvSpPr>
        <p:spPr/>
        <p:txBody>
          <a:bodyPr/>
          <a:lstStyle/>
          <a:p>
            <a:r>
              <a:rPr lang="en-US" dirty="0"/>
              <a:t>Questions</a:t>
            </a:r>
            <a:endParaRPr lang="en-CA" dirty="0"/>
          </a:p>
        </p:txBody>
      </p:sp>
      <p:sp>
        <p:nvSpPr>
          <p:cNvPr id="3" name="Content Placeholder 2">
            <a:extLst>
              <a:ext uri="{FF2B5EF4-FFF2-40B4-BE49-F238E27FC236}">
                <a16:creationId xmlns:a16="http://schemas.microsoft.com/office/drawing/2014/main" id="{3820503F-66D9-CED7-C473-C82459783010}"/>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783824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771</TotalTime>
  <Words>357</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Inconsolata-dz</vt:lpstr>
      <vt:lpstr>Office Theme</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jerparuch@gmail.com</dc:creator>
  <cp:lastModifiedBy>Csanyi,Judah</cp:lastModifiedBy>
  <cp:revision>3</cp:revision>
  <dcterms:created xsi:type="dcterms:W3CDTF">2025-02-03T15:33:03Z</dcterms:created>
  <dcterms:modified xsi:type="dcterms:W3CDTF">2025-02-04T23:49:04Z</dcterms:modified>
</cp:coreProperties>
</file>