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256" r:id="rId2"/>
    <p:sldId id="257" r:id="rId3"/>
    <p:sldId id="259" r:id="rId4"/>
    <p:sldId id="258" r:id="rId5"/>
    <p:sldId id="260" r:id="rId6"/>
    <p:sldId id="262"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447" autoAdjust="0"/>
  </p:normalViewPr>
  <p:slideViewPr>
    <p:cSldViewPr snapToGrid="0">
      <p:cViewPr varScale="1">
        <p:scale>
          <a:sx n="59" d="100"/>
          <a:sy n="59" d="100"/>
        </p:scale>
        <p:origin x="9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9702F7F-2447-352F-D285-8B59D2F981F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a:extLst>
              <a:ext uri="{FF2B5EF4-FFF2-40B4-BE49-F238E27FC236}">
                <a16:creationId xmlns:a16="http://schemas.microsoft.com/office/drawing/2014/main" id="{01171B32-E05C-1217-7E4D-3CBADDC04E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D208A8-91E9-4A98-8BB8-6A590936870D}" type="datetimeFigureOut">
              <a:rPr lang="en-NZ" smtClean="0"/>
              <a:t>13/10/2022</a:t>
            </a:fld>
            <a:endParaRPr lang="en-NZ"/>
          </a:p>
        </p:txBody>
      </p:sp>
      <p:sp>
        <p:nvSpPr>
          <p:cNvPr id="4" name="Footer Placeholder 3">
            <a:extLst>
              <a:ext uri="{FF2B5EF4-FFF2-40B4-BE49-F238E27FC236}">
                <a16:creationId xmlns:a16="http://schemas.microsoft.com/office/drawing/2014/main" id="{2A65C832-1660-346D-138B-DDB94BBBB4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a:extLst>
              <a:ext uri="{FF2B5EF4-FFF2-40B4-BE49-F238E27FC236}">
                <a16:creationId xmlns:a16="http://schemas.microsoft.com/office/drawing/2014/main" id="{9E688EEE-C26B-A09C-D984-6313097FCE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B379F2-8EF1-4329-A76B-CBC91E7810D6}" type="slidenum">
              <a:rPr lang="en-NZ" smtClean="0"/>
              <a:t>‹#›</a:t>
            </a:fld>
            <a:endParaRPr lang="en-NZ"/>
          </a:p>
        </p:txBody>
      </p:sp>
    </p:spTree>
    <p:extLst>
      <p:ext uri="{BB962C8B-B14F-4D97-AF65-F5344CB8AC3E}">
        <p14:creationId xmlns:p14="http://schemas.microsoft.com/office/powerpoint/2010/main" val="255987656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6880DB-B47A-48C5-8442-D8ECE6AF41C2}" type="datetimeFigureOut">
              <a:rPr lang="en-NZ" smtClean="0"/>
              <a:t>13/10/2022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32D9B4-A583-41BE-83A4-D594963BC0A5}" type="slidenum">
              <a:rPr lang="en-NZ" smtClean="0"/>
              <a:t>‹#›</a:t>
            </a:fld>
            <a:endParaRPr lang="en-NZ"/>
          </a:p>
        </p:txBody>
      </p:sp>
    </p:spTree>
    <p:extLst>
      <p:ext uri="{BB962C8B-B14F-4D97-AF65-F5344CB8AC3E}">
        <p14:creationId xmlns:p14="http://schemas.microsoft.com/office/powerpoint/2010/main" val="327656947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figures are illustrating the 2 dimensional and 3 dimensional views of the PCA analysis plots.</a:t>
            </a:r>
          </a:p>
          <a:p>
            <a:r>
              <a:rPr lang="en-US" dirty="0"/>
              <a:t>observation noted is that the IM model with the healthy and faulty scenarios showcase the Principal component plot’s surface area being shrunk and the different data points clustered more on top of each other as the loading for the IM increases. </a:t>
            </a:r>
          </a:p>
          <a:p>
            <a:r>
              <a:rPr lang="en-US" dirty="0"/>
              <a:t>All the five sets (healthy data and data with four different fault severities) of data points are elliptical in nature when visualizing the PC1 (first PC) versus PC2 (second PC) axes. Looking at the PC1 and PC3 (third PC) axes, the healthy elliptical plot is approximately 30° from the PC3’s positive axis. This angle increases even further as the models are subjected to higher loads. </a:t>
            </a:r>
          </a:p>
          <a:p>
            <a:r>
              <a:rPr lang="en-US" dirty="0"/>
              <a:t>On the other hand, the faulty model’s elliptical plots with respect to the healthy plots seem to tilt closer to the PC3’s positive axis and faulty plot’s angle in the PC3’s negative axis seem to move further away.</a:t>
            </a:r>
          </a:p>
          <a:p>
            <a:r>
              <a:rPr lang="en-US" dirty="0"/>
              <a:t>The main point noted from both the 2D and 3D PCA analyses is that the data points of a faulty model rotates in a clockwise direction about the PC2’s axis as the SITF severity is incremented.</a:t>
            </a:r>
          </a:p>
          <a:p>
            <a:r>
              <a:rPr lang="en-US" dirty="0"/>
              <a:t>PCA is also able to demonstrate the “elliptical” shape when it comes to the SITF. Note the PCA plot is also able to reflect the load change, it is also able to reveal SITF severity variation through its 3D plots.</a:t>
            </a:r>
            <a:endParaRPr lang="en-NZ" dirty="0"/>
          </a:p>
        </p:txBody>
      </p:sp>
      <p:sp>
        <p:nvSpPr>
          <p:cNvPr id="4" name="Footer Placeholder 3"/>
          <p:cNvSpPr>
            <a:spLocks noGrp="1"/>
          </p:cNvSpPr>
          <p:nvPr>
            <p:ph type="ftr" sz="quarter" idx="4"/>
          </p:nvPr>
        </p:nvSpPr>
        <p:spPr/>
        <p:txBody>
          <a:bodyPr/>
          <a:lstStyle/>
          <a:p>
            <a:endParaRPr lang="en-NZ"/>
          </a:p>
        </p:txBody>
      </p:sp>
      <p:sp>
        <p:nvSpPr>
          <p:cNvPr id="5" name="Slide Number Placeholder 4"/>
          <p:cNvSpPr>
            <a:spLocks noGrp="1"/>
          </p:cNvSpPr>
          <p:nvPr>
            <p:ph type="sldNum" sz="quarter" idx="5"/>
          </p:nvPr>
        </p:nvSpPr>
        <p:spPr/>
        <p:txBody>
          <a:bodyPr/>
          <a:lstStyle/>
          <a:p>
            <a:fld id="{8032D9B4-A583-41BE-83A4-D594963BC0A5}" type="slidenum">
              <a:rPr lang="en-NZ" smtClean="0"/>
              <a:t>6</a:t>
            </a:fld>
            <a:endParaRPr lang="en-NZ"/>
          </a:p>
        </p:txBody>
      </p:sp>
    </p:spTree>
    <p:extLst>
      <p:ext uri="{BB962C8B-B14F-4D97-AF65-F5344CB8AC3E}">
        <p14:creationId xmlns:p14="http://schemas.microsoft.com/office/powerpoint/2010/main" val="2190994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Undoubtedly, all components of the dataset are significant, however for the sake of classifications some form of dimensionality reduction must be applied to minimize training computation time and mitigate chances of overtraining the model. </a:t>
            </a:r>
            <a:endParaRPr lang="en-NZ" dirty="0"/>
          </a:p>
        </p:txBody>
      </p:sp>
      <p:sp>
        <p:nvSpPr>
          <p:cNvPr id="4" name="Footer Placeholder 3"/>
          <p:cNvSpPr>
            <a:spLocks noGrp="1"/>
          </p:cNvSpPr>
          <p:nvPr>
            <p:ph type="ftr" sz="quarter" idx="4"/>
          </p:nvPr>
        </p:nvSpPr>
        <p:spPr/>
        <p:txBody>
          <a:bodyPr/>
          <a:lstStyle/>
          <a:p>
            <a:endParaRPr lang="en-NZ"/>
          </a:p>
        </p:txBody>
      </p:sp>
      <p:sp>
        <p:nvSpPr>
          <p:cNvPr id="5" name="Slide Number Placeholder 4"/>
          <p:cNvSpPr>
            <a:spLocks noGrp="1"/>
          </p:cNvSpPr>
          <p:nvPr>
            <p:ph type="sldNum" sz="quarter" idx="5"/>
          </p:nvPr>
        </p:nvSpPr>
        <p:spPr/>
        <p:txBody>
          <a:bodyPr/>
          <a:lstStyle/>
          <a:p>
            <a:fld id="{8032D9B4-A583-41BE-83A4-D594963BC0A5}" type="slidenum">
              <a:rPr lang="en-NZ" smtClean="0"/>
              <a:t>7</a:t>
            </a:fld>
            <a:endParaRPr lang="en-NZ"/>
          </a:p>
        </p:txBody>
      </p:sp>
    </p:spTree>
    <p:extLst>
      <p:ext uri="{BB962C8B-B14F-4D97-AF65-F5344CB8AC3E}">
        <p14:creationId xmlns:p14="http://schemas.microsoft.com/office/powerpoint/2010/main" val="2311067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502501-1329-40B7-8C36-62673FBE22E5}" type="datetime1">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698E542-8A4F-43D4-8F70-64C06A414FD8}" type="slidenum">
              <a:rPr lang="en-US" smtClean="0"/>
              <a:t>‹#›</a:t>
            </a:fld>
            <a:endParaRPr lang="en-US"/>
          </a:p>
        </p:txBody>
      </p:sp>
    </p:spTree>
    <p:extLst>
      <p:ext uri="{BB962C8B-B14F-4D97-AF65-F5344CB8AC3E}">
        <p14:creationId xmlns:p14="http://schemas.microsoft.com/office/powerpoint/2010/main" val="3032640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5C0980-2E75-4D92-A625-72AA6C759CC1}" type="datetime1">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98E542-8A4F-43D4-8F70-64C06A414FD8}" type="slidenum">
              <a:rPr lang="en-US" smtClean="0"/>
              <a:t>‹#›</a:t>
            </a:fld>
            <a:endParaRPr lang="en-US"/>
          </a:p>
        </p:txBody>
      </p:sp>
    </p:spTree>
    <p:extLst>
      <p:ext uri="{BB962C8B-B14F-4D97-AF65-F5344CB8AC3E}">
        <p14:creationId xmlns:p14="http://schemas.microsoft.com/office/powerpoint/2010/main" val="332897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205A7A-8448-4DC2-A97B-68B2C22469A4}" type="datetime1">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98E542-8A4F-43D4-8F70-64C06A414FD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87083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F427FC6-A937-4C5D-AAF0-8A383A80B235}" type="datetime1">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98E542-8A4F-43D4-8F70-64C06A414FD8}" type="slidenum">
              <a:rPr lang="en-US" smtClean="0"/>
              <a:t>‹#›</a:t>
            </a:fld>
            <a:endParaRPr lang="en-US"/>
          </a:p>
        </p:txBody>
      </p:sp>
    </p:spTree>
    <p:extLst>
      <p:ext uri="{BB962C8B-B14F-4D97-AF65-F5344CB8AC3E}">
        <p14:creationId xmlns:p14="http://schemas.microsoft.com/office/powerpoint/2010/main" val="2552456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B6F742B-756F-4CF6-AD44-00B8610BE880}" type="datetime1">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98E542-8A4F-43D4-8F70-64C06A414FD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06506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AE84EDC-8AB4-4FAA-9A22-922C70E556EF}" type="datetime1">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98E542-8A4F-43D4-8F70-64C06A414FD8}" type="slidenum">
              <a:rPr lang="en-US" smtClean="0"/>
              <a:t>‹#›</a:t>
            </a:fld>
            <a:endParaRPr lang="en-US"/>
          </a:p>
        </p:txBody>
      </p:sp>
    </p:spTree>
    <p:extLst>
      <p:ext uri="{BB962C8B-B14F-4D97-AF65-F5344CB8AC3E}">
        <p14:creationId xmlns:p14="http://schemas.microsoft.com/office/powerpoint/2010/main" val="3445384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A40783-0748-4956-A454-4B9199C693D8}" type="datetime1">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98E542-8A4F-43D4-8F70-64C06A414FD8}" type="slidenum">
              <a:rPr lang="en-US" smtClean="0"/>
              <a:t>‹#›</a:t>
            </a:fld>
            <a:endParaRPr lang="en-US"/>
          </a:p>
        </p:txBody>
      </p:sp>
    </p:spTree>
    <p:extLst>
      <p:ext uri="{BB962C8B-B14F-4D97-AF65-F5344CB8AC3E}">
        <p14:creationId xmlns:p14="http://schemas.microsoft.com/office/powerpoint/2010/main" val="1579037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F72280-61D4-4C37-B31B-FE462D79C35C}" type="datetime1">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98E542-8A4F-43D4-8F70-64C06A414FD8}" type="slidenum">
              <a:rPr lang="en-US" smtClean="0"/>
              <a:t>‹#›</a:t>
            </a:fld>
            <a:endParaRPr lang="en-US"/>
          </a:p>
        </p:txBody>
      </p:sp>
    </p:spTree>
    <p:extLst>
      <p:ext uri="{BB962C8B-B14F-4D97-AF65-F5344CB8AC3E}">
        <p14:creationId xmlns:p14="http://schemas.microsoft.com/office/powerpoint/2010/main" val="86080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5AF6FD-DFC8-4C03-9DF8-D5B46A692C9A}" type="datetime1">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98E542-8A4F-43D4-8F70-64C06A414FD8}" type="slidenum">
              <a:rPr lang="en-US" smtClean="0"/>
              <a:t>‹#›</a:t>
            </a:fld>
            <a:endParaRPr lang="en-US"/>
          </a:p>
        </p:txBody>
      </p:sp>
    </p:spTree>
    <p:extLst>
      <p:ext uri="{BB962C8B-B14F-4D97-AF65-F5344CB8AC3E}">
        <p14:creationId xmlns:p14="http://schemas.microsoft.com/office/powerpoint/2010/main" val="152635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8B2CBD-9BCB-42F4-A664-73BAF30BC851}" type="datetime1">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98E542-8A4F-43D4-8F70-64C06A414FD8}" type="slidenum">
              <a:rPr lang="en-US" smtClean="0"/>
              <a:t>‹#›</a:t>
            </a:fld>
            <a:endParaRPr lang="en-US"/>
          </a:p>
        </p:txBody>
      </p:sp>
    </p:spTree>
    <p:extLst>
      <p:ext uri="{BB962C8B-B14F-4D97-AF65-F5344CB8AC3E}">
        <p14:creationId xmlns:p14="http://schemas.microsoft.com/office/powerpoint/2010/main" val="395862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B3E1E5-C2C5-4F8F-9B37-A6C6DD2A5FD8}" type="datetime1">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698E542-8A4F-43D4-8F70-64C06A414FD8}" type="slidenum">
              <a:rPr lang="en-US" smtClean="0"/>
              <a:t>‹#›</a:t>
            </a:fld>
            <a:endParaRPr lang="en-US"/>
          </a:p>
        </p:txBody>
      </p:sp>
    </p:spTree>
    <p:extLst>
      <p:ext uri="{BB962C8B-B14F-4D97-AF65-F5344CB8AC3E}">
        <p14:creationId xmlns:p14="http://schemas.microsoft.com/office/powerpoint/2010/main" val="308018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DDA848-0FCC-4F98-BD66-951908189FF9}" type="datetime1">
              <a:rPr lang="en-US" smtClean="0"/>
              <a:t>10/13/2022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698E542-8A4F-43D4-8F70-64C06A414FD8}" type="slidenum">
              <a:rPr lang="en-US" smtClean="0"/>
              <a:t>‹#›</a:t>
            </a:fld>
            <a:endParaRPr lang="en-US"/>
          </a:p>
        </p:txBody>
      </p:sp>
    </p:spTree>
    <p:extLst>
      <p:ext uri="{BB962C8B-B14F-4D97-AF65-F5344CB8AC3E}">
        <p14:creationId xmlns:p14="http://schemas.microsoft.com/office/powerpoint/2010/main" val="1024266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794794-E8CB-4A75-A259-A01B57AC44B9}" type="datetime1">
              <a:rPr lang="en-US" smtClean="0"/>
              <a:t>10/13/2022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698E542-8A4F-43D4-8F70-64C06A414FD8}" type="slidenum">
              <a:rPr lang="en-US" smtClean="0"/>
              <a:t>‹#›</a:t>
            </a:fld>
            <a:endParaRPr lang="en-US"/>
          </a:p>
        </p:txBody>
      </p:sp>
    </p:spTree>
    <p:extLst>
      <p:ext uri="{BB962C8B-B14F-4D97-AF65-F5344CB8AC3E}">
        <p14:creationId xmlns:p14="http://schemas.microsoft.com/office/powerpoint/2010/main" val="3200388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A55421-6928-4A10-8101-F576DF1826FA}" type="datetime1">
              <a:rPr lang="en-US" smtClean="0"/>
              <a:t>10/13/2022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698E542-8A4F-43D4-8F70-64C06A414FD8}" type="slidenum">
              <a:rPr lang="en-US" smtClean="0"/>
              <a:t>‹#›</a:t>
            </a:fld>
            <a:endParaRPr lang="en-US"/>
          </a:p>
        </p:txBody>
      </p:sp>
    </p:spTree>
    <p:extLst>
      <p:ext uri="{BB962C8B-B14F-4D97-AF65-F5344CB8AC3E}">
        <p14:creationId xmlns:p14="http://schemas.microsoft.com/office/powerpoint/2010/main" val="1810457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2D27218-26DE-400E-B21B-D556932B7807}" type="datetime1">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698E542-8A4F-43D4-8F70-64C06A414FD8}" type="slidenum">
              <a:rPr lang="en-US" smtClean="0"/>
              <a:t>‹#›</a:t>
            </a:fld>
            <a:endParaRPr lang="en-US"/>
          </a:p>
        </p:txBody>
      </p:sp>
    </p:spTree>
    <p:extLst>
      <p:ext uri="{BB962C8B-B14F-4D97-AF65-F5344CB8AC3E}">
        <p14:creationId xmlns:p14="http://schemas.microsoft.com/office/powerpoint/2010/main" val="906139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E23041F-7619-44D8-B9DB-8558F27D1DE4}" type="datetime1">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98E542-8A4F-43D4-8F70-64C06A414FD8}" type="slidenum">
              <a:rPr lang="en-US" smtClean="0"/>
              <a:t>‹#›</a:t>
            </a:fld>
            <a:endParaRPr lang="en-US"/>
          </a:p>
        </p:txBody>
      </p:sp>
    </p:spTree>
    <p:extLst>
      <p:ext uri="{BB962C8B-B14F-4D97-AF65-F5344CB8AC3E}">
        <p14:creationId xmlns:p14="http://schemas.microsoft.com/office/powerpoint/2010/main" val="44290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93E8207-7FFA-41CF-B060-87AA8F319A61}" type="datetime1">
              <a:rPr lang="en-US" smtClean="0"/>
              <a:t>10/13/2022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698E542-8A4F-43D4-8F70-64C06A414FD8}" type="slidenum">
              <a:rPr lang="en-US" smtClean="0"/>
              <a:t>‹#›</a:t>
            </a:fld>
            <a:endParaRPr lang="en-US"/>
          </a:p>
        </p:txBody>
      </p:sp>
    </p:spTree>
    <p:extLst>
      <p:ext uri="{BB962C8B-B14F-4D97-AF65-F5344CB8AC3E}">
        <p14:creationId xmlns:p14="http://schemas.microsoft.com/office/powerpoint/2010/main" val="14117246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D1A1-2792-40C5-B6A2-0E33C7ACFAB4}"/>
              </a:ext>
            </a:extLst>
          </p:cNvPr>
          <p:cNvSpPr>
            <a:spLocks noGrp="1"/>
          </p:cNvSpPr>
          <p:nvPr>
            <p:ph type="ctrTitle"/>
          </p:nvPr>
        </p:nvSpPr>
        <p:spPr>
          <a:xfrm>
            <a:off x="2589212" y="954338"/>
            <a:ext cx="8915399" cy="1012338"/>
          </a:xfrm>
        </p:spPr>
        <p:txBody>
          <a:bodyPr>
            <a:normAutofit fontScale="90000"/>
          </a:bodyPr>
          <a:lstStyle/>
          <a:p>
            <a:pPr algn="ctr"/>
            <a:r>
              <a:rPr lang="en-US" sz="3200" b="1" dirty="0"/>
              <a:t>INDUCTION MACHINE: STATOR INTER-TURN FAULT DIAGNOSIS</a:t>
            </a:r>
          </a:p>
        </p:txBody>
      </p:sp>
      <p:sp>
        <p:nvSpPr>
          <p:cNvPr id="3" name="Subtitle 2">
            <a:extLst>
              <a:ext uri="{FF2B5EF4-FFF2-40B4-BE49-F238E27FC236}">
                <a16:creationId xmlns:a16="http://schemas.microsoft.com/office/drawing/2014/main" id="{43B421BF-CB97-4745-BFFA-80920098D8CA}"/>
              </a:ext>
            </a:extLst>
          </p:cNvPr>
          <p:cNvSpPr>
            <a:spLocks noGrp="1"/>
          </p:cNvSpPr>
          <p:nvPr>
            <p:ph type="subTitle" idx="1"/>
          </p:nvPr>
        </p:nvSpPr>
        <p:spPr>
          <a:xfrm>
            <a:off x="1715453" y="2917080"/>
            <a:ext cx="6189028" cy="2295672"/>
          </a:xfrm>
        </p:spPr>
        <p:txBody>
          <a:bodyPr>
            <a:normAutofit/>
          </a:bodyPr>
          <a:lstStyle/>
          <a:p>
            <a:pPr algn="just"/>
            <a:r>
              <a:rPr lang="en-US" sz="2400" b="1" dirty="0"/>
              <a:t>EE461: STEEEng</a:t>
            </a:r>
          </a:p>
          <a:p>
            <a:pPr algn="just"/>
            <a:r>
              <a:rPr lang="en-US" b="1" dirty="0"/>
              <a:t>PROGRESS PRESENTATION 1</a:t>
            </a:r>
          </a:p>
          <a:p>
            <a:pPr algn="just"/>
            <a:r>
              <a:rPr lang="en-US" dirty="0"/>
              <a:t>GROUP MEMBERS: JIUTA TAMATA (S11146508)</a:t>
            </a:r>
          </a:p>
          <a:p>
            <a:pPr algn="just"/>
            <a:r>
              <a:rPr lang="en-US" dirty="0"/>
              <a:t>					LITILI WAISALE (S11136630)</a:t>
            </a:r>
          </a:p>
          <a:p>
            <a:pPr algn="just"/>
            <a:r>
              <a:rPr lang="en-US" dirty="0"/>
              <a:t>Date: 13 – October – 2022 </a:t>
            </a:r>
          </a:p>
        </p:txBody>
      </p:sp>
      <p:pic>
        <p:nvPicPr>
          <p:cNvPr id="7" name="Picture 6">
            <a:extLst>
              <a:ext uri="{FF2B5EF4-FFF2-40B4-BE49-F238E27FC236}">
                <a16:creationId xmlns:a16="http://schemas.microsoft.com/office/drawing/2014/main" id="{CFEC028D-12DE-4039-80BB-E139C74CA7FF}"/>
              </a:ext>
            </a:extLst>
          </p:cNvPr>
          <p:cNvPicPr>
            <a:picLocks noChangeAspect="1"/>
          </p:cNvPicPr>
          <p:nvPr/>
        </p:nvPicPr>
        <p:blipFill>
          <a:blip r:embed="rId2"/>
          <a:stretch>
            <a:fillRect/>
          </a:stretch>
        </p:blipFill>
        <p:spPr>
          <a:xfrm>
            <a:off x="3019174" y="5520302"/>
            <a:ext cx="5191125" cy="895350"/>
          </a:xfrm>
          <a:prstGeom prst="rect">
            <a:avLst/>
          </a:prstGeom>
        </p:spPr>
      </p:pic>
      <p:sp>
        <p:nvSpPr>
          <p:cNvPr id="4" name="Slide Number Placeholder 3">
            <a:extLst>
              <a:ext uri="{FF2B5EF4-FFF2-40B4-BE49-F238E27FC236}">
                <a16:creationId xmlns:a16="http://schemas.microsoft.com/office/drawing/2014/main" id="{B40E7BA7-6481-FDEB-3242-6D9BBB776169}"/>
              </a:ext>
            </a:extLst>
          </p:cNvPr>
          <p:cNvSpPr>
            <a:spLocks noGrp="1"/>
          </p:cNvSpPr>
          <p:nvPr>
            <p:ph type="sldNum" sz="quarter" idx="12"/>
          </p:nvPr>
        </p:nvSpPr>
        <p:spPr/>
        <p:txBody>
          <a:bodyPr/>
          <a:lstStyle/>
          <a:p>
            <a:fld id="{4698E542-8A4F-43D4-8F70-64C06A414FD8}" type="slidenum">
              <a:rPr lang="en-US" smtClean="0"/>
              <a:t>1</a:t>
            </a:fld>
            <a:endParaRPr lang="en-US"/>
          </a:p>
        </p:txBody>
      </p:sp>
    </p:spTree>
    <p:extLst>
      <p:ext uri="{BB962C8B-B14F-4D97-AF65-F5344CB8AC3E}">
        <p14:creationId xmlns:p14="http://schemas.microsoft.com/office/powerpoint/2010/main" val="3693115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1B7F-CDE5-4F5D-B412-C416125104A2}"/>
              </a:ext>
            </a:extLst>
          </p:cNvPr>
          <p:cNvSpPr>
            <a:spLocks noGrp="1"/>
          </p:cNvSpPr>
          <p:nvPr>
            <p:ph type="title"/>
          </p:nvPr>
        </p:nvSpPr>
        <p:spPr>
          <a:xfrm>
            <a:off x="2592925" y="624110"/>
            <a:ext cx="5860195" cy="595090"/>
          </a:xfrm>
        </p:spPr>
        <p:txBody>
          <a:bodyPr>
            <a:normAutofit fontScale="90000"/>
          </a:bodyPr>
          <a:lstStyle/>
          <a:p>
            <a:r>
              <a:rPr lang="en-US" b="1" dirty="0"/>
              <a:t>STATOR INTER-TURN FAULT</a:t>
            </a:r>
          </a:p>
        </p:txBody>
      </p:sp>
      <p:sp>
        <p:nvSpPr>
          <p:cNvPr id="4" name="Rectangle 3">
            <a:extLst>
              <a:ext uri="{FF2B5EF4-FFF2-40B4-BE49-F238E27FC236}">
                <a16:creationId xmlns:a16="http://schemas.microsoft.com/office/drawing/2014/main" id="{5616063B-74FE-4922-9C17-A438BD5424A6}"/>
              </a:ext>
            </a:extLst>
          </p:cNvPr>
          <p:cNvSpPr/>
          <p:nvPr/>
        </p:nvSpPr>
        <p:spPr>
          <a:xfrm>
            <a:off x="2246396" y="1427480"/>
            <a:ext cx="9732244" cy="5262979"/>
          </a:xfrm>
          <a:prstGeom prst="rect">
            <a:avLst/>
          </a:prstGeom>
        </p:spPr>
        <p:txBody>
          <a:bodyPr wrap="square">
            <a:spAutoFit/>
          </a:bodyPr>
          <a:lstStyle/>
          <a:p>
            <a:pPr marL="342900" indent="-342900" algn="just">
              <a:buFont typeface="Wingdings" panose="05000000000000000000" pitchFamily="2" charset="2"/>
              <a:buChar char="Ø"/>
              <a:defRPr/>
            </a:pPr>
            <a:r>
              <a:rPr lang="en-US" sz="2400" dirty="0"/>
              <a:t>The SITF is described as the shorting between turns of the stator winding causing the production of additional current in the circuit.</a:t>
            </a:r>
          </a:p>
          <a:p>
            <a:pPr algn="just">
              <a:defRPr/>
            </a:pPr>
            <a:r>
              <a:rPr lang="en-US" sz="2400" dirty="0"/>
              <a:t>Open problems</a:t>
            </a:r>
          </a:p>
          <a:p>
            <a:pPr marL="800100" lvl="1" indent="-342900" algn="just">
              <a:buFont typeface="Wingdings" panose="05000000000000000000" pitchFamily="2" charset="2"/>
              <a:buChar char="Ø"/>
              <a:defRPr/>
            </a:pPr>
            <a:r>
              <a:rPr lang="en-US" sz="2400" dirty="0"/>
              <a:t>Major financial loss and production delays to the industry.</a:t>
            </a:r>
          </a:p>
          <a:p>
            <a:pPr marL="800100" lvl="1" indent="-342900" algn="just">
              <a:buFont typeface="Wingdings" panose="05000000000000000000" pitchFamily="2" charset="2"/>
              <a:buChar char="Ø"/>
              <a:defRPr/>
            </a:pPr>
            <a:r>
              <a:rPr lang="en-US" sz="2400" dirty="0"/>
              <a:t>Faults inside the stator, or in the stator windings, usually go unnoticed.</a:t>
            </a:r>
          </a:p>
          <a:p>
            <a:pPr marL="800100" lvl="1" indent="-342900" algn="just">
              <a:buFont typeface="Wingdings" panose="05000000000000000000" pitchFamily="2" charset="2"/>
              <a:buChar char="Ø"/>
              <a:defRPr/>
            </a:pPr>
            <a:r>
              <a:rPr lang="en-NZ" sz="2400" dirty="0"/>
              <a:t>Mechanical related fault.</a:t>
            </a:r>
            <a:endParaRPr lang="en-US" sz="2400" dirty="0"/>
          </a:p>
          <a:p>
            <a:pPr marL="800100" lvl="1" indent="-342900" algn="just">
              <a:buFont typeface="Wingdings" panose="05000000000000000000" pitchFamily="2" charset="2"/>
              <a:buChar char="Ø"/>
              <a:defRPr/>
            </a:pPr>
            <a:r>
              <a:rPr lang="en-US" sz="2400" dirty="0"/>
              <a:t>Causes:</a:t>
            </a:r>
          </a:p>
          <a:p>
            <a:pPr marL="1257300" lvl="2" indent="-342900" algn="just">
              <a:buFont typeface="Wingdings" panose="05000000000000000000" pitchFamily="2" charset="2"/>
              <a:buChar char="Ø"/>
              <a:defRPr/>
            </a:pPr>
            <a:r>
              <a:rPr lang="en-US" sz="2400" dirty="0"/>
              <a:t>Winding Insulations</a:t>
            </a:r>
          </a:p>
          <a:p>
            <a:pPr marL="1257300" lvl="2" indent="-342900" algn="just">
              <a:buFont typeface="Wingdings" panose="05000000000000000000" pitchFamily="2" charset="2"/>
              <a:buChar char="Ø"/>
              <a:defRPr/>
            </a:pPr>
            <a:r>
              <a:rPr lang="en-US" sz="2400" dirty="0"/>
              <a:t>Unbalanced Stator current and voltages</a:t>
            </a:r>
          </a:p>
          <a:p>
            <a:pPr marL="1257300" lvl="2" indent="-342900" algn="just">
              <a:buFont typeface="Wingdings" panose="05000000000000000000" pitchFamily="2" charset="2"/>
              <a:buChar char="Ø"/>
              <a:defRPr/>
            </a:pPr>
            <a:r>
              <a:rPr lang="en-US" sz="2400" dirty="0"/>
              <a:t>Oscillation in torques</a:t>
            </a:r>
          </a:p>
          <a:p>
            <a:pPr marL="1257300" lvl="2" indent="-342900" algn="just">
              <a:buFont typeface="Wingdings" panose="05000000000000000000" pitchFamily="2" charset="2"/>
              <a:buChar char="Ø"/>
              <a:defRPr/>
            </a:pPr>
            <a:r>
              <a:rPr lang="en-US" sz="2400" dirty="0"/>
              <a:t>Excessive Vibration</a:t>
            </a:r>
          </a:p>
          <a:p>
            <a:pPr marL="1257300" lvl="2" indent="-342900" algn="just">
              <a:buFont typeface="Wingdings" panose="05000000000000000000" pitchFamily="2" charset="2"/>
              <a:buChar char="Ø"/>
              <a:defRPr/>
            </a:pPr>
            <a:r>
              <a:rPr lang="en-US" sz="2400" dirty="0"/>
              <a:t>Overheating</a:t>
            </a:r>
          </a:p>
        </p:txBody>
      </p:sp>
      <p:sp>
        <p:nvSpPr>
          <p:cNvPr id="3" name="Slide Number Placeholder 2">
            <a:extLst>
              <a:ext uri="{FF2B5EF4-FFF2-40B4-BE49-F238E27FC236}">
                <a16:creationId xmlns:a16="http://schemas.microsoft.com/office/drawing/2014/main" id="{FC694EA6-FFD3-B7E6-E225-6908A0391C31}"/>
              </a:ext>
            </a:extLst>
          </p:cNvPr>
          <p:cNvSpPr>
            <a:spLocks noGrp="1"/>
          </p:cNvSpPr>
          <p:nvPr>
            <p:ph type="sldNum" sz="quarter" idx="12"/>
          </p:nvPr>
        </p:nvSpPr>
        <p:spPr/>
        <p:txBody>
          <a:bodyPr/>
          <a:lstStyle/>
          <a:p>
            <a:fld id="{4698E542-8A4F-43D4-8F70-64C06A414FD8}" type="slidenum">
              <a:rPr lang="en-US" smtClean="0"/>
              <a:t>2</a:t>
            </a:fld>
            <a:endParaRPr lang="en-US"/>
          </a:p>
        </p:txBody>
      </p:sp>
    </p:spTree>
    <p:extLst>
      <p:ext uri="{BB962C8B-B14F-4D97-AF65-F5344CB8AC3E}">
        <p14:creationId xmlns:p14="http://schemas.microsoft.com/office/powerpoint/2010/main" val="2515034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1076A-6C3A-4195-B71E-13B06EF8A5CE}"/>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2C6CC1C3-7C3E-41AE-848A-D24708BADAFD}"/>
              </a:ext>
            </a:extLst>
          </p:cNvPr>
          <p:cNvSpPr>
            <a:spLocks noGrp="1"/>
          </p:cNvSpPr>
          <p:nvPr>
            <p:ph idx="1"/>
          </p:nvPr>
        </p:nvSpPr>
        <p:spPr>
          <a:xfrm>
            <a:off x="1638300" y="1473200"/>
            <a:ext cx="8915400" cy="2819401"/>
          </a:xfrm>
        </p:spPr>
        <p:txBody>
          <a:bodyPr>
            <a:normAutofit/>
          </a:bodyPr>
          <a:lstStyle/>
          <a:p>
            <a:r>
              <a:rPr lang="en-US" sz="2400" dirty="0"/>
              <a:t>Data acquisition</a:t>
            </a:r>
          </a:p>
          <a:p>
            <a:r>
              <a:rPr lang="en-US" sz="2400" dirty="0"/>
              <a:t>Perform frequency analysis for experimental data set</a:t>
            </a:r>
          </a:p>
          <a:p>
            <a:r>
              <a:rPr lang="en-US" sz="2400" dirty="0"/>
              <a:t>Exploratory Analysis of data using Principal Component Analysis and Curvilinear Component Analysis.</a:t>
            </a:r>
          </a:p>
          <a:p>
            <a:r>
              <a:rPr lang="en-US" sz="2400" dirty="0"/>
              <a:t>Classification of faults using Neural and Non-Neural based techniques. </a:t>
            </a:r>
          </a:p>
        </p:txBody>
      </p:sp>
      <p:sp>
        <p:nvSpPr>
          <p:cNvPr id="4" name="Slide Number Placeholder 3">
            <a:extLst>
              <a:ext uri="{FF2B5EF4-FFF2-40B4-BE49-F238E27FC236}">
                <a16:creationId xmlns:a16="http://schemas.microsoft.com/office/drawing/2014/main" id="{5E234307-B938-58F2-1907-DAF0A4DFB9A8}"/>
              </a:ext>
            </a:extLst>
          </p:cNvPr>
          <p:cNvSpPr>
            <a:spLocks noGrp="1"/>
          </p:cNvSpPr>
          <p:nvPr>
            <p:ph type="sldNum" sz="quarter" idx="12"/>
          </p:nvPr>
        </p:nvSpPr>
        <p:spPr/>
        <p:txBody>
          <a:bodyPr/>
          <a:lstStyle/>
          <a:p>
            <a:fld id="{4698E542-8A4F-43D4-8F70-64C06A414FD8}" type="slidenum">
              <a:rPr lang="en-US" smtClean="0"/>
              <a:t>3</a:t>
            </a:fld>
            <a:endParaRPr lang="en-US"/>
          </a:p>
        </p:txBody>
      </p:sp>
    </p:spTree>
    <p:extLst>
      <p:ext uri="{BB962C8B-B14F-4D97-AF65-F5344CB8AC3E}">
        <p14:creationId xmlns:p14="http://schemas.microsoft.com/office/powerpoint/2010/main" val="2969721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2BF7-7B58-48CF-96DE-0D814EC0873D}"/>
              </a:ext>
            </a:extLst>
          </p:cNvPr>
          <p:cNvSpPr>
            <a:spLocks noGrp="1"/>
          </p:cNvSpPr>
          <p:nvPr>
            <p:ph type="title"/>
          </p:nvPr>
        </p:nvSpPr>
        <p:spPr>
          <a:xfrm>
            <a:off x="1796732" y="621999"/>
            <a:ext cx="5037235" cy="696690"/>
          </a:xfrm>
        </p:spPr>
        <p:txBody>
          <a:bodyPr/>
          <a:lstStyle/>
          <a:p>
            <a:r>
              <a:rPr lang="en-US" b="1" dirty="0"/>
              <a:t>DATASET DISCUSSION</a:t>
            </a:r>
          </a:p>
        </p:txBody>
      </p:sp>
      <p:sp>
        <p:nvSpPr>
          <p:cNvPr id="4" name="Slide Number Placeholder 3">
            <a:extLst>
              <a:ext uri="{FF2B5EF4-FFF2-40B4-BE49-F238E27FC236}">
                <a16:creationId xmlns:a16="http://schemas.microsoft.com/office/drawing/2014/main" id="{34323392-8DC8-2EC3-066E-37BDB1DA1B2A}"/>
              </a:ext>
            </a:extLst>
          </p:cNvPr>
          <p:cNvSpPr>
            <a:spLocks noGrp="1"/>
          </p:cNvSpPr>
          <p:nvPr>
            <p:ph type="sldNum" sz="quarter" idx="12"/>
          </p:nvPr>
        </p:nvSpPr>
        <p:spPr/>
        <p:txBody>
          <a:bodyPr/>
          <a:lstStyle/>
          <a:p>
            <a:fld id="{4698E542-8A4F-43D4-8F70-64C06A414FD8}" type="slidenum">
              <a:rPr lang="en-US" smtClean="0"/>
              <a:t>4</a:t>
            </a:fld>
            <a:endParaRPr lang="en-US"/>
          </a:p>
        </p:txBody>
      </p:sp>
      <p:sp>
        <p:nvSpPr>
          <p:cNvPr id="6" name="Content Placeholder 5">
            <a:extLst>
              <a:ext uri="{FF2B5EF4-FFF2-40B4-BE49-F238E27FC236}">
                <a16:creationId xmlns:a16="http://schemas.microsoft.com/office/drawing/2014/main" id="{9216C38A-926A-1BBE-3DB9-152947854B8A}"/>
              </a:ext>
            </a:extLst>
          </p:cNvPr>
          <p:cNvSpPr>
            <a:spLocks noGrp="1"/>
          </p:cNvSpPr>
          <p:nvPr>
            <p:ph idx="1"/>
          </p:nvPr>
        </p:nvSpPr>
        <p:spPr>
          <a:xfrm>
            <a:off x="1796732" y="1318689"/>
            <a:ext cx="8942388" cy="1973344"/>
          </a:xfrm>
        </p:spPr>
        <p:txBody>
          <a:bodyPr/>
          <a:lstStyle/>
          <a:p>
            <a:r>
              <a:rPr lang="en-US" dirty="0"/>
              <a:t>IM Simulink model containing the SITF simulation data</a:t>
            </a:r>
          </a:p>
          <a:p>
            <a:r>
              <a:rPr lang="en-US" dirty="0"/>
              <a:t>Data sampling rate of 5kHz ,30000 individual samples were obtained for the three phases</a:t>
            </a:r>
          </a:p>
          <a:p>
            <a:r>
              <a:rPr lang="en-US" dirty="0"/>
              <a:t>Varied Load at 0%, 75% and 100%.</a:t>
            </a:r>
            <a:endParaRPr lang="en-NZ" dirty="0"/>
          </a:p>
        </p:txBody>
      </p:sp>
      <p:graphicFrame>
        <p:nvGraphicFramePr>
          <p:cNvPr id="7" name="Table 7">
            <a:extLst>
              <a:ext uri="{FF2B5EF4-FFF2-40B4-BE49-F238E27FC236}">
                <a16:creationId xmlns:a16="http://schemas.microsoft.com/office/drawing/2014/main" id="{DF7963FB-FF75-9A03-0C24-64C06AC15EDD}"/>
              </a:ext>
            </a:extLst>
          </p:cNvPr>
          <p:cNvGraphicFramePr>
            <a:graphicFrameLocks noGrp="1"/>
          </p:cNvGraphicFramePr>
          <p:nvPr>
            <p:extLst>
              <p:ext uri="{D42A27DB-BD31-4B8C-83A1-F6EECF244321}">
                <p14:modId xmlns:p14="http://schemas.microsoft.com/office/powerpoint/2010/main" val="1675192549"/>
              </p:ext>
            </p:extLst>
          </p:nvPr>
        </p:nvGraphicFramePr>
        <p:xfrm>
          <a:off x="2031999" y="3729682"/>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40960216"/>
                    </a:ext>
                  </a:extLst>
                </a:gridCol>
                <a:gridCol w="2709333">
                  <a:extLst>
                    <a:ext uri="{9D8B030D-6E8A-4147-A177-3AD203B41FA5}">
                      <a16:colId xmlns:a16="http://schemas.microsoft.com/office/drawing/2014/main" val="2418980720"/>
                    </a:ext>
                  </a:extLst>
                </a:gridCol>
                <a:gridCol w="2709333">
                  <a:extLst>
                    <a:ext uri="{9D8B030D-6E8A-4147-A177-3AD203B41FA5}">
                      <a16:colId xmlns:a16="http://schemas.microsoft.com/office/drawing/2014/main" val="300366681"/>
                    </a:ext>
                  </a:extLst>
                </a:gridCol>
              </a:tblGrid>
              <a:tr h="370840">
                <a:tc>
                  <a:txBody>
                    <a:bodyPr/>
                    <a:lstStyle/>
                    <a:p>
                      <a:r>
                        <a:rPr lang="en-US" dirty="0"/>
                        <a:t>Fault Class</a:t>
                      </a:r>
                      <a:endParaRPr lang="en-NZ" dirty="0"/>
                    </a:p>
                  </a:txBody>
                  <a:tcPr/>
                </a:tc>
                <a:tc>
                  <a:txBody>
                    <a:bodyPr/>
                    <a:lstStyle/>
                    <a:p>
                      <a:r>
                        <a:rPr lang="en-US" dirty="0"/>
                        <a:t>Fault Severity</a:t>
                      </a:r>
                      <a:endParaRPr lang="en-NZ" dirty="0"/>
                    </a:p>
                  </a:txBody>
                  <a:tcPr/>
                </a:tc>
                <a:tc>
                  <a:txBody>
                    <a:bodyPr/>
                    <a:lstStyle/>
                    <a:p>
                      <a:r>
                        <a:rPr lang="en-US" dirty="0"/>
                        <a:t>Inter-turn shorted</a:t>
                      </a:r>
                      <a:endParaRPr lang="en-NZ" dirty="0"/>
                    </a:p>
                  </a:txBody>
                  <a:tcPr/>
                </a:tc>
                <a:extLst>
                  <a:ext uri="{0D108BD9-81ED-4DB2-BD59-A6C34878D82A}">
                    <a16:rowId xmlns:a16="http://schemas.microsoft.com/office/drawing/2014/main" val="3326799840"/>
                  </a:ext>
                </a:extLst>
              </a:tr>
              <a:tr h="370840">
                <a:tc>
                  <a:txBody>
                    <a:bodyPr/>
                    <a:lstStyle/>
                    <a:p>
                      <a:pPr algn="ctr"/>
                      <a:r>
                        <a:rPr lang="en-US" dirty="0"/>
                        <a:t>1</a:t>
                      </a:r>
                      <a:endParaRPr lang="en-NZ" dirty="0"/>
                    </a:p>
                  </a:txBody>
                  <a:tcPr/>
                </a:tc>
                <a:tc>
                  <a:txBody>
                    <a:bodyPr/>
                    <a:lstStyle/>
                    <a:p>
                      <a:pPr algn="ctr"/>
                      <a:r>
                        <a:rPr lang="en-US" dirty="0"/>
                        <a:t>Healthy</a:t>
                      </a:r>
                      <a:endParaRPr lang="en-NZ" dirty="0"/>
                    </a:p>
                  </a:txBody>
                  <a:tcPr/>
                </a:tc>
                <a:tc>
                  <a:txBody>
                    <a:bodyPr/>
                    <a:lstStyle/>
                    <a:p>
                      <a:pPr algn="ctr"/>
                      <a:r>
                        <a:rPr lang="en-US" dirty="0"/>
                        <a:t>0</a:t>
                      </a:r>
                      <a:endParaRPr lang="en-NZ" dirty="0"/>
                    </a:p>
                  </a:txBody>
                  <a:tcPr/>
                </a:tc>
                <a:extLst>
                  <a:ext uri="{0D108BD9-81ED-4DB2-BD59-A6C34878D82A}">
                    <a16:rowId xmlns:a16="http://schemas.microsoft.com/office/drawing/2014/main" val="1460586777"/>
                  </a:ext>
                </a:extLst>
              </a:tr>
              <a:tr h="370840">
                <a:tc>
                  <a:txBody>
                    <a:bodyPr/>
                    <a:lstStyle/>
                    <a:p>
                      <a:pPr algn="ctr"/>
                      <a:r>
                        <a:rPr lang="en-US" dirty="0"/>
                        <a:t>2</a:t>
                      </a:r>
                      <a:endParaRPr lang="en-NZ" dirty="0"/>
                    </a:p>
                  </a:txBody>
                  <a:tcPr/>
                </a:tc>
                <a:tc>
                  <a:txBody>
                    <a:bodyPr/>
                    <a:lstStyle/>
                    <a:p>
                      <a:pPr algn="ctr"/>
                      <a:r>
                        <a:rPr lang="en-US" dirty="0"/>
                        <a:t>0.3%</a:t>
                      </a:r>
                      <a:endParaRPr lang="en-NZ" dirty="0"/>
                    </a:p>
                  </a:txBody>
                  <a:tcPr/>
                </a:tc>
                <a:tc>
                  <a:txBody>
                    <a:bodyPr/>
                    <a:lstStyle/>
                    <a:p>
                      <a:pPr algn="ctr"/>
                      <a:r>
                        <a:rPr lang="en-US" dirty="0"/>
                        <a:t>1</a:t>
                      </a:r>
                      <a:endParaRPr lang="en-NZ" dirty="0"/>
                    </a:p>
                  </a:txBody>
                  <a:tcPr/>
                </a:tc>
                <a:extLst>
                  <a:ext uri="{0D108BD9-81ED-4DB2-BD59-A6C34878D82A}">
                    <a16:rowId xmlns:a16="http://schemas.microsoft.com/office/drawing/2014/main" val="560466081"/>
                  </a:ext>
                </a:extLst>
              </a:tr>
              <a:tr h="370840">
                <a:tc>
                  <a:txBody>
                    <a:bodyPr/>
                    <a:lstStyle/>
                    <a:p>
                      <a:pPr algn="ctr"/>
                      <a:r>
                        <a:rPr lang="en-US" dirty="0"/>
                        <a:t>3</a:t>
                      </a:r>
                      <a:endParaRPr lang="en-NZ" dirty="0"/>
                    </a:p>
                  </a:txBody>
                  <a:tcPr/>
                </a:tc>
                <a:tc>
                  <a:txBody>
                    <a:bodyPr/>
                    <a:lstStyle/>
                    <a:p>
                      <a:pPr algn="ctr"/>
                      <a:r>
                        <a:rPr lang="en-US" dirty="0"/>
                        <a:t>0.7%</a:t>
                      </a:r>
                      <a:endParaRPr lang="en-NZ" dirty="0"/>
                    </a:p>
                  </a:txBody>
                  <a:tcPr/>
                </a:tc>
                <a:tc>
                  <a:txBody>
                    <a:bodyPr/>
                    <a:lstStyle/>
                    <a:p>
                      <a:pPr algn="ctr"/>
                      <a:r>
                        <a:rPr lang="en-US" dirty="0"/>
                        <a:t>2</a:t>
                      </a:r>
                      <a:endParaRPr lang="en-NZ" dirty="0"/>
                    </a:p>
                  </a:txBody>
                  <a:tcPr/>
                </a:tc>
                <a:extLst>
                  <a:ext uri="{0D108BD9-81ED-4DB2-BD59-A6C34878D82A}">
                    <a16:rowId xmlns:a16="http://schemas.microsoft.com/office/drawing/2014/main" val="2865684616"/>
                  </a:ext>
                </a:extLst>
              </a:tr>
              <a:tr h="370840">
                <a:tc>
                  <a:txBody>
                    <a:bodyPr/>
                    <a:lstStyle/>
                    <a:p>
                      <a:pPr algn="ctr"/>
                      <a:r>
                        <a:rPr lang="en-US" dirty="0"/>
                        <a:t>4</a:t>
                      </a:r>
                      <a:endParaRPr lang="en-NZ" dirty="0"/>
                    </a:p>
                  </a:txBody>
                  <a:tcPr/>
                </a:tc>
                <a:tc>
                  <a:txBody>
                    <a:bodyPr/>
                    <a:lstStyle/>
                    <a:p>
                      <a:pPr algn="ctr"/>
                      <a:r>
                        <a:rPr lang="en-US" dirty="0"/>
                        <a:t>1.05%</a:t>
                      </a:r>
                      <a:endParaRPr lang="en-NZ" dirty="0"/>
                    </a:p>
                  </a:txBody>
                  <a:tcPr/>
                </a:tc>
                <a:tc>
                  <a:txBody>
                    <a:bodyPr/>
                    <a:lstStyle/>
                    <a:p>
                      <a:pPr algn="ctr"/>
                      <a:r>
                        <a:rPr lang="en-US" dirty="0"/>
                        <a:t>3</a:t>
                      </a:r>
                      <a:endParaRPr lang="en-NZ" dirty="0"/>
                    </a:p>
                  </a:txBody>
                  <a:tcPr/>
                </a:tc>
                <a:extLst>
                  <a:ext uri="{0D108BD9-81ED-4DB2-BD59-A6C34878D82A}">
                    <a16:rowId xmlns:a16="http://schemas.microsoft.com/office/drawing/2014/main" val="4252860017"/>
                  </a:ext>
                </a:extLst>
              </a:tr>
              <a:tr h="370840">
                <a:tc>
                  <a:txBody>
                    <a:bodyPr/>
                    <a:lstStyle/>
                    <a:p>
                      <a:pPr algn="ctr"/>
                      <a:r>
                        <a:rPr lang="en-US" dirty="0"/>
                        <a:t>5</a:t>
                      </a:r>
                      <a:endParaRPr lang="en-NZ" dirty="0"/>
                    </a:p>
                  </a:txBody>
                  <a:tcPr/>
                </a:tc>
                <a:tc>
                  <a:txBody>
                    <a:bodyPr/>
                    <a:lstStyle/>
                    <a:p>
                      <a:pPr algn="ctr"/>
                      <a:r>
                        <a:rPr lang="en-US" dirty="0"/>
                        <a:t>2.1%</a:t>
                      </a:r>
                      <a:endParaRPr lang="en-NZ" dirty="0"/>
                    </a:p>
                  </a:txBody>
                  <a:tcPr/>
                </a:tc>
                <a:tc>
                  <a:txBody>
                    <a:bodyPr/>
                    <a:lstStyle/>
                    <a:p>
                      <a:pPr algn="ctr"/>
                      <a:r>
                        <a:rPr lang="en-US" dirty="0"/>
                        <a:t>6</a:t>
                      </a:r>
                      <a:endParaRPr lang="en-NZ" dirty="0"/>
                    </a:p>
                  </a:txBody>
                  <a:tcPr/>
                </a:tc>
                <a:extLst>
                  <a:ext uri="{0D108BD9-81ED-4DB2-BD59-A6C34878D82A}">
                    <a16:rowId xmlns:a16="http://schemas.microsoft.com/office/drawing/2014/main" val="3390545558"/>
                  </a:ext>
                </a:extLst>
              </a:tr>
            </a:tbl>
          </a:graphicData>
        </a:graphic>
      </p:graphicFrame>
      <p:sp>
        <p:nvSpPr>
          <p:cNvPr id="8" name="Rectangle 5">
            <a:extLst>
              <a:ext uri="{FF2B5EF4-FFF2-40B4-BE49-F238E27FC236}">
                <a16:creationId xmlns:a16="http://schemas.microsoft.com/office/drawing/2014/main" id="{F8A29464-27D1-B3A7-20CA-2B67B48C3423}"/>
              </a:ext>
            </a:extLst>
          </p:cNvPr>
          <p:cNvSpPr>
            <a:spLocks noChangeArrowheads="1"/>
          </p:cNvSpPr>
          <p:nvPr/>
        </p:nvSpPr>
        <p:spPr bwMode="auto">
          <a:xfrm>
            <a:off x="5265353" y="3301645"/>
            <a:ext cx="16612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400" dirty="0">
                <a:latin typeface="Times New Roman" panose="02020603050405020304" pitchFamily="18" charset="0"/>
                <a:cs typeface="Times New Roman" panose="02020603050405020304" pitchFamily="18" charset="0"/>
              </a:rPr>
              <a:t>Table 1. Class labels</a:t>
            </a:r>
            <a:endParaRPr lang="en-US" altLang="en-US" sz="18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2C45A6-E5E5-CEBE-D275-C92036D03452}"/>
                  </a:ext>
                </a:extLst>
              </p:cNvPr>
              <p:cNvSpPr txBox="1"/>
              <p:nvPr/>
            </p:nvSpPr>
            <p:spPr>
              <a:xfrm>
                <a:off x="5595257" y="2618384"/>
                <a:ext cx="6096000" cy="6784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NZ" b="0" i="1" smtClean="0">
                          <a:latin typeface="Cambria Math" panose="02040503050406030204" pitchFamily="18" charset="0"/>
                        </a:rPr>
                        <m:t>𝑆</m:t>
                      </m:r>
                      <m:r>
                        <a:rPr lang="en-NZ" i="1" smtClean="0">
                          <a:latin typeface="Cambria Math" panose="02040503050406030204" pitchFamily="18" charset="0"/>
                        </a:rPr>
                        <m:t>𝐼𝑇𝐹</m:t>
                      </m:r>
                      <m:r>
                        <a:rPr lang="en-NZ" i="0">
                          <a:latin typeface="Cambria Math" panose="02040503050406030204" pitchFamily="18" charset="0"/>
                        </a:rPr>
                        <m:t>%=   </m:t>
                      </m:r>
                      <m:f>
                        <m:fPr>
                          <m:ctrlPr>
                            <a:rPr lang="en-NZ" i="1">
                              <a:solidFill>
                                <a:srgbClr val="836967"/>
                              </a:solidFill>
                              <a:latin typeface="Cambria Math" panose="02040503050406030204" pitchFamily="18" charset="0"/>
                            </a:rPr>
                          </m:ctrlPr>
                        </m:fPr>
                        <m:num>
                          <m:r>
                            <a:rPr lang="en-NZ" i="1">
                              <a:latin typeface="Cambria Math" panose="02040503050406030204" pitchFamily="18" charset="0"/>
                            </a:rPr>
                            <m:t>𝑁𝑜</m:t>
                          </m:r>
                          <m:r>
                            <a:rPr lang="en-NZ" i="0">
                              <a:latin typeface="Cambria Math" panose="02040503050406030204" pitchFamily="18" charset="0"/>
                            </a:rPr>
                            <m:t>. </m:t>
                          </m:r>
                          <m:r>
                            <a:rPr lang="en-NZ" i="1">
                              <a:latin typeface="Cambria Math" panose="02040503050406030204" pitchFamily="18" charset="0"/>
                            </a:rPr>
                            <m:t>𝑜𝑓</m:t>
                          </m:r>
                          <m:r>
                            <a:rPr lang="en-NZ" i="0">
                              <a:latin typeface="Cambria Math" panose="02040503050406030204" pitchFamily="18" charset="0"/>
                            </a:rPr>
                            <m:t> </m:t>
                          </m:r>
                          <m:r>
                            <a:rPr lang="en-NZ" i="1">
                              <a:latin typeface="Cambria Math" panose="02040503050406030204" pitchFamily="18" charset="0"/>
                            </a:rPr>
                            <m:t>𝑐𝑜𝑖𝑙</m:t>
                          </m:r>
                          <m:r>
                            <a:rPr lang="en-NZ" i="0">
                              <a:latin typeface="Cambria Math" panose="02040503050406030204" pitchFamily="18" charset="0"/>
                            </a:rPr>
                            <m:t> </m:t>
                          </m:r>
                          <m:r>
                            <a:rPr lang="en-NZ" i="1">
                              <a:latin typeface="Cambria Math" panose="02040503050406030204" pitchFamily="18" charset="0"/>
                            </a:rPr>
                            <m:t>𝑡𝑢𝑟𝑛𝑠</m:t>
                          </m:r>
                          <m:r>
                            <a:rPr lang="en-NZ" i="0">
                              <a:latin typeface="Cambria Math" panose="02040503050406030204" pitchFamily="18" charset="0"/>
                            </a:rPr>
                            <m:t> </m:t>
                          </m:r>
                          <m:r>
                            <a:rPr lang="en-NZ" i="1">
                              <a:latin typeface="Cambria Math" panose="02040503050406030204" pitchFamily="18" charset="0"/>
                            </a:rPr>
                            <m:t>𝑠h𝑜𝑟𝑡𝑒𝑑</m:t>
                          </m:r>
                          <m:r>
                            <a:rPr lang="en-NZ" i="0">
                              <a:latin typeface="Cambria Math" panose="02040503050406030204" pitchFamily="18" charset="0"/>
                            </a:rPr>
                            <m:t> </m:t>
                          </m:r>
                          <m:d>
                            <m:dPr>
                              <m:ctrlPr>
                                <a:rPr lang="en-NZ" i="1">
                                  <a:solidFill>
                                    <a:srgbClr val="836967"/>
                                  </a:solidFill>
                                  <a:latin typeface="Cambria Math" panose="02040503050406030204" pitchFamily="18" charset="0"/>
                                </a:rPr>
                              </m:ctrlPr>
                            </m:dPr>
                            <m:e>
                              <m:r>
                                <a:rPr lang="en-NZ" i="1">
                                  <a:latin typeface="Cambria Math" panose="02040503050406030204" pitchFamily="18" charset="0"/>
                                </a:rPr>
                                <m:t>𝑁𝑐𝑐</m:t>
                              </m:r>
                            </m:e>
                          </m:d>
                        </m:num>
                        <m:den>
                          <m:r>
                            <a:rPr lang="en-NZ" i="1">
                              <a:latin typeface="Cambria Math" panose="02040503050406030204" pitchFamily="18" charset="0"/>
                            </a:rPr>
                            <m:t>𝑁𝑜</m:t>
                          </m:r>
                          <m:r>
                            <a:rPr lang="en-NZ" i="0">
                              <a:latin typeface="Cambria Math" panose="02040503050406030204" pitchFamily="18" charset="0"/>
                            </a:rPr>
                            <m:t>. </m:t>
                          </m:r>
                          <m:r>
                            <a:rPr lang="en-NZ" i="1">
                              <a:latin typeface="Cambria Math" panose="02040503050406030204" pitchFamily="18" charset="0"/>
                            </a:rPr>
                            <m:t>𝑜𝑓</m:t>
                          </m:r>
                          <m:r>
                            <a:rPr lang="en-NZ" i="0">
                              <a:latin typeface="Cambria Math" panose="02040503050406030204" pitchFamily="18" charset="0"/>
                            </a:rPr>
                            <m:t> </m:t>
                          </m:r>
                          <m:r>
                            <a:rPr lang="en-NZ" i="1">
                              <a:latin typeface="Cambria Math" panose="02040503050406030204" pitchFamily="18" charset="0"/>
                            </a:rPr>
                            <m:t>𝑡𝑢𝑟𝑛𝑠</m:t>
                          </m:r>
                          <m:r>
                            <a:rPr lang="en-NZ" i="0">
                              <a:latin typeface="Cambria Math" panose="02040503050406030204" pitchFamily="18" charset="0"/>
                            </a:rPr>
                            <m:t> </m:t>
                          </m:r>
                          <m:r>
                            <a:rPr lang="en-NZ" i="1">
                              <a:latin typeface="Cambria Math" panose="02040503050406030204" pitchFamily="18" charset="0"/>
                            </a:rPr>
                            <m:t>𝑖𝑛</m:t>
                          </m:r>
                          <m:r>
                            <a:rPr lang="en-NZ" i="0">
                              <a:latin typeface="Cambria Math" panose="02040503050406030204" pitchFamily="18" charset="0"/>
                            </a:rPr>
                            <m:t> </m:t>
                          </m:r>
                          <m:r>
                            <a:rPr lang="en-NZ" i="1">
                              <a:latin typeface="Cambria Math" panose="02040503050406030204" pitchFamily="18" charset="0"/>
                            </a:rPr>
                            <m:t>𝑎</m:t>
                          </m:r>
                          <m:r>
                            <a:rPr lang="en-NZ" i="0">
                              <a:latin typeface="Cambria Math" panose="02040503050406030204" pitchFamily="18" charset="0"/>
                            </a:rPr>
                            <m:t> </m:t>
                          </m:r>
                          <m:r>
                            <a:rPr lang="en-NZ" i="1">
                              <a:latin typeface="Cambria Math" panose="02040503050406030204" pitchFamily="18" charset="0"/>
                            </a:rPr>
                            <m:t>𝑝h𝑎𝑠𝑒</m:t>
                          </m:r>
                          <m:d>
                            <m:dPr>
                              <m:ctrlPr>
                                <a:rPr lang="en-NZ" i="1">
                                  <a:solidFill>
                                    <a:srgbClr val="836967"/>
                                  </a:solidFill>
                                  <a:latin typeface="Cambria Math" panose="02040503050406030204" pitchFamily="18" charset="0"/>
                                </a:rPr>
                              </m:ctrlPr>
                            </m:dPr>
                            <m:e>
                              <m:r>
                                <a:rPr lang="en-NZ" i="1">
                                  <a:latin typeface="Cambria Math" panose="02040503050406030204" pitchFamily="18" charset="0"/>
                                </a:rPr>
                                <m:t>𝑁𝑠</m:t>
                              </m:r>
                              <m:r>
                                <a:rPr lang="en-NZ" i="0">
                                  <a:latin typeface="Cambria Math" panose="02040503050406030204" pitchFamily="18" charset="0"/>
                                </a:rPr>
                                <m:t> </m:t>
                              </m:r>
                            </m:e>
                          </m:d>
                          <m:r>
                            <a:rPr lang="en-NZ" i="0">
                              <a:latin typeface="Cambria Math" panose="02040503050406030204" pitchFamily="18" charset="0"/>
                            </a:rPr>
                            <m:t> × 3 </m:t>
                          </m:r>
                          <m:r>
                            <a:rPr lang="en-NZ" i="1">
                              <a:latin typeface="Cambria Math" panose="02040503050406030204" pitchFamily="18" charset="0"/>
                            </a:rPr>
                            <m:t>𝑝h𝑎𝑠𝑒</m:t>
                          </m:r>
                        </m:den>
                      </m:f>
                      <m:r>
                        <a:rPr lang="en-NZ" i="0">
                          <a:latin typeface="Cambria Math" panose="02040503050406030204" pitchFamily="18" charset="0"/>
                        </a:rPr>
                        <m:t>  </m:t>
                      </m:r>
                      <m:r>
                        <a:rPr lang="en-NZ" i="1">
                          <a:latin typeface="Cambria Math" panose="02040503050406030204" pitchFamily="18" charset="0"/>
                        </a:rPr>
                        <m:t>𝑥</m:t>
                      </m:r>
                      <m:r>
                        <a:rPr lang="en-NZ" i="0">
                          <a:latin typeface="Cambria Math" panose="02040503050406030204" pitchFamily="18" charset="0"/>
                        </a:rPr>
                        <m:t> 100</m:t>
                      </m:r>
                    </m:oMath>
                  </m:oMathPara>
                </a14:m>
                <a:endParaRPr lang="en-NZ" dirty="0"/>
              </a:p>
            </p:txBody>
          </p:sp>
        </mc:Choice>
        <mc:Fallback xmlns="">
          <p:sp>
            <p:nvSpPr>
              <p:cNvPr id="10" name="TextBox 9">
                <a:extLst>
                  <a:ext uri="{FF2B5EF4-FFF2-40B4-BE49-F238E27FC236}">
                    <a16:creationId xmlns:a16="http://schemas.microsoft.com/office/drawing/2014/main" id="{8A2C45A6-E5E5-CEBE-D275-C92036D03452}"/>
                  </a:ext>
                </a:extLst>
              </p:cNvPr>
              <p:cNvSpPr txBox="1">
                <a:spLocks noRot="1" noChangeAspect="1" noMove="1" noResize="1" noEditPoints="1" noAdjustHandles="1" noChangeArrowheads="1" noChangeShapeType="1" noTextEdit="1"/>
              </p:cNvSpPr>
              <p:nvPr/>
            </p:nvSpPr>
            <p:spPr>
              <a:xfrm>
                <a:off x="5595257" y="2618384"/>
                <a:ext cx="6096000" cy="678455"/>
              </a:xfrm>
              <a:prstGeom prst="rect">
                <a:avLst/>
              </a:prstGeom>
              <a:blipFill>
                <a:blip r:embed="rId2"/>
                <a:stretch>
                  <a:fillRect/>
                </a:stretch>
              </a:blipFill>
            </p:spPr>
            <p:txBody>
              <a:bodyPr/>
              <a:lstStyle/>
              <a:p>
                <a:r>
                  <a:rPr lang="en-NZ">
                    <a:noFill/>
                  </a:rPr>
                  <a:t> </a:t>
                </a:r>
              </a:p>
            </p:txBody>
          </p:sp>
        </mc:Fallback>
      </mc:AlternateContent>
    </p:spTree>
    <p:extLst>
      <p:ext uri="{BB962C8B-B14F-4D97-AF65-F5344CB8AC3E}">
        <p14:creationId xmlns:p14="http://schemas.microsoft.com/office/powerpoint/2010/main" val="1725806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60000"/>
                <a:lumOff val="4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B898C-FFB4-4512-AFD0-E25499BABACD}"/>
              </a:ext>
            </a:extLst>
          </p:cNvPr>
          <p:cNvSpPr>
            <a:spLocks noGrp="1"/>
          </p:cNvSpPr>
          <p:nvPr>
            <p:ph type="title"/>
          </p:nvPr>
        </p:nvSpPr>
        <p:spPr>
          <a:xfrm>
            <a:off x="1679229" y="482505"/>
            <a:ext cx="1937731" cy="597282"/>
          </a:xfrm>
        </p:spPr>
        <p:txBody>
          <a:bodyPr>
            <a:normAutofit fontScale="90000"/>
          </a:bodyPr>
          <a:lstStyle/>
          <a:p>
            <a:r>
              <a:rPr lang="en-US" b="1" dirty="0"/>
              <a:t>RESULTS</a:t>
            </a:r>
          </a:p>
        </p:txBody>
      </p:sp>
      <p:sp>
        <p:nvSpPr>
          <p:cNvPr id="4" name="TextBox 3">
            <a:extLst>
              <a:ext uri="{FF2B5EF4-FFF2-40B4-BE49-F238E27FC236}">
                <a16:creationId xmlns:a16="http://schemas.microsoft.com/office/drawing/2014/main" id="{BF527A69-A25F-4C4A-9EC2-2B19AC769ADF}"/>
              </a:ext>
            </a:extLst>
          </p:cNvPr>
          <p:cNvSpPr txBox="1"/>
          <p:nvPr/>
        </p:nvSpPr>
        <p:spPr>
          <a:xfrm>
            <a:off x="1679228" y="970844"/>
            <a:ext cx="6895814" cy="646331"/>
          </a:xfrm>
          <a:prstGeom prst="rect">
            <a:avLst/>
          </a:prstGeom>
          <a:noFill/>
        </p:spPr>
        <p:txBody>
          <a:bodyPr wrap="square" rtlCol="0">
            <a:spAutoFit/>
          </a:bodyPr>
          <a:lstStyle/>
          <a:p>
            <a:r>
              <a:rPr lang="en-US" b="1" dirty="0"/>
              <a:t>FAST FOURIER TRANSFORM – SIMULATED THREE PHASE CURRENT DATA</a:t>
            </a:r>
          </a:p>
        </p:txBody>
      </p:sp>
      <p:sp>
        <p:nvSpPr>
          <p:cNvPr id="7" name="TextBox 6">
            <a:extLst>
              <a:ext uri="{FF2B5EF4-FFF2-40B4-BE49-F238E27FC236}">
                <a16:creationId xmlns:a16="http://schemas.microsoft.com/office/drawing/2014/main" id="{52DD4B2A-855C-4D3E-A5FD-6A785D9B5BB0}"/>
              </a:ext>
            </a:extLst>
          </p:cNvPr>
          <p:cNvSpPr txBox="1"/>
          <p:nvPr/>
        </p:nvSpPr>
        <p:spPr>
          <a:xfrm>
            <a:off x="3099326" y="1478024"/>
            <a:ext cx="2681713" cy="369332"/>
          </a:xfrm>
          <a:prstGeom prst="rect">
            <a:avLst/>
          </a:prstGeom>
          <a:noFill/>
        </p:spPr>
        <p:txBody>
          <a:bodyPr wrap="square" rtlCol="0">
            <a:spAutoFit/>
          </a:bodyPr>
          <a:lstStyle/>
          <a:p>
            <a:r>
              <a:rPr lang="en-US" dirty="0"/>
              <a:t>GRID CONNECTED IM</a:t>
            </a:r>
          </a:p>
        </p:txBody>
      </p:sp>
      <p:sp>
        <p:nvSpPr>
          <p:cNvPr id="9" name="Rectangle 5">
            <a:extLst>
              <a:ext uri="{FF2B5EF4-FFF2-40B4-BE49-F238E27FC236}">
                <a16:creationId xmlns:a16="http://schemas.microsoft.com/office/drawing/2014/main" id="{FA40C317-9F7D-489B-842F-E5F17E936E6A}"/>
              </a:ext>
            </a:extLst>
          </p:cNvPr>
          <p:cNvSpPr>
            <a:spLocks noChangeArrowheads="1"/>
          </p:cNvSpPr>
          <p:nvPr/>
        </p:nvSpPr>
        <p:spPr bwMode="auto">
          <a:xfrm>
            <a:off x="2852597" y="6239617"/>
            <a:ext cx="31309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r>
              <a:rPr lang="en-US" altLang="en-US" sz="1400" dirty="0">
                <a:latin typeface="Times New Roman" panose="02020603050405020304" pitchFamily="18" charset="0"/>
                <a:cs typeface="Times New Roman" panose="02020603050405020304" pitchFamily="18" charset="0"/>
              </a:rPr>
              <a:t>Figure 1. FFT plot for grid connected IM</a:t>
            </a:r>
            <a:endParaRPr lang="en-US" altLang="en-US" sz="1800" dirty="0"/>
          </a:p>
        </p:txBody>
      </p:sp>
      <p:sp>
        <p:nvSpPr>
          <p:cNvPr id="18" name="Slide Number Placeholder 17">
            <a:extLst>
              <a:ext uri="{FF2B5EF4-FFF2-40B4-BE49-F238E27FC236}">
                <a16:creationId xmlns:a16="http://schemas.microsoft.com/office/drawing/2014/main" id="{E43E3FA8-D0B7-E63A-9935-CDE961F98727}"/>
              </a:ext>
            </a:extLst>
          </p:cNvPr>
          <p:cNvSpPr>
            <a:spLocks noGrp="1"/>
          </p:cNvSpPr>
          <p:nvPr>
            <p:ph type="sldNum" sz="quarter" idx="12"/>
          </p:nvPr>
        </p:nvSpPr>
        <p:spPr/>
        <p:txBody>
          <a:bodyPr/>
          <a:lstStyle/>
          <a:p>
            <a:fld id="{4698E542-8A4F-43D4-8F70-64C06A414FD8}" type="slidenum">
              <a:rPr lang="en-US" smtClean="0"/>
              <a:t>5</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A5EB2DB-B923-06DE-4AF5-04F3D1D50118}"/>
                  </a:ext>
                </a:extLst>
              </p:cNvPr>
              <p:cNvSpPr txBox="1"/>
              <p:nvPr/>
            </p:nvSpPr>
            <p:spPr>
              <a:xfrm>
                <a:off x="6423415" y="446092"/>
                <a:ext cx="6099242"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NZ" i="1" smtClean="0">
                          <a:latin typeface="Cambria Math" panose="02040503050406030204" pitchFamily="18" charset="0"/>
                        </a:rPr>
                        <m:t>𝐹𝐹</m:t>
                      </m:r>
                      <m:r>
                        <a:rPr lang="en-NZ" i="0">
                          <a:latin typeface="Cambria Math" panose="02040503050406030204" pitchFamily="18" charset="0"/>
                        </a:rPr>
                        <m:t>   →    </m:t>
                      </m:r>
                      <m:sSub>
                        <m:sSubPr>
                          <m:ctrlPr>
                            <a:rPr lang="en-NZ" i="1">
                              <a:solidFill>
                                <a:srgbClr val="836967"/>
                              </a:solidFill>
                              <a:latin typeface="Cambria Math" panose="02040503050406030204" pitchFamily="18" charset="0"/>
                            </a:rPr>
                          </m:ctrlPr>
                        </m:sSubPr>
                        <m:e>
                          <m:r>
                            <a:rPr lang="en-NZ" i="1">
                              <a:latin typeface="Cambria Math" panose="02040503050406030204" pitchFamily="18" charset="0"/>
                            </a:rPr>
                            <m:t>𝑓</m:t>
                          </m:r>
                        </m:e>
                        <m:sub>
                          <m:r>
                            <a:rPr lang="en-NZ" i="1">
                              <a:latin typeface="Cambria Math" panose="02040503050406030204" pitchFamily="18" charset="0"/>
                            </a:rPr>
                            <m:t>𝑠</m:t>
                          </m:r>
                        </m:sub>
                      </m:sSub>
                      <m:r>
                        <a:rPr lang="en-NZ" i="0">
                          <a:latin typeface="Cambria Math" panose="02040503050406030204" pitchFamily="18" charset="0"/>
                        </a:rPr>
                        <m:t> </m:t>
                      </m:r>
                      <m:d>
                        <m:dPr>
                          <m:ctrlPr>
                            <a:rPr lang="en-NZ" i="1">
                              <a:solidFill>
                                <a:srgbClr val="836967"/>
                              </a:solidFill>
                              <a:latin typeface="Cambria Math" panose="02040503050406030204" pitchFamily="18" charset="0"/>
                            </a:rPr>
                          </m:ctrlPr>
                        </m:dPr>
                        <m:e>
                          <m:f>
                            <m:fPr>
                              <m:ctrlPr>
                                <a:rPr lang="en-NZ" i="1">
                                  <a:solidFill>
                                    <a:srgbClr val="836967"/>
                                  </a:solidFill>
                                  <a:latin typeface="Cambria Math" panose="02040503050406030204" pitchFamily="18" charset="0"/>
                                </a:rPr>
                              </m:ctrlPr>
                            </m:fPr>
                            <m:num>
                              <m:r>
                                <a:rPr lang="en-NZ" i="1">
                                  <a:latin typeface="Cambria Math" panose="02040503050406030204" pitchFamily="18" charset="0"/>
                                </a:rPr>
                                <m:t>𝑚</m:t>
                              </m:r>
                            </m:num>
                            <m:den>
                              <m:r>
                                <a:rPr lang="en-NZ" i="1">
                                  <a:latin typeface="Cambria Math" panose="02040503050406030204" pitchFamily="18" charset="0"/>
                                </a:rPr>
                                <m:t>𝑝</m:t>
                              </m:r>
                            </m:den>
                          </m:f>
                          <m:r>
                            <a:rPr lang="en-NZ" i="0">
                              <a:latin typeface="Cambria Math" panose="02040503050406030204" pitchFamily="18" charset="0"/>
                            </a:rPr>
                            <m:t> </m:t>
                          </m:r>
                          <m:d>
                            <m:dPr>
                              <m:ctrlPr>
                                <a:rPr lang="en-NZ" i="1">
                                  <a:solidFill>
                                    <a:srgbClr val="836967"/>
                                  </a:solidFill>
                                  <a:latin typeface="Cambria Math" panose="02040503050406030204" pitchFamily="18" charset="0"/>
                                </a:rPr>
                              </m:ctrlPr>
                            </m:dPr>
                            <m:e>
                              <m:r>
                                <a:rPr lang="en-NZ" i="0">
                                  <a:latin typeface="Cambria Math" panose="02040503050406030204" pitchFamily="18" charset="0"/>
                                </a:rPr>
                                <m:t>1−</m:t>
                              </m:r>
                              <m:r>
                                <a:rPr lang="en-NZ" i="1">
                                  <a:latin typeface="Cambria Math" panose="02040503050406030204" pitchFamily="18" charset="0"/>
                                </a:rPr>
                                <m:t>𝑠</m:t>
                              </m:r>
                            </m:e>
                          </m:d>
                          <m:r>
                            <a:rPr lang="en-NZ" i="0">
                              <a:latin typeface="Cambria Math" panose="02040503050406030204" pitchFamily="18" charset="0"/>
                            </a:rPr>
                            <m:t>±</m:t>
                          </m:r>
                          <m:r>
                            <a:rPr lang="en-NZ" i="1">
                              <a:latin typeface="Cambria Math" panose="02040503050406030204" pitchFamily="18" charset="0"/>
                            </a:rPr>
                            <m:t>𝑘</m:t>
                          </m:r>
                        </m:e>
                      </m:d>
                      <m:r>
                        <a:rPr lang="en-NZ" i="0">
                          <a:latin typeface="Cambria Math" panose="02040503050406030204" pitchFamily="18" charset="0"/>
                        </a:rPr>
                        <m:t> , 2</m:t>
                      </m:r>
                      <m:sSub>
                        <m:sSubPr>
                          <m:ctrlPr>
                            <a:rPr lang="en-NZ" i="1">
                              <a:solidFill>
                                <a:srgbClr val="836967"/>
                              </a:solidFill>
                              <a:latin typeface="Cambria Math" panose="02040503050406030204" pitchFamily="18" charset="0"/>
                            </a:rPr>
                          </m:ctrlPr>
                        </m:sSubPr>
                        <m:e>
                          <m:r>
                            <a:rPr lang="en-NZ" i="1">
                              <a:latin typeface="Cambria Math" panose="02040503050406030204" pitchFamily="18" charset="0"/>
                            </a:rPr>
                            <m:t>𝑓</m:t>
                          </m:r>
                        </m:e>
                        <m:sub>
                          <m:r>
                            <a:rPr lang="en-NZ" i="1">
                              <a:latin typeface="Cambria Math" panose="02040503050406030204" pitchFamily="18" charset="0"/>
                            </a:rPr>
                            <m:t>𝑠</m:t>
                          </m:r>
                        </m:sub>
                      </m:sSub>
                    </m:oMath>
                  </m:oMathPara>
                </a14:m>
                <a:endParaRPr lang="en-NZ" dirty="0"/>
              </a:p>
            </p:txBody>
          </p:sp>
        </mc:Choice>
        <mc:Fallback xmlns="">
          <p:sp>
            <p:nvSpPr>
              <p:cNvPr id="6" name="TextBox 5">
                <a:extLst>
                  <a:ext uri="{FF2B5EF4-FFF2-40B4-BE49-F238E27FC236}">
                    <a16:creationId xmlns:a16="http://schemas.microsoft.com/office/drawing/2014/main" id="{BA5EB2DB-B923-06DE-4AF5-04F3D1D50118}"/>
                  </a:ext>
                </a:extLst>
              </p:cNvPr>
              <p:cNvSpPr txBox="1">
                <a:spLocks noRot="1" noChangeAspect="1" noMove="1" noResize="1" noEditPoints="1" noAdjustHandles="1" noChangeArrowheads="1" noChangeShapeType="1" noTextEdit="1"/>
              </p:cNvSpPr>
              <p:nvPr/>
            </p:nvSpPr>
            <p:spPr>
              <a:xfrm>
                <a:off x="6423415" y="446092"/>
                <a:ext cx="6099242" cy="714683"/>
              </a:xfrm>
              <a:prstGeom prst="rect">
                <a:avLst/>
              </a:prstGeom>
              <a:blipFill>
                <a:blip r:embed="rId4"/>
                <a:stretch>
                  <a:fillRect/>
                </a:stretch>
              </a:blipFill>
            </p:spPr>
            <p:txBody>
              <a:bodyPr/>
              <a:lstStyle/>
              <a:p>
                <a:r>
                  <a:rPr lang="en-NZ">
                    <a:noFill/>
                  </a:rPr>
                  <a:t> </a:t>
                </a:r>
              </a:p>
            </p:txBody>
          </p:sp>
        </mc:Fallback>
      </mc:AlternateContent>
      <p:pic>
        <p:nvPicPr>
          <p:cNvPr id="8" name="Picture 7">
            <a:extLst>
              <a:ext uri="{FF2B5EF4-FFF2-40B4-BE49-F238E27FC236}">
                <a16:creationId xmlns:a16="http://schemas.microsoft.com/office/drawing/2014/main" id="{64010A30-920A-0478-59CB-8A7C84125176}"/>
              </a:ext>
            </a:extLst>
          </p:cNvPr>
          <p:cNvPicPr>
            <a:picLocks noChangeAspect="1"/>
          </p:cNvPicPr>
          <p:nvPr/>
        </p:nvPicPr>
        <p:blipFill>
          <a:blip r:embed="rId5"/>
          <a:stretch>
            <a:fillRect/>
          </a:stretch>
        </p:blipFill>
        <p:spPr>
          <a:xfrm>
            <a:off x="1162894" y="1558672"/>
            <a:ext cx="6562156" cy="4541674"/>
          </a:xfrm>
          <a:prstGeom prst="rect">
            <a:avLst/>
          </a:prstGeom>
        </p:spPr>
      </p:pic>
      <p:pic>
        <p:nvPicPr>
          <p:cNvPr id="12" name="Picture 11">
            <a:extLst>
              <a:ext uri="{FF2B5EF4-FFF2-40B4-BE49-F238E27FC236}">
                <a16:creationId xmlns:a16="http://schemas.microsoft.com/office/drawing/2014/main" id="{2D5A3893-6422-0A89-5F97-D31B2B8D5C86}"/>
              </a:ext>
            </a:extLst>
          </p:cNvPr>
          <p:cNvPicPr>
            <a:picLocks noChangeAspect="1"/>
          </p:cNvPicPr>
          <p:nvPr/>
        </p:nvPicPr>
        <p:blipFill>
          <a:blip r:embed="rId6"/>
          <a:stretch>
            <a:fillRect/>
          </a:stretch>
        </p:blipFill>
        <p:spPr>
          <a:xfrm>
            <a:off x="7335156" y="1847356"/>
            <a:ext cx="4753047" cy="3856758"/>
          </a:xfrm>
          <a:prstGeom prst="rect">
            <a:avLst/>
          </a:prstGeom>
        </p:spPr>
      </p:pic>
    </p:spTree>
    <p:extLst>
      <p:ext uri="{BB962C8B-B14F-4D97-AF65-F5344CB8AC3E}">
        <p14:creationId xmlns:p14="http://schemas.microsoft.com/office/powerpoint/2010/main" val="2585748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E6A9-AD58-4163-B907-97D2E7F53165}"/>
              </a:ext>
            </a:extLst>
          </p:cNvPr>
          <p:cNvSpPr>
            <a:spLocks noGrp="1"/>
          </p:cNvSpPr>
          <p:nvPr>
            <p:ph type="title"/>
          </p:nvPr>
        </p:nvSpPr>
        <p:spPr>
          <a:xfrm>
            <a:off x="1732547" y="372428"/>
            <a:ext cx="8911687" cy="1280890"/>
          </a:xfrm>
        </p:spPr>
        <p:txBody>
          <a:bodyPr/>
          <a:lstStyle/>
          <a:p>
            <a:r>
              <a:rPr lang="en-US" b="1" dirty="0"/>
              <a:t>RESULTS</a:t>
            </a:r>
          </a:p>
        </p:txBody>
      </p:sp>
      <p:sp>
        <p:nvSpPr>
          <p:cNvPr id="5" name="TextBox 4">
            <a:extLst>
              <a:ext uri="{FF2B5EF4-FFF2-40B4-BE49-F238E27FC236}">
                <a16:creationId xmlns:a16="http://schemas.microsoft.com/office/drawing/2014/main" id="{84DB3BE4-F3EE-40B0-AF33-B258669D0E2D}"/>
              </a:ext>
            </a:extLst>
          </p:cNvPr>
          <p:cNvSpPr txBox="1"/>
          <p:nvPr/>
        </p:nvSpPr>
        <p:spPr>
          <a:xfrm>
            <a:off x="1639081" y="1048406"/>
            <a:ext cx="6984801" cy="369332"/>
          </a:xfrm>
          <a:prstGeom prst="rect">
            <a:avLst/>
          </a:prstGeom>
          <a:noFill/>
        </p:spPr>
        <p:txBody>
          <a:bodyPr wrap="square" rtlCol="0">
            <a:spAutoFit/>
          </a:bodyPr>
          <a:lstStyle/>
          <a:p>
            <a:r>
              <a:rPr lang="en-US" b="1" dirty="0"/>
              <a:t>PRINCIPAL COMPONENT ANALYSIS (PCA) – 2D and 3D Plots</a:t>
            </a:r>
          </a:p>
        </p:txBody>
      </p:sp>
      <p:sp>
        <p:nvSpPr>
          <p:cNvPr id="3" name="Slide Number Placeholder 2">
            <a:extLst>
              <a:ext uri="{FF2B5EF4-FFF2-40B4-BE49-F238E27FC236}">
                <a16:creationId xmlns:a16="http://schemas.microsoft.com/office/drawing/2014/main" id="{F25985A8-E1C4-E4DD-8F7E-72E4CD687448}"/>
              </a:ext>
            </a:extLst>
          </p:cNvPr>
          <p:cNvSpPr>
            <a:spLocks noGrp="1"/>
          </p:cNvSpPr>
          <p:nvPr>
            <p:ph type="sldNum" sz="quarter" idx="12"/>
          </p:nvPr>
        </p:nvSpPr>
        <p:spPr/>
        <p:txBody>
          <a:bodyPr/>
          <a:lstStyle/>
          <a:p>
            <a:fld id="{4698E542-8A4F-43D4-8F70-64C06A414FD8}" type="slidenum">
              <a:rPr lang="en-US" smtClean="0"/>
              <a:t>6</a:t>
            </a:fld>
            <a:endParaRPr lang="en-US"/>
          </a:p>
        </p:txBody>
      </p:sp>
      <p:pic>
        <p:nvPicPr>
          <p:cNvPr id="12" name="Picture 11">
            <a:extLst>
              <a:ext uri="{FF2B5EF4-FFF2-40B4-BE49-F238E27FC236}">
                <a16:creationId xmlns:a16="http://schemas.microsoft.com/office/drawing/2014/main" id="{A011F3A4-960D-4434-0A3D-2C4E731A3424}"/>
              </a:ext>
            </a:extLst>
          </p:cNvPr>
          <p:cNvPicPr>
            <a:picLocks noChangeAspect="1"/>
          </p:cNvPicPr>
          <p:nvPr/>
        </p:nvPicPr>
        <p:blipFill>
          <a:blip r:embed="rId3"/>
          <a:stretch>
            <a:fillRect/>
          </a:stretch>
        </p:blipFill>
        <p:spPr>
          <a:xfrm>
            <a:off x="290460" y="1417738"/>
            <a:ext cx="3266884" cy="2291640"/>
          </a:xfrm>
          <a:prstGeom prst="rect">
            <a:avLst/>
          </a:prstGeom>
          <a:ln>
            <a:solidFill>
              <a:schemeClr val="tx1"/>
            </a:solidFill>
          </a:ln>
        </p:spPr>
      </p:pic>
      <p:pic>
        <p:nvPicPr>
          <p:cNvPr id="13" name="Picture 12">
            <a:extLst>
              <a:ext uri="{FF2B5EF4-FFF2-40B4-BE49-F238E27FC236}">
                <a16:creationId xmlns:a16="http://schemas.microsoft.com/office/drawing/2014/main" id="{F1825FBA-DAC8-1F79-7964-DAABF6864A7A}"/>
              </a:ext>
            </a:extLst>
          </p:cNvPr>
          <p:cNvPicPr>
            <a:picLocks noChangeAspect="1"/>
          </p:cNvPicPr>
          <p:nvPr/>
        </p:nvPicPr>
        <p:blipFill>
          <a:blip r:embed="rId4"/>
          <a:stretch>
            <a:fillRect/>
          </a:stretch>
        </p:blipFill>
        <p:spPr>
          <a:xfrm>
            <a:off x="4057409" y="1366014"/>
            <a:ext cx="3672033" cy="2291641"/>
          </a:xfrm>
          <a:prstGeom prst="rect">
            <a:avLst/>
          </a:prstGeom>
          <a:ln>
            <a:solidFill>
              <a:schemeClr val="tx1"/>
            </a:solidFill>
          </a:ln>
        </p:spPr>
      </p:pic>
      <p:pic>
        <p:nvPicPr>
          <p:cNvPr id="14" name="Picture 13">
            <a:extLst>
              <a:ext uri="{FF2B5EF4-FFF2-40B4-BE49-F238E27FC236}">
                <a16:creationId xmlns:a16="http://schemas.microsoft.com/office/drawing/2014/main" id="{1781CCDE-1D41-D19F-1B12-854E3A17E933}"/>
              </a:ext>
            </a:extLst>
          </p:cNvPr>
          <p:cNvPicPr>
            <a:picLocks noChangeAspect="1"/>
          </p:cNvPicPr>
          <p:nvPr/>
        </p:nvPicPr>
        <p:blipFill>
          <a:blip r:embed="rId5"/>
          <a:stretch>
            <a:fillRect/>
          </a:stretch>
        </p:blipFill>
        <p:spPr>
          <a:xfrm>
            <a:off x="8229507" y="1366014"/>
            <a:ext cx="3672033" cy="2229201"/>
          </a:xfrm>
          <a:prstGeom prst="rect">
            <a:avLst/>
          </a:prstGeom>
          <a:ln>
            <a:solidFill>
              <a:schemeClr val="tx1"/>
            </a:solidFill>
          </a:ln>
        </p:spPr>
      </p:pic>
      <p:pic>
        <p:nvPicPr>
          <p:cNvPr id="15" name="Picture 14">
            <a:extLst>
              <a:ext uri="{FF2B5EF4-FFF2-40B4-BE49-F238E27FC236}">
                <a16:creationId xmlns:a16="http://schemas.microsoft.com/office/drawing/2014/main" id="{1259045C-7FB8-B24E-E445-64530E705B47}"/>
              </a:ext>
            </a:extLst>
          </p:cNvPr>
          <p:cNvPicPr>
            <a:picLocks noChangeAspect="1"/>
          </p:cNvPicPr>
          <p:nvPr/>
        </p:nvPicPr>
        <p:blipFill>
          <a:blip r:embed="rId6"/>
          <a:stretch>
            <a:fillRect/>
          </a:stretch>
        </p:blipFill>
        <p:spPr>
          <a:xfrm>
            <a:off x="290746" y="3965190"/>
            <a:ext cx="3266884" cy="2742891"/>
          </a:xfrm>
          <a:prstGeom prst="rect">
            <a:avLst/>
          </a:prstGeom>
          <a:ln>
            <a:solidFill>
              <a:schemeClr val="tx1"/>
            </a:solidFill>
          </a:ln>
        </p:spPr>
      </p:pic>
      <p:pic>
        <p:nvPicPr>
          <p:cNvPr id="16" name="Picture 15">
            <a:extLst>
              <a:ext uri="{FF2B5EF4-FFF2-40B4-BE49-F238E27FC236}">
                <a16:creationId xmlns:a16="http://schemas.microsoft.com/office/drawing/2014/main" id="{F0CEB35B-4CAD-50E2-6C7D-206995DEB9BA}"/>
              </a:ext>
            </a:extLst>
          </p:cNvPr>
          <p:cNvPicPr>
            <a:picLocks noChangeAspect="1"/>
          </p:cNvPicPr>
          <p:nvPr/>
        </p:nvPicPr>
        <p:blipFill>
          <a:blip r:embed="rId7"/>
          <a:stretch>
            <a:fillRect/>
          </a:stretch>
        </p:blipFill>
        <p:spPr>
          <a:xfrm>
            <a:off x="4057408" y="4026487"/>
            <a:ext cx="3672033" cy="2681594"/>
          </a:xfrm>
          <a:prstGeom prst="rect">
            <a:avLst/>
          </a:prstGeom>
          <a:ln>
            <a:solidFill>
              <a:schemeClr val="tx1"/>
            </a:solidFill>
          </a:ln>
        </p:spPr>
      </p:pic>
      <p:pic>
        <p:nvPicPr>
          <p:cNvPr id="17" name="Picture 16">
            <a:extLst>
              <a:ext uri="{FF2B5EF4-FFF2-40B4-BE49-F238E27FC236}">
                <a16:creationId xmlns:a16="http://schemas.microsoft.com/office/drawing/2014/main" id="{60BC8338-FA0B-B556-DCEF-91BCBF70FAA1}"/>
              </a:ext>
            </a:extLst>
          </p:cNvPr>
          <p:cNvPicPr>
            <a:picLocks noChangeAspect="1"/>
          </p:cNvPicPr>
          <p:nvPr/>
        </p:nvPicPr>
        <p:blipFill>
          <a:blip r:embed="rId8"/>
          <a:stretch>
            <a:fillRect/>
          </a:stretch>
        </p:blipFill>
        <p:spPr>
          <a:xfrm>
            <a:off x="8229219" y="4026486"/>
            <a:ext cx="3672033" cy="2650945"/>
          </a:xfrm>
          <a:prstGeom prst="rect">
            <a:avLst/>
          </a:prstGeom>
          <a:ln>
            <a:solidFill>
              <a:schemeClr val="tx1"/>
            </a:solidFill>
          </a:ln>
        </p:spPr>
      </p:pic>
    </p:spTree>
    <p:extLst>
      <p:ext uri="{BB962C8B-B14F-4D97-AF65-F5344CB8AC3E}">
        <p14:creationId xmlns:p14="http://schemas.microsoft.com/office/powerpoint/2010/main" val="1369783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DBBD9742-16D0-49A0-63C7-25BCE13DF86E}"/>
              </a:ext>
            </a:extLst>
          </p:cNvPr>
          <p:cNvSpPr>
            <a:spLocks noGrp="1"/>
          </p:cNvSpPr>
          <p:nvPr>
            <p:ph type="sldNum" sz="quarter" idx="12"/>
          </p:nvPr>
        </p:nvSpPr>
        <p:spPr/>
        <p:txBody>
          <a:bodyPr/>
          <a:lstStyle/>
          <a:p>
            <a:fld id="{4698E542-8A4F-43D4-8F70-64C06A414FD8}" type="slidenum">
              <a:rPr lang="en-US" smtClean="0"/>
              <a:t>7</a:t>
            </a:fld>
            <a:endParaRPr lang="en-US"/>
          </a:p>
        </p:txBody>
      </p:sp>
      <p:sp>
        <p:nvSpPr>
          <p:cNvPr id="13" name="TextBox 12">
            <a:extLst>
              <a:ext uri="{FF2B5EF4-FFF2-40B4-BE49-F238E27FC236}">
                <a16:creationId xmlns:a16="http://schemas.microsoft.com/office/drawing/2014/main" id="{3D916D37-A64E-4F6A-24DC-86E3C2669198}"/>
              </a:ext>
            </a:extLst>
          </p:cNvPr>
          <p:cNvSpPr txBox="1"/>
          <p:nvPr/>
        </p:nvSpPr>
        <p:spPr>
          <a:xfrm>
            <a:off x="1781321" y="783575"/>
            <a:ext cx="2567159" cy="369332"/>
          </a:xfrm>
          <a:prstGeom prst="rect">
            <a:avLst/>
          </a:prstGeom>
          <a:noFill/>
        </p:spPr>
        <p:txBody>
          <a:bodyPr wrap="square" rtlCol="0">
            <a:spAutoFit/>
          </a:bodyPr>
          <a:lstStyle/>
          <a:p>
            <a:r>
              <a:rPr lang="en-US" b="1" dirty="0"/>
              <a:t>Pareto Chart Analysis</a:t>
            </a:r>
          </a:p>
        </p:txBody>
      </p:sp>
      <p:pic>
        <p:nvPicPr>
          <p:cNvPr id="14" name="Picture 13">
            <a:extLst>
              <a:ext uri="{FF2B5EF4-FFF2-40B4-BE49-F238E27FC236}">
                <a16:creationId xmlns:a16="http://schemas.microsoft.com/office/drawing/2014/main" id="{032AD049-6F01-7958-0A0B-F8A8A1E8EC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598" y="1493995"/>
            <a:ext cx="3739841" cy="3031189"/>
          </a:xfrm>
          <a:prstGeom prst="rect">
            <a:avLst/>
          </a:prstGeom>
          <a:noFill/>
          <a:ln>
            <a:solidFill>
              <a:schemeClr val="tx1"/>
            </a:solidFill>
          </a:ln>
        </p:spPr>
      </p:pic>
      <p:pic>
        <p:nvPicPr>
          <p:cNvPr id="15" name="Picture 14">
            <a:extLst>
              <a:ext uri="{FF2B5EF4-FFF2-40B4-BE49-F238E27FC236}">
                <a16:creationId xmlns:a16="http://schemas.microsoft.com/office/drawing/2014/main" id="{13883F95-9E2D-51EC-F93F-F5F9CDA892B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97722" y="1493995"/>
            <a:ext cx="4043997" cy="3031190"/>
          </a:xfrm>
          <a:prstGeom prst="rect">
            <a:avLst/>
          </a:prstGeom>
          <a:noFill/>
          <a:ln>
            <a:solidFill>
              <a:schemeClr val="tx1"/>
            </a:solidFill>
          </a:ln>
        </p:spPr>
      </p:pic>
      <p:pic>
        <p:nvPicPr>
          <p:cNvPr id="16" name="Picture 15">
            <a:extLst>
              <a:ext uri="{FF2B5EF4-FFF2-40B4-BE49-F238E27FC236}">
                <a16:creationId xmlns:a16="http://schemas.microsoft.com/office/drawing/2014/main" id="{7D99118D-A0A8-2A80-E25D-E681CE2A3C0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148003" y="1493996"/>
            <a:ext cx="4043997" cy="3031188"/>
          </a:xfrm>
          <a:prstGeom prst="rect">
            <a:avLst/>
          </a:prstGeom>
          <a:noFill/>
          <a:ln>
            <a:solidFill>
              <a:schemeClr val="tx1"/>
            </a:solidFill>
          </a:ln>
        </p:spPr>
      </p:pic>
      <p:sp>
        <p:nvSpPr>
          <p:cNvPr id="17" name="TextBox 16">
            <a:extLst>
              <a:ext uri="{FF2B5EF4-FFF2-40B4-BE49-F238E27FC236}">
                <a16:creationId xmlns:a16="http://schemas.microsoft.com/office/drawing/2014/main" id="{19899DC3-7838-7DAC-F267-3E1B3D4474AC}"/>
              </a:ext>
            </a:extLst>
          </p:cNvPr>
          <p:cNvSpPr txBox="1"/>
          <p:nvPr/>
        </p:nvSpPr>
        <p:spPr>
          <a:xfrm>
            <a:off x="1311579" y="4767943"/>
            <a:ext cx="683642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Pareto plots are estimators of intrinsic dimensionality, and they rank dimensions in a descending order of variance.</a:t>
            </a:r>
          </a:p>
          <a:p>
            <a:pPr marL="285750" indent="-285750">
              <a:buFont typeface="Arial" panose="020B0604020202020204" pitchFamily="34" charset="0"/>
              <a:buChar char="•"/>
            </a:pPr>
            <a:r>
              <a:rPr lang="en-NZ" dirty="0"/>
              <a:t>95% of variance is explained on the first two components.</a:t>
            </a:r>
          </a:p>
          <a:p>
            <a:pPr marL="285750" indent="-285750">
              <a:buFont typeface="Arial" panose="020B0604020202020204" pitchFamily="34" charset="0"/>
              <a:buChar char="•"/>
            </a:pPr>
            <a:r>
              <a:rPr lang="en-US" dirty="0"/>
              <a:t>Principal component 1 is of greater importance than the second because it represents a large portion of the cumulative variance. </a:t>
            </a:r>
            <a:endParaRPr lang="en-NZ" dirty="0"/>
          </a:p>
          <a:p>
            <a:pPr marL="285750" indent="-285750">
              <a:buFont typeface="Arial" panose="020B0604020202020204" pitchFamily="34" charset="0"/>
              <a:buChar char="•"/>
            </a:pPr>
            <a:endParaRPr lang="en-NZ" dirty="0"/>
          </a:p>
        </p:txBody>
      </p:sp>
    </p:spTree>
    <p:extLst>
      <p:ext uri="{BB962C8B-B14F-4D97-AF65-F5344CB8AC3E}">
        <p14:creationId xmlns:p14="http://schemas.microsoft.com/office/powerpoint/2010/main" val="549960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1076A-6C3A-4195-B71E-13B06EF8A5CE}"/>
              </a:ext>
            </a:extLst>
          </p:cNvPr>
          <p:cNvSpPr>
            <a:spLocks noGrp="1"/>
          </p:cNvSpPr>
          <p:nvPr>
            <p:ph type="title"/>
          </p:nvPr>
        </p:nvSpPr>
        <p:spPr/>
        <p:txBody>
          <a:bodyPr/>
          <a:lstStyle/>
          <a:p>
            <a:r>
              <a:rPr lang="en-US" b="1" dirty="0"/>
              <a:t>Future Work</a:t>
            </a:r>
          </a:p>
        </p:txBody>
      </p:sp>
      <p:sp>
        <p:nvSpPr>
          <p:cNvPr id="3" name="Content Placeholder 2">
            <a:extLst>
              <a:ext uri="{FF2B5EF4-FFF2-40B4-BE49-F238E27FC236}">
                <a16:creationId xmlns:a16="http://schemas.microsoft.com/office/drawing/2014/main" id="{2C6CC1C3-7C3E-41AE-848A-D24708BADAFD}"/>
              </a:ext>
            </a:extLst>
          </p:cNvPr>
          <p:cNvSpPr>
            <a:spLocks noGrp="1"/>
          </p:cNvSpPr>
          <p:nvPr>
            <p:ph idx="1"/>
          </p:nvPr>
        </p:nvSpPr>
        <p:spPr>
          <a:xfrm>
            <a:off x="1638300" y="1473200"/>
            <a:ext cx="8915400" cy="2819401"/>
          </a:xfrm>
        </p:spPr>
        <p:txBody>
          <a:bodyPr>
            <a:normAutofit/>
          </a:bodyPr>
          <a:lstStyle/>
          <a:p>
            <a:r>
              <a:rPr lang="en-US" sz="2400" dirty="0"/>
              <a:t>Use other Dimensionality Reduction (DR) technique to reflect on the load change.</a:t>
            </a:r>
          </a:p>
          <a:p>
            <a:r>
              <a:rPr lang="en-US" sz="2400" dirty="0"/>
              <a:t> Choose the simplest tool for classification</a:t>
            </a:r>
          </a:p>
        </p:txBody>
      </p:sp>
      <p:sp>
        <p:nvSpPr>
          <p:cNvPr id="4" name="Slide Number Placeholder 3">
            <a:extLst>
              <a:ext uri="{FF2B5EF4-FFF2-40B4-BE49-F238E27FC236}">
                <a16:creationId xmlns:a16="http://schemas.microsoft.com/office/drawing/2014/main" id="{5E234307-B938-58F2-1907-DAF0A4DFB9A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698E542-8A4F-43D4-8F70-64C06A414FD8}" type="slidenum">
              <a:rPr kumimoji="0" lang="en-US"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
        <p:nvSpPr>
          <p:cNvPr id="6" name="TextBox 5">
            <a:extLst>
              <a:ext uri="{FF2B5EF4-FFF2-40B4-BE49-F238E27FC236}">
                <a16:creationId xmlns:a16="http://schemas.microsoft.com/office/drawing/2014/main" id="{0B246E3A-C8A0-2410-6A04-6A840FC399FD}"/>
              </a:ext>
            </a:extLst>
          </p:cNvPr>
          <p:cNvSpPr txBox="1"/>
          <p:nvPr/>
        </p:nvSpPr>
        <p:spPr>
          <a:xfrm>
            <a:off x="1715877" y="3786914"/>
            <a:ext cx="6097836" cy="369332"/>
          </a:xfrm>
          <a:prstGeom prst="rect">
            <a:avLst/>
          </a:prstGeom>
          <a:noFill/>
        </p:spPr>
        <p:txBody>
          <a:bodyPr wrap="square">
            <a:spAutoFit/>
          </a:bodyPr>
          <a:lstStyle/>
          <a:p>
            <a:r>
              <a:rPr lang="en-NZ" dirty="0"/>
              <a:t>https://github.com/Judah8?tab=repositories</a:t>
            </a:r>
          </a:p>
        </p:txBody>
      </p:sp>
    </p:spTree>
    <p:extLst>
      <p:ext uri="{BB962C8B-B14F-4D97-AF65-F5344CB8AC3E}">
        <p14:creationId xmlns:p14="http://schemas.microsoft.com/office/powerpoint/2010/main" val="5573250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273</TotalTime>
  <Words>652</Words>
  <Application>Microsoft Office PowerPoint</Application>
  <PresentationFormat>Widescreen</PresentationFormat>
  <Paragraphs>79</Paragraphs>
  <Slides>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Cambria Math</vt:lpstr>
      <vt:lpstr>Century Gothic</vt:lpstr>
      <vt:lpstr>Garamond</vt:lpstr>
      <vt:lpstr>Times New Roman</vt:lpstr>
      <vt:lpstr>Wingdings</vt:lpstr>
      <vt:lpstr>Wingdings 3</vt:lpstr>
      <vt:lpstr>Wisp</vt:lpstr>
      <vt:lpstr>INDUCTION MACHINE: STATOR INTER-TURN FAULT DIAGNOSIS</vt:lpstr>
      <vt:lpstr>STATOR INTER-TURN FAULT</vt:lpstr>
      <vt:lpstr>OBJECTIVES</vt:lpstr>
      <vt:lpstr>DATASET DISCUSSION</vt:lpstr>
      <vt:lpstr>RESULTS</vt:lpstr>
      <vt:lpstr>RESULTS</vt:lpstr>
      <vt:lpstr>PowerPoint Presentation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MOTOR: BROKEN ROTOR BAR FAULT DIAGNOSIS</dc:title>
  <dc:creator>Litili Ofanoa Waisale</dc:creator>
  <cp:lastModifiedBy>Jiuta Tamata</cp:lastModifiedBy>
  <cp:revision>24</cp:revision>
  <dcterms:created xsi:type="dcterms:W3CDTF">2022-10-02T09:07:15Z</dcterms:created>
  <dcterms:modified xsi:type="dcterms:W3CDTF">2022-10-13T03:14:39Z</dcterms:modified>
</cp:coreProperties>
</file>