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20"/>
  </p:notesMasterIdLst>
  <p:sldIdLst>
    <p:sldId id="407" r:id="rId3"/>
    <p:sldId id="408" r:id="rId4"/>
    <p:sldId id="430" r:id="rId5"/>
    <p:sldId id="431" r:id="rId6"/>
    <p:sldId id="432" r:id="rId7"/>
    <p:sldId id="444" r:id="rId8"/>
    <p:sldId id="433" r:id="rId9"/>
    <p:sldId id="435" r:id="rId10"/>
    <p:sldId id="437" r:id="rId11"/>
    <p:sldId id="436" r:id="rId12"/>
    <p:sldId id="439" r:id="rId13"/>
    <p:sldId id="438" r:id="rId14"/>
    <p:sldId id="440" r:id="rId15"/>
    <p:sldId id="441" r:id="rId16"/>
    <p:sldId id="442" r:id="rId17"/>
    <p:sldId id="322" r:id="rId18"/>
    <p:sldId id="44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5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C3DEE8-ED0F-452B-9EAC-76A97D3BF2F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F17102-2B20-4A8E-B09D-33AF75B4A769}">
      <dgm:prSet/>
      <dgm:spPr/>
      <dgm:t>
        <a:bodyPr/>
        <a:lstStyle/>
        <a:p>
          <a:r>
            <a:rPr lang="en-US"/>
            <a:t>Acquire Mineralogy Data &amp; Well Log Data</a:t>
          </a:r>
        </a:p>
      </dgm:t>
    </dgm:pt>
    <dgm:pt modelId="{7364A24D-38C0-4C36-9854-9A9D150CC37A}" type="parTrans" cxnId="{4F8F2F0A-6F71-4D6D-AE7C-1D1125846111}">
      <dgm:prSet/>
      <dgm:spPr/>
      <dgm:t>
        <a:bodyPr/>
        <a:lstStyle/>
        <a:p>
          <a:endParaRPr lang="en-US"/>
        </a:p>
      </dgm:t>
    </dgm:pt>
    <dgm:pt modelId="{5A978122-9C02-4B3C-9590-4631214C4A86}" type="sibTrans" cxnId="{4F8F2F0A-6F71-4D6D-AE7C-1D1125846111}">
      <dgm:prSet/>
      <dgm:spPr/>
      <dgm:t>
        <a:bodyPr/>
        <a:lstStyle/>
        <a:p>
          <a:endParaRPr lang="en-US"/>
        </a:p>
      </dgm:t>
    </dgm:pt>
    <dgm:pt modelId="{787024EF-33E8-4AAE-9AA5-DBA8B8BB1B9D}">
      <dgm:prSet/>
      <dgm:spPr/>
      <dgm:t>
        <a:bodyPr/>
        <a:lstStyle/>
        <a:p>
          <a:r>
            <a:rPr lang="en-US" dirty="0"/>
            <a:t>Mineralogy and Well Log Data should match depth</a:t>
          </a:r>
        </a:p>
      </dgm:t>
    </dgm:pt>
    <dgm:pt modelId="{3B780E0D-83C1-4E97-B62D-88126C25FAC1}" type="parTrans" cxnId="{7840FDAC-9A82-453B-9195-9CAC5BF94F30}">
      <dgm:prSet/>
      <dgm:spPr/>
      <dgm:t>
        <a:bodyPr/>
        <a:lstStyle/>
        <a:p>
          <a:endParaRPr lang="en-US"/>
        </a:p>
      </dgm:t>
    </dgm:pt>
    <dgm:pt modelId="{47CA9453-45D0-42D2-8564-8C2F2EAEEE5A}" type="sibTrans" cxnId="{7840FDAC-9A82-453B-9195-9CAC5BF94F30}">
      <dgm:prSet/>
      <dgm:spPr/>
      <dgm:t>
        <a:bodyPr/>
        <a:lstStyle/>
        <a:p>
          <a:endParaRPr lang="en-US"/>
        </a:p>
      </dgm:t>
    </dgm:pt>
    <dgm:pt modelId="{578D7C8B-4AC2-43FE-9812-A0E5A367A46C}">
      <dgm:prSet/>
      <dgm:spPr/>
      <dgm:t>
        <a:bodyPr/>
        <a:lstStyle/>
        <a:p>
          <a:r>
            <a:rPr lang="en-US" dirty="0"/>
            <a:t>Perform unsupervised learning on mineralogy data</a:t>
          </a:r>
        </a:p>
      </dgm:t>
    </dgm:pt>
    <dgm:pt modelId="{666C4032-B2B7-46C5-BEEE-203FD4AE798A}" type="parTrans" cxnId="{F1254296-A1FE-46A0-8911-88A1051D1B9C}">
      <dgm:prSet/>
      <dgm:spPr/>
      <dgm:t>
        <a:bodyPr/>
        <a:lstStyle/>
        <a:p>
          <a:endParaRPr lang="en-US"/>
        </a:p>
      </dgm:t>
    </dgm:pt>
    <dgm:pt modelId="{D16804C7-20C8-4DF4-8F86-FC6AEB728D90}" type="sibTrans" cxnId="{F1254296-A1FE-46A0-8911-88A1051D1B9C}">
      <dgm:prSet/>
      <dgm:spPr/>
      <dgm:t>
        <a:bodyPr/>
        <a:lstStyle/>
        <a:p>
          <a:endParaRPr lang="en-US"/>
        </a:p>
      </dgm:t>
    </dgm:pt>
    <dgm:pt modelId="{835A05DD-6C3D-4F30-A2E8-256FC66A2463}">
      <dgm:prSet/>
      <dgm:spPr/>
      <dgm:t>
        <a:bodyPr/>
        <a:lstStyle/>
        <a:p>
          <a:r>
            <a:rPr lang="en-US"/>
            <a:t>Mineralogy data: Composition of Quartz, Shale, Carbonates</a:t>
          </a:r>
        </a:p>
      </dgm:t>
    </dgm:pt>
    <dgm:pt modelId="{5C79A559-97C1-40B8-A3ED-08A129D79F10}" type="parTrans" cxnId="{44B51437-A8E2-4A3F-9B69-243E785BC2EB}">
      <dgm:prSet/>
      <dgm:spPr/>
      <dgm:t>
        <a:bodyPr/>
        <a:lstStyle/>
        <a:p>
          <a:endParaRPr lang="en-US"/>
        </a:p>
      </dgm:t>
    </dgm:pt>
    <dgm:pt modelId="{E84489ED-DBEE-4D3E-AA70-1FEAD4464837}" type="sibTrans" cxnId="{44B51437-A8E2-4A3F-9B69-243E785BC2EB}">
      <dgm:prSet/>
      <dgm:spPr/>
      <dgm:t>
        <a:bodyPr/>
        <a:lstStyle/>
        <a:p>
          <a:endParaRPr lang="en-US"/>
        </a:p>
      </dgm:t>
    </dgm:pt>
    <dgm:pt modelId="{E5E876B1-18C1-4171-BA86-708648BF17EB}">
      <dgm:prSet/>
      <dgm:spPr/>
      <dgm:t>
        <a:bodyPr/>
        <a:lstStyle/>
        <a:p>
          <a:r>
            <a:rPr lang="en-US"/>
            <a:t>K-means and Ward Hierarchical Clustering </a:t>
          </a:r>
        </a:p>
      </dgm:t>
    </dgm:pt>
    <dgm:pt modelId="{A8A79BAD-80AF-45C7-84FE-99F151BAD164}" type="parTrans" cxnId="{BDD02DD6-24FF-43C6-BAE5-4B37855FB6E0}">
      <dgm:prSet/>
      <dgm:spPr/>
      <dgm:t>
        <a:bodyPr/>
        <a:lstStyle/>
        <a:p>
          <a:endParaRPr lang="en-US"/>
        </a:p>
      </dgm:t>
    </dgm:pt>
    <dgm:pt modelId="{5B3DB4BF-6C58-4026-80A4-FD7017153A2C}" type="sibTrans" cxnId="{BDD02DD6-24FF-43C6-BAE5-4B37855FB6E0}">
      <dgm:prSet/>
      <dgm:spPr/>
      <dgm:t>
        <a:bodyPr/>
        <a:lstStyle/>
        <a:p>
          <a:endParaRPr lang="en-US"/>
        </a:p>
      </dgm:t>
    </dgm:pt>
    <dgm:pt modelId="{E5D2AE18-310E-484B-9517-4EF5D35FF893}">
      <dgm:prSet/>
      <dgm:spPr/>
      <dgm:t>
        <a:bodyPr/>
        <a:lstStyle/>
        <a:p>
          <a:r>
            <a:rPr lang="en-US"/>
            <a:t>Perform supervised learning on well log data</a:t>
          </a:r>
        </a:p>
      </dgm:t>
    </dgm:pt>
    <dgm:pt modelId="{17D503DF-E9B8-4155-B1A6-12C9E3D9836E}" type="parTrans" cxnId="{7D52C5C2-37D8-4BAE-95C8-57B94E1C3A3B}">
      <dgm:prSet/>
      <dgm:spPr/>
      <dgm:t>
        <a:bodyPr/>
        <a:lstStyle/>
        <a:p>
          <a:endParaRPr lang="en-US"/>
        </a:p>
      </dgm:t>
    </dgm:pt>
    <dgm:pt modelId="{C32E4CCA-B158-4355-BB58-CA1EDFA5C93E}" type="sibTrans" cxnId="{7D52C5C2-37D8-4BAE-95C8-57B94E1C3A3B}">
      <dgm:prSet/>
      <dgm:spPr/>
      <dgm:t>
        <a:bodyPr/>
        <a:lstStyle/>
        <a:p>
          <a:endParaRPr lang="en-US"/>
        </a:p>
      </dgm:t>
    </dgm:pt>
    <dgm:pt modelId="{A69868EE-7087-449E-8FDD-29C0FFDD54D4}">
      <dgm:prSet/>
      <dgm:spPr/>
      <dgm:t>
        <a:bodyPr/>
        <a:lstStyle/>
        <a:p>
          <a:r>
            <a:rPr lang="en-US"/>
            <a:t>Features: Gamma Ray Log, Neutron Porosity Log, Density Log</a:t>
          </a:r>
        </a:p>
      </dgm:t>
    </dgm:pt>
    <dgm:pt modelId="{A59899CB-6504-4E1C-AF5C-0B3526FE68CD}" type="parTrans" cxnId="{B64556AF-6894-46A0-8821-63C83200647A}">
      <dgm:prSet/>
      <dgm:spPr/>
      <dgm:t>
        <a:bodyPr/>
        <a:lstStyle/>
        <a:p>
          <a:endParaRPr lang="en-US"/>
        </a:p>
      </dgm:t>
    </dgm:pt>
    <dgm:pt modelId="{D6464AE1-43AE-4AF7-9CCF-94DB2A61AB9A}" type="sibTrans" cxnId="{B64556AF-6894-46A0-8821-63C83200647A}">
      <dgm:prSet/>
      <dgm:spPr/>
      <dgm:t>
        <a:bodyPr/>
        <a:lstStyle/>
        <a:p>
          <a:endParaRPr lang="en-US"/>
        </a:p>
      </dgm:t>
    </dgm:pt>
    <dgm:pt modelId="{50167678-FC1E-4BC3-80EF-3B6560B8768E}">
      <dgm:prSet/>
      <dgm:spPr/>
      <dgm:t>
        <a:bodyPr/>
        <a:lstStyle/>
        <a:p>
          <a:r>
            <a:rPr lang="en-US" dirty="0"/>
            <a:t>Labels:  Rock Type</a:t>
          </a:r>
        </a:p>
      </dgm:t>
    </dgm:pt>
    <dgm:pt modelId="{1EAA4D79-3FEE-4A2A-830B-1BC3ACECBB1F}" type="parTrans" cxnId="{CEBF8FC4-2294-4CC2-82EF-DF948DD8DDF2}">
      <dgm:prSet/>
      <dgm:spPr/>
      <dgm:t>
        <a:bodyPr/>
        <a:lstStyle/>
        <a:p>
          <a:endParaRPr lang="en-US"/>
        </a:p>
      </dgm:t>
    </dgm:pt>
    <dgm:pt modelId="{29E2334E-2782-45B2-9336-4A4F352641FB}" type="sibTrans" cxnId="{CEBF8FC4-2294-4CC2-82EF-DF948DD8DDF2}">
      <dgm:prSet/>
      <dgm:spPr/>
      <dgm:t>
        <a:bodyPr/>
        <a:lstStyle/>
        <a:p>
          <a:endParaRPr lang="en-US"/>
        </a:p>
      </dgm:t>
    </dgm:pt>
    <dgm:pt modelId="{4ADA487D-9086-4F70-A353-40A899C19BAB}">
      <dgm:prSet/>
      <dgm:spPr/>
      <dgm:t>
        <a:bodyPr/>
        <a:lstStyle/>
        <a:p>
          <a:r>
            <a:rPr lang="en-US" dirty="0"/>
            <a:t>Algorithms:  K Nearest Neighbors (KNN), Support Vector Machines  (SVM), Random Forest  (RF)</a:t>
          </a:r>
        </a:p>
      </dgm:t>
    </dgm:pt>
    <dgm:pt modelId="{BF0B107A-E2B8-4759-8388-67E1D81AC090}" type="parTrans" cxnId="{0246E434-F27E-480D-ABD6-7DDF64AF1428}">
      <dgm:prSet/>
      <dgm:spPr/>
      <dgm:t>
        <a:bodyPr/>
        <a:lstStyle/>
        <a:p>
          <a:endParaRPr lang="en-US"/>
        </a:p>
      </dgm:t>
    </dgm:pt>
    <dgm:pt modelId="{69B07B93-254C-4977-A453-214E8C04050B}" type="sibTrans" cxnId="{0246E434-F27E-480D-ABD6-7DDF64AF1428}">
      <dgm:prSet/>
      <dgm:spPr/>
      <dgm:t>
        <a:bodyPr/>
        <a:lstStyle/>
        <a:p>
          <a:endParaRPr lang="en-US"/>
        </a:p>
      </dgm:t>
    </dgm:pt>
    <dgm:pt modelId="{EB574093-8490-4897-8A90-08A66E77EB8A}">
      <dgm:prSet/>
      <dgm:spPr/>
      <dgm:t>
        <a:bodyPr/>
        <a:lstStyle/>
        <a:p>
          <a:r>
            <a:rPr lang="en-US" dirty="0"/>
            <a:t>Cleaned Log Data removing outliers in GR and NPHI log </a:t>
          </a:r>
        </a:p>
      </dgm:t>
    </dgm:pt>
    <dgm:pt modelId="{09C096E8-D2C4-48BE-AE0C-17792CC476C9}" type="parTrans" cxnId="{D8F3316A-6909-40B2-8240-96EC96D5D29D}">
      <dgm:prSet/>
      <dgm:spPr/>
      <dgm:t>
        <a:bodyPr/>
        <a:lstStyle/>
        <a:p>
          <a:endParaRPr lang="en-US"/>
        </a:p>
      </dgm:t>
    </dgm:pt>
    <dgm:pt modelId="{A44939D5-3C3A-4C23-87D8-3BE45862B090}" type="sibTrans" cxnId="{D8F3316A-6909-40B2-8240-96EC96D5D29D}">
      <dgm:prSet/>
      <dgm:spPr/>
      <dgm:t>
        <a:bodyPr/>
        <a:lstStyle/>
        <a:p>
          <a:endParaRPr lang="en-US"/>
        </a:p>
      </dgm:t>
    </dgm:pt>
    <dgm:pt modelId="{6D5FADC8-67F9-4604-881C-1BA9BA54D857}">
      <dgm:prSet/>
      <dgm:spPr/>
      <dgm:t>
        <a:bodyPr/>
        <a:lstStyle/>
        <a:p>
          <a:r>
            <a:rPr lang="en-US" dirty="0"/>
            <a:t>Add Noise to Dataset and Evaluate impact</a:t>
          </a:r>
        </a:p>
      </dgm:t>
    </dgm:pt>
    <dgm:pt modelId="{B9F1BFA9-969C-4C68-8C6C-94AA52F92205}" type="parTrans" cxnId="{0204508A-FCEF-43C6-B919-7C734517FA9D}">
      <dgm:prSet/>
      <dgm:spPr/>
      <dgm:t>
        <a:bodyPr/>
        <a:lstStyle/>
        <a:p>
          <a:endParaRPr lang="en-US"/>
        </a:p>
      </dgm:t>
    </dgm:pt>
    <dgm:pt modelId="{521B706B-4A3E-49CE-9616-19FC67FDF891}" type="sibTrans" cxnId="{0204508A-FCEF-43C6-B919-7C734517FA9D}">
      <dgm:prSet/>
      <dgm:spPr/>
      <dgm:t>
        <a:bodyPr/>
        <a:lstStyle/>
        <a:p>
          <a:endParaRPr lang="en-US"/>
        </a:p>
      </dgm:t>
    </dgm:pt>
    <dgm:pt modelId="{35354106-FB35-43D7-89AE-5B974896517C}" type="pres">
      <dgm:prSet presAssocID="{BDC3DEE8-ED0F-452B-9EAC-76A97D3BF2FA}" presName="linear" presStyleCnt="0">
        <dgm:presLayoutVars>
          <dgm:animLvl val="lvl"/>
          <dgm:resizeHandles val="exact"/>
        </dgm:presLayoutVars>
      </dgm:prSet>
      <dgm:spPr/>
    </dgm:pt>
    <dgm:pt modelId="{5C18E0C0-CB01-4A94-88DC-E20A72BEA03E}" type="pres">
      <dgm:prSet presAssocID="{04F17102-2B20-4A8E-B09D-33AF75B4A76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DD005DC-1E49-44A8-BEF8-C4A4F34B6F91}" type="pres">
      <dgm:prSet presAssocID="{04F17102-2B20-4A8E-B09D-33AF75B4A769}" presName="childText" presStyleLbl="revTx" presStyleIdx="0" presStyleCnt="3">
        <dgm:presLayoutVars>
          <dgm:bulletEnabled val="1"/>
        </dgm:presLayoutVars>
      </dgm:prSet>
      <dgm:spPr/>
    </dgm:pt>
    <dgm:pt modelId="{EC13D627-9A86-410D-8692-A3DC10F0F5B0}" type="pres">
      <dgm:prSet presAssocID="{578D7C8B-4AC2-43FE-9812-A0E5A367A46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DDA001C-6C57-4957-868F-821EAB29BBC3}" type="pres">
      <dgm:prSet presAssocID="{578D7C8B-4AC2-43FE-9812-A0E5A367A46C}" presName="childText" presStyleLbl="revTx" presStyleIdx="1" presStyleCnt="3">
        <dgm:presLayoutVars>
          <dgm:bulletEnabled val="1"/>
        </dgm:presLayoutVars>
      </dgm:prSet>
      <dgm:spPr/>
    </dgm:pt>
    <dgm:pt modelId="{3BC807F0-5898-43D9-9597-23495B511E70}" type="pres">
      <dgm:prSet presAssocID="{E5D2AE18-310E-484B-9517-4EF5D35FF89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2B89F24-27BB-498B-9395-03E612777431}" type="pres">
      <dgm:prSet presAssocID="{E5D2AE18-310E-484B-9517-4EF5D35FF893}" presName="childText" presStyleLbl="revTx" presStyleIdx="2" presStyleCnt="3">
        <dgm:presLayoutVars>
          <dgm:bulletEnabled val="1"/>
        </dgm:presLayoutVars>
      </dgm:prSet>
      <dgm:spPr/>
    </dgm:pt>
    <dgm:pt modelId="{A0059D11-20B3-4BE8-9B1C-50D15606A6C9}" type="pres">
      <dgm:prSet presAssocID="{6D5FADC8-67F9-4604-881C-1BA9BA54D85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923B401-D2FF-4DEC-B26C-3F547857F130}" type="presOf" srcId="{E5D2AE18-310E-484B-9517-4EF5D35FF893}" destId="{3BC807F0-5898-43D9-9597-23495B511E70}" srcOrd="0" destOrd="0" presId="urn:microsoft.com/office/officeart/2005/8/layout/vList2"/>
    <dgm:cxn modelId="{4F8F2F0A-6F71-4D6D-AE7C-1D1125846111}" srcId="{BDC3DEE8-ED0F-452B-9EAC-76A97D3BF2FA}" destId="{04F17102-2B20-4A8E-B09D-33AF75B4A769}" srcOrd="0" destOrd="0" parTransId="{7364A24D-38C0-4C36-9854-9A9D150CC37A}" sibTransId="{5A978122-9C02-4B3C-9590-4631214C4A86}"/>
    <dgm:cxn modelId="{32480C19-912E-47D1-A52B-CE875B357E2D}" type="presOf" srcId="{E5E876B1-18C1-4171-BA86-708648BF17EB}" destId="{5DDA001C-6C57-4957-868F-821EAB29BBC3}" srcOrd="0" destOrd="1" presId="urn:microsoft.com/office/officeart/2005/8/layout/vList2"/>
    <dgm:cxn modelId="{0246E434-F27E-480D-ABD6-7DDF64AF1428}" srcId="{E5D2AE18-310E-484B-9517-4EF5D35FF893}" destId="{4ADA487D-9086-4F70-A353-40A899C19BAB}" srcOrd="2" destOrd="0" parTransId="{BF0B107A-E2B8-4759-8388-67E1D81AC090}" sibTransId="{69B07B93-254C-4977-A453-214E8C04050B}"/>
    <dgm:cxn modelId="{44B51437-A8E2-4A3F-9B69-243E785BC2EB}" srcId="{578D7C8B-4AC2-43FE-9812-A0E5A367A46C}" destId="{835A05DD-6C3D-4F30-A2E8-256FC66A2463}" srcOrd="0" destOrd="0" parTransId="{5C79A559-97C1-40B8-A3ED-08A129D79F10}" sibTransId="{E84489ED-DBEE-4D3E-AA70-1FEAD4464837}"/>
    <dgm:cxn modelId="{4CFA473E-95D9-4B0A-9B96-2974BF5D8D2B}" type="presOf" srcId="{4ADA487D-9086-4F70-A353-40A899C19BAB}" destId="{E2B89F24-27BB-498B-9395-03E612777431}" srcOrd="0" destOrd="2" presId="urn:microsoft.com/office/officeart/2005/8/layout/vList2"/>
    <dgm:cxn modelId="{CC8BEE65-11F9-438B-9F76-2F659B89AC30}" type="presOf" srcId="{EB574093-8490-4897-8A90-08A66E77EB8A}" destId="{2DD005DC-1E49-44A8-BEF8-C4A4F34B6F91}" srcOrd="0" destOrd="1" presId="urn:microsoft.com/office/officeart/2005/8/layout/vList2"/>
    <dgm:cxn modelId="{D8F3316A-6909-40B2-8240-96EC96D5D29D}" srcId="{04F17102-2B20-4A8E-B09D-33AF75B4A769}" destId="{EB574093-8490-4897-8A90-08A66E77EB8A}" srcOrd="1" destOrd="0" parTransId="{09C096E8-D2C4-48BE-AE0C-17792CC476C9}" sibTransId="{A44939D5-3C3A-4C23-87D8-3BE45862B090}"/>
    <dgm:cxn modelId="{052AED51-ADEB-4EB1-9FF1-7B63788AF8E5}" type="presOf" srcId="{A69868EE-7087-449E-8FDD-29C0FFDD54D4}" destId="{E2B89F24-27BB-498B-9395-03E612777431}" srcOrd="0" destOrd="0" presId="urn:microsoft.com/office/officeart/2005/8/layout/vList2"/>
    <dgm:cxn modelId="{0204508A-FCEF-43C6-B919-7C734517FA9D}" srcId="{BDC3DEE8-ED0F-452B-9EAC-76A97D3BF2FA}" destId="{6D5FADC8-67F9-4604-881C-1BA9BA54D857}" srcOrd="3" destOrd="0" parTransId="{B9F1BFA9-969C-4C68-8C6C-94AA52F92205}" sibTransId="{521B706B-4A3E-49CE-9616-19FC67FDF891}"/>
    <dgm:cxn modelId="{4682FC90-3117-4D39-953D-489ADDB53AEC}" type="presOf" srcId="{BDC3DEE8-ED0F-452B-9EAC-76A97D3BF2FA}" destId="{35354106-FB35-43D7-89AE-5B974896517C}" srcOrd="0" destOrd="0" presId="urn:microsoft.com/office/officeart/2005/8/layout/vList2"/>
    <dgm:cxn modelId="{F1254296-A1FE-46A0-8911-88A1051D1B9C}" srcId="{BDC3DEE8-ED0F-452B-9EAC-76A97D3BF2FA}" destId="{578D7C8B-4AC2-43FE-9812-A0E5A367A46C}" srcOrd="1" destOrd="0" parTransId="{666C4032-B2B7-46C5-BEEE-203FD4AE798A}" sibTransId="{D16804C7-20C8-4DF4-8F86-FC6AEB728D90}"/>
    <dgm:cxn modelId="{6C20D8A5-4786-4E48-9133-6404A5D11881}" type="presOf" srcId="{835A05DD-6C3D-4F30-A2E8-256FC66A2463}" destId="{5DDA001C-6C57-4957-868F-821EAB29BBC3}" srcOrd="0" destOrd="0" presId="urn:microsoft.com/office/officeart/2005/8/layout/vList2"/>
    <dgm:cxn modelId="{DBEE90A6-360E-4A47-840D-A3F5B6990AFE}" type="presOf" srcId="{04F17102-2B20-4A8E-B09D-33AF75B4A769}" destId="{5C18E0C0-CB01-4A94-88DC-E20A72BEA03E}" srcOrd="0" destOrd="0" presId="urn:microsoft.com/office/officeart/2005/8/layout/vList2"/>
    <dgm:cxn modelId="{7840FDAC-9A82-453B-9195-9CAC5BF94F30}" srcId="{04F17102-2B20-4A8E-B09D-33AF75B4A769}" destId="{787024EF-33E8-4AAE-9AA5-DBA8B8BB1B9D}" srcOrd="0" destOrd="0" parTransId="{3B780E0D-83C1-4E97-B62D-88126C25FAC1}" sibTransId="{47CA9453-45D0-42D2-8564-8C2F2EAEEE5A}"/>
    <dgm:cxn modelId="{B64556AF-6894-46A0-8821-63C83200647A}" srcId="{E5D2AE18-310E-484B-9517-4EF5D35FF893}" destId="{A69868EE-7087-449E-8FDD-29C0FFDD54D4}" srcOrd="0" destOrd="0" parTransId="{A59899CB-6504-4E1C-AF5C-0B3526FE68CD}" sibTransId="{D6464AE1-43AE-4AF7-9CCF-94DB2A61AB9A}"/>
    <dgm:cxn modelId="{7D52C5C2-37D8-4BAE-95C8-57B94E1C3A3B}" srcId="{BDC3DEE8-ED0F-452B-9EAC-76A97D3BF2FA}" destId="{E5D2AE18-310E-484B-9517-4EF5D35FF893}" srcOrd="2" destOrd="0" parTransId="{17D503DF-E9B8-4155-B1A6-12C9E3D9836E}" sibTransId="{C32E4CCA-B158-4355-BB58-CA1EDFA5C93E}"/>
    <dgm:cxn modelId="{CEBF8FC4-2294-4CC2-82EF-DF948DD8DDF2}" srcId="{E5D2AE18-310E-484B-9517-4EF5D35FF893}" destId="{50167678-FC1E-4BC3-80EF-3B6560B8768E}" srcOrd="1" destOrd="0" parTransId="{1EAA4D79-3FEE-4A2A-830B-1BC3ACECBB1F}" sibTransId="{29E2334E-2782-45B2-9336-4A4F352641FB}"/>
    <dgm:cxn modelId="{BD2138C6-2349-4E44-B1D3-0BCC24D9E525}" type="presOf" srcId="{6D5FADC8-67F9-4604-881C-1BA9BA54D857}" destId="{A0059D11-20B3-4BE8-9B1C-50D15606A6C9}" srcOrd="0" destOrd="0" presId="urn:microsoft.com/office/officeart/2005/8/layout/vList2"/>
    <dgm:cxn modelId="{B9989ED2-E770-4794-B47A-B9E1723DD5A8}" type="presOf" srcId="{50167678-FC1E-4BC3-80EF-3B6560B8768E}" destId="{E2B89F24-27BB-498B-9395-03E612777431}" srcOrd="0" destOrd="1" presId="urn:microsoft.com/office/officeart/2005/8/layout/vList2"/>
    <dgm:cxn modelId="{BDD02DD6-24FF-43C6-BAE5-4B37855FB6E0}" srcId="{578D7C8B-4AC2-43FE-9812-A0E5A367A46C}" destId="{E5E876B1-18C1-4171-BA86-708648BF17EB}" srcOrd="1" destOrd="0" parTransId="{A8A79BAD-80AF-45C7-84FE-99F151BAD164}" sibTransId="{5B3DB4BF-6C58-4026-80A4-FD7017153A2C}"/>
    <dgm:cxn modelId="{C8A1ABD9-E429-4009-BA02-02C8F4124594}" type="presOf" srcId="{787024EF-33E8-4AAE-9AA5-DBA8B8BB1B9D}" destId="{2DD005DC-1E49-44A8-BEF8-C4A4F34B6F91}" srcOrd="0" destOrd="0" presId="urn:microsoft.com/office/officeart/2005/8/layout/vList2"/>
    <dgm:cxn modelId="{C750B7E7-E920-47F3-903E-0B4DB65E1280}" type="presOf" srcId="{578D7C8B-4AC2-43FE-9812-A0E5A367A46C}" destId="{EC13D627-9A86-410D-8692-A3DC10F0F5B0}" srcOrd="0" destOrd="0" presId="urn:microsoft.com/office/officeart/2005/8/layout/vList2"/>
    <dgm:cxn modelId="{1AC8CB05-97C9-4615-9E56-471F1986C832}" type="presParOf" srcId="{35354106-FB35-43D7-89AE-5B974896517C}" destId="{5C18E0C0-CB01-4A94-88DC-E20A72BEA03E}" srcOrd="0" destOrd="0" presId="urn:microsoft.com/office/officeart/2005/8/layout/vList2"/>
    <dgm:cxn modelId="{A4E70F3E-35D8-4C05-91DA-670C6DA0FE5C}" type="presParOf" srcId="{35354106-FB35-43D7-89AE-5B974896517C}" destId="{2DD005DC-1E49-44A8-BEF8-C4A4F34B6F91}" srcOrd="1" destOrd="0" presId="urn:microsoft.com/office/officeart/2005/8/layout/vList2"/>
    <dgm:cxn modelId="{8A938CED-16A1-4AF4-9BC7-CCEDC27B73FF}" type="presParOf" srcId="{35354106-FB35-43D7-89AE-5B974896517C}" destId="{EC13D627-9A86-410D-8692-A3DC10F0F5B0}" srcOrd="2" destOrd="0" presId="urn:microsoft.com/office/officeart/2005/8/layout/vList2"/>
    <dgm:cxn modelId="{7CBF9DAB-8E87-4627-BFAE-E358BCE69796}" type="presParOf" srcId="{35354106-FB35-43D7-89AE-5B974896517C}" destId="{5DDA001C-6C57-4957-868F-821EAB29BBC3}" srcOrd="3" destOrd="0" presId="urn:microsoft.com/office/officeart/2005/8/layout/vList2"/>
    <dgm:cxn modelId="{406304AB-251B-4EB7-9F57-6FC9E1BF74D1}" type="presParOf" srcId="{35354106-FB35-43D7-89AE-5B974896517C}" destId="{3BC807F0-5898-43D9-9597-23495B511E70}" srcOrd="4" destOrd="0" presId="urn:microsoft.com/office/officeart/2005/8/layout/vList2"/>
    <dgm:cxn modelId="{EF54B873-7A60-4E27-89CC-950992B613D0}" type="presParOf" srcId="{35354106-FB35-43D7-89AE-5B974896517C}" destId="{E2B89F24-27BB-498B-9395-03E612777431}" srcOrd="5" destOrd="0" presId="urn:microsoft.com/office/officeart/2005/8/layout/vList2"/>
    <dgm:cxn modelId="{35CDD625-94C1-4330-A5FA-13968D9AE451}" type="presParOf" srcId="{35354106-FB35-43D7-89AE-5B974896517C}" destId="{A0059D11-20B3-4BE8-9B1C-50D15606A6C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18E0C0-CB01-4A94-88DC-E20A72BEA03E}">
      <dsp:nvSpPr>
        <dsp:cNvPr id="0" name=""/>
        <dsp:cNvSpPr/>
      </dsp:nvSpPr>
      <dsp:spPr>
        <a:xfrm>
          <a:off x="0" y="33259"/>
          <a:ext cx="6532849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Acquire Mineralogy Data &amp; Well Log Data</a:t>
          </a:r>
        </a:p>
      </dsp:txBody>
      <dsp:txXfrm>
        <a:off x="28100" y="61359"/>
        <a:ext cx="6476649" cy="519439"/>
      </dsp:txXfrm>
    </dsp:sp>
    <dsp:sp modelId="{2DD005DC-1E49-44A8-BEF8-C4A4F34B6F91}">
      <dsp:nvSpPr>
        <dsp:cNvPr id="0" name=""/>
        <dsp:cNvSpPr/>
      </dsp:nvSpPr>
      <dsp:spPr>
        <a:xfrm>
          <a:off x="0" y="608899"/>
          <a:ext cx="6532849" cy="658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7418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Mineralogy and Well Log Data should match depth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Cleaned Log Data removing outliers in GR and NPHI log </a:t>
          </a:r>
        </a:p>
      </dsp:txBody>
      <dsp:txXfrm>
        <a:off x="0" y="608899"/>
        <a:ext cx="6532849" cy="658260"/>
      </dsp:txXfrm>
    </dsp:sp>
    <dsp:sp modelId="{EC13D627-9A86-410D-8692-A3DC10F0F5B0}">
      <dsp:nvSpPr>
        <dsp:cNvPr id="0" name=""/>
        <dsp:cNvSpPr/>
      </dsp:nvSpPr>
      <dsp:spPr>
        <a:xfrm>
          <a:off x="0" y="1267159"/>
          <a:ext cx="6532849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Perform unsupervised learning on mineralogy data</a:t>
          </a:r>
        </a:p>
      </dsp:txBody>
      <dsp:txXfrm>
        <a:off x="28100" y="1295259"/>
        <a:ext cx="6476649" cy="519439"/>
      </dsp:txXfrm>
    </dsp:sp>
    <dsp:sp modelId="{5DDA001C-6C57-4957-868F-821EAB29BBC3}">
      <dsp:nvSpPr>
        <dsp:cNvPr id="0" name=""/>
        <dsp:cNvSpPr/>
      </dsp:nvSpPr>
      <dsp:spPr>
        <a:xfrm>
          <a:off x="0" y="1842799"/>
          <a:ext cx="6532849" cy="658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7418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Mineralogy data: Composition of Quartz, Shale, Carbonates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K-means and Ward Hierarchical Clustering </a:t>
          </a:r>
        </a:p>
      </dsp:txBody>
      <dsp:txXfrm>
        <a:off x="0" y="1842799"/>
        <a:ext cx="6532849" cy="658260"/>
      </dsp:txXfrm>
    </dsp:sp>
    <dsp:sp modelId="{3BC807F0-5898-43D9-9597-23495B511E70}">
      <dsp:nvSpPr>
        <dsp:cNvPr id="0" name=""/>
        <dsp:cNvSpPr/>
      </dsp:nvSpPr>
      <dsp:spPr>
        <a:xfrm>
          <a:off x="0" y="2501059"/>
          <a:ext cx="6532849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Perform supervised learning on well log data</a:t>
          </a:r>
        </a:p>
      </dsp:txBody>
      <dsp:txXfrm>
        <a:off x="28100" y="2529159"/>
        <a:ext cx="6476649" cy="519439"/>
      </dsp:txXfrm>
    </dsp:sp>
    <dsp:sp modelId="{E2B89F24-27BB-498B-9395-03E612777431}">
      <dsp:nvSpPr>
        <dsp:cNvPr id="0" name=""/>
        <dsp:cNvSpPr/>
      </dsp:nvSpPr>
      <dsp:spPr>
        <a:xfrm>
          <a:off x="0" y="3076699"/>
          <a:ext cx="6532849" cy="124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7418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Features: Gamma Ray Log, Neutron Porosity Log, Density Log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Labels:  Rock Type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Algorithms:  K Nearest Neighbors (KNN), Support Vector Machines  (SVM), Random Forest  (RF)</a:t>
          </a:r>
        </a:p>
      </dsp:txBody>
      <dsp:txXfrm>
        <a:off x="0" y="3076699"/>
        <a:ext cx="6532849" cy="1242000"/>
      </dsp:txXfrm>
    </dsp:sp>
    <dsp:sp modelId="{A0059D11-20B3-4BE8-9B1C-50D15606A6C9}">
      <dsp:nvSpPr>
        <dsp:cNvPr id="0" name=""/>
        <dsp:cNvSpPr/>
      </dsp:nvSpPr>
      <dsp:spPr>
        <a:xfrm>
          <a:off x="0" y="4318700"/>
          <a:ext cx="6532849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Add Noise to Dataset and Evaluate impact</a:t>
          </a:r>
        </a:p>
      </dsp:txBody>
      <dsp:txXfrm>
        <a:off x="28100" y="4346800"/>
        <a:ext cx="6476649" cy="5194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3EC02-09B1-413D-BD4C-21930E3C9D1B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F5F28-2B04-4A7F-8E7B-7987051EC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51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3D119-5733-4F1F-8747-25F83683C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528071-25FE-4C55-AB1D-FE57C9A86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6D889-2334-4310-9F64-3CF3873FC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BB69-1E24-4F95-9D06-4B6A73308502}" type="datetime1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8D461-C9A5-498F-B6A0-2298E4EF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9EBE5-228C-4846-B444-F82E034B3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18838-76A1-4C0A-B5C6-5D421CBE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772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AD9D0-416D-4D08-9B56-0AA6E1601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FBC129-5E2A-44BB-A539-BF6260F41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55FB0-96B6-4AF0-A1B4-4670BA2C1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FB12-D6BE-446D-BB71-E1CFB71E4871}" type="datetime1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5E8CF-A232-4AED-9E75-22EFDFFE0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87114-1A01-4F38-B036-EF6488D15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18838-76A1-4C0A-B5C6-5D421CBE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149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E54236-C480-48EE-82F0-3DE0C8E285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8113EC-84D3-49A2-8837-803D0172B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1EBE5-70CE-42CB-B4E9-5C6C0188F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A9A6-ED8C-49A7-9C26-550C685AD72F}" type="datetime1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737B1-EFC9-44ED-8B54-75BB1213B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F7A8A-3938-406E-B577-A12513C2A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18838-76A1-4C0A-B5C6-5D421CBE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17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B96CA68-3460-4EDB-BE42-F371C9EB17F1}" type="datetime1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B99A8BA-4209-4305-866D-0B9F242314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997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0"/>
            <a:ext cx="109728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87EF646D-AA19-4A51-9DA9-0AF8F53122A4}" type="datetime1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B99A8BA-4209-4305-866D-0B9F242314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620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EB44232-AA29-4170-978A-37617687FF18}" type="datetime1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B99A8BA-4209-4305-866D-0B9F242314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1740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C984F2D-9EA3-45B1-8979-794C1918E8F3}" type="datetime1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B99A8BA-4209-4305-866D-0B9F242314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7878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34A7E77-7159-4FF0-959B-13BF7254C6B1}" type="datetime1">
              <a:rPr lang="en-US" smtClean="0"/>
              <a:t>4/28/2020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B99A8BA-4209-4305-866D-0B9F242314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9200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928AE7C-24CE-42FF-B275-35F81E592ED8}" type="datetime1">
              <a:rPr lang="en-US" smtClean="0"/>
              <a:t>4/28/2020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B99A8BA-4209-4305-866D-0B9F242314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544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5CF8FE9-6B80-47E7-B625-3BCA0B91F658}" type="datetime1">
              <a:rPr lang="en-US" smtClean="0"/>
              <a:t>4/28/2020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B99A8BA-4209-4305-866D-0B9F242314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780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48991EC-6D51-43E0-801C-2955BCAE8D85}" type="datetime1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B99A8BA-4209-4305-866D-0B9F242314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5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0DD83-A3B3-45E0-9F1D-2202F5F0F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C2792-5435-42E1-80EB-1BFF26038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EF567-5CFF-4FED-9757-5284608BF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8C610-4BBC-4BA9-A005-A90A336983F8}" type="datetime1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45431-226C-4C92-B231-E18468080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CAEAE-5374-4CB5-A584-47D7C1C42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18838-76A1-4C0A-B5C6-5D421CBE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102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981EE47-0032-4A99-9ECE-DAD12829E525}" type="datetime1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B99A8BA-4209-4305-866D-0B9F242314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436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17C9F12-B1F4-4626-BB35-29C33221C9F4}" type="datetime1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B99A8BA-4209-4305-866D-0B9F242314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54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70501B3-E22A-4067-B991-632757675851}" type="datetime1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B99A8BA-4209-4305-866D-0B9F242314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19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546B3-ED3B-4EB6-8561-69AAA2171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12AC46-C5A3-4F1E-9FFD-5EACD89C0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BA396-1231-4A00-8446-FF2CC0B12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AAFBB-1DD1-43CA-AB48-7B6CEC32153B}" type="datetime1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A0325-2FE0-42AB-A495-CB9CBF636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82CBC-8E35-4E8F-8220-7F7513268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18838-76A1-4C0A-B5C6-5D421CBE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61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AF1E2-5BFE-4C82-983F-CEEDB07BD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86582-AB61-45C3-BD3A-F6E12EF977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651657-6FAB-4266-BB13-62EC496CF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AFC0EC-F5EB-476C-82CA-9A7882DAE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0548A-F654-4122-9F22-0A45B29D115A}" type="datetime1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34AB1A-7709-4229-859D-829EF735D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2DFAC-0073-482B-8862-A83DA2F40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18838-76A1-4C0A-B5C6-5D421CBE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39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69CA8-BCE2-4C06-9EEB-8C596364B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C4E44-99EE-4581-986F-730970EF8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6465A-67D6-4CD6-B086-56B9585C1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27FAF1-AEC9-498E-8973-34B811C421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B65B41-D826-41A0-9D71-4F2E0D2CF9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320BEC-7A29-47DA-968E-9BE7D5263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B71AD-4ED4-41F1-AFA7-A67441BE2A11}" type="datetime1">
              <a:rPr lang="en-US" smtClean="0"/>
              <a:t>4/28/2020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E46E06-348A-4210-8B6D-2BA929D0C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045FDA-D854-47FA-B154-C090DCE51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18838-76A1-4C0A-B5C6-5D421CBE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4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4CE60-342B-4E5B-A5ED-D0C145F84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DDD428-005D-4B7B-9A22-4B961AA89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A4CC1-19CF-46AD-87C2-EEC4A05A3A94}" type="datetime1">
              <a:rPr lang="en-US" smtClean="0"/>
              <a:t>4/28/2020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F18F6C-C5CE-49DB-B983-20AC17E50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390828-283F-454F-B897-E1E8CB430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18838-76A1-4C0A-B5C6-5D421CBE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827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6931BD-5601-45D9-8166-C7470AE85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6ADBB-8F9E-452A-B787-65BBFFE218AA}" type="datetime1">
              <a:rPr lang="en-US" smtClean="0"/>
              <a:t>4/28/2020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1FCB5-F081-4676-A689-A40DA0AF0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E8C56-1BEB-4FC1-833A-D61FF00FE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18838-76A1-4C0A-B5C6-5D421CBE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433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BA733-2C65-437B-8E37-CABCE2C36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F2D1E-771D-4CE9-8F56-ADA179F98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06435-B842-4CA1-8DC4-AF92F3C9D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B88338-085A-4138-9BA2-A11195385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EED49-FA42-4A86-8A54-2DE3648C7A84}" type="datetime1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A996F-69FD-4558-8BD8-8E5C4EB46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07893-306F-406D-AB2E-39E836C2B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18838-76A1-4C0A-B5C6-5D421CBE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9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D0410-B8AA-4F69-85AA-67FBE7614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033512-7515-4F73-9AE1-1DAA111DB2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DE8FA3-EE29-4AEB-833D-779E568D78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3A36A4-05E6-48D2-AE16-E85E37F01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568C6-5823-4027-9EB7-C4B75AC99F1D}" type="datetime1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671031-0C3B-4A56-AF5D-96E8A7F91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D699AD-1877-4980-8EED-4EF195E8D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18838-76A1-4C0A-B5C6-5D421CBE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85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4F57AC-979D-4696-9BFC-8F1AFA9A9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1142D-1939-4863-A8F7-7550B8F9C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6FEF8-DDCE-4024-8871-419480C44F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CDE3C-8F56-4575-90F6-EBC17573D040}" type="datetime1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BA39B-EB3C-4A0E-A3C0-9952524B81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C3454-5FD3-4956-8F6C-EDD31F54A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18838-76A1-4C0A-B5C6-5D421CBEE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43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3200" y="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43001"/>
            <a:ext cx="12192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629400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203200" y="609600"/>
            <a:ext cx="11785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93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rgbClr val="002060"/>
          </a:solidFill>
          <a:latin typeface="Calibri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675F91-6BFB-4EB6-8ED8-22735891DF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Rock-Type Classification and Prediction In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Volve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Field</a:t>
            </a:r>
            <a:b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5E62D48-24E2-4F05-9C25-B7AC63B8C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Judah Odiachi</a:t>
            </a:r>
          </a:p>
        </p:txBody>
      </p:sp>
    </p:spTree>
    <p:extLst>
      <p:ext uri="{BB962C8B-B14F-4D97-AF65-F5344CB8AC3E}">
        <p14:creationId xmlns:p14="http://schemas.microsoft.com/office/powerpoint/2010/main" val="449778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3C2FA-D538-43A7-8331-B5403175E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 Random Forest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1C36BB1-C723-492D-8572-18CCE7296E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8906" y="1855199"/>
            <a:ext cx="10227094" cy="41832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848A2A-E54B-436B-AF7D-64F988BE46DE}"/>
              </a:ext>
            </a:extLst>
          </p:cNvPr>
          <p:cNvSpPr txBox="1"/>
          <p:nvPr/>
        </p:nvSpPr>
        <p:spPr>
          <a:xfrm>
            <a:off x="401009" y="1108543"/>
            <a:ext cx="4740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Confusion  Matrix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69FE87-7A41-4FF9-8A97-259BC9D2036A}"/>
              </a:ext>
            </a:extLst>
          </p:cNvPr>
          <p:cNvSpPr txBox="1"/>
          <p:nvPr/>
        </p:nvSpPr>
        <p:spPr>
          <a:xfrm>
            <a:off x="5141343" y="2163558"/>
            <a:ext cx="6101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Classification Report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B60131-DF2B-4D2A-89B7-7A1B8FC7A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9A8BA-4209-4305-866D-0B9F24231408}" type="slidenum">
              <a:rPr lang="en-US" b="1" smtClean="0"/>
              <a:pPr/>
              <a:t>10</a:t>
            </a:fld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27155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DB657-6DC5-40B1-AEE6-4C679FC8C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Supervised Learning (Comparison of Prediction Techniques)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EF3FC17-5866-4F97-BA1B-11E9A4A635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7669" y="689670"/>
            <a:ext cx="6098948" cy="565605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A716F9D-0706-4B23-929A-0EE8F4DFCC7F}"/>
              </a:ext>
            </a:extLst>
          </p:cNvPr>
          <p:cNvSpPr/>
          <p:nvPr/>
        </p:nvSpPr>
        <p:spPr>
          <a:xfrm>
            <a:off x="5660594" y="3429000"/>
            <a:ext cx="702259" cy="177394"/>
          </a:xfrm>
          <a:prstGeom prst="rect">
            <a:avLst/>
          </a:prstGeom>
          <a:noFill/>
          <a:ln w="63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7790B2-A952-4B6E-870D-BD668CA31242}"/>
              </a:ext>
            </a:extLst>
          </p:cNvPr>
          <p:cNvSpPr/>
          <p:nvPr/>
        </p:nvSpPr>
        <p:spPr>
          <a:xfrm flipV="1">
            <a:off x="6334278" y="3350362"/>
            <a:ext cx="702259" cy="78638"/>
          </a:xfrm>
          <a:prstGeom prst="rect">
            <a:avLst/>
          </a:prstGeom>
          <a:noFill/>
          <a:ln w="63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59705A-E011-43C0-9B95-6D49DB42E78B}"/>
              </a:ext>
            </a:extLst>
          </p:cNvPr>
          <p:cNvSpPr txBox="1"/>
          <p:nvPr/>
        </p:nvSpPr>
        <p:spPr>
          <a:xfrm>
            <a:off x="3634298" y="5586472"/>
            <a:ext cx="481340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GR     RHOB   NPHI    SVM       KNN       RF    Facies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A36263-EDA3-4C28-BF98-24C55DBD3522}"/>
              </a:ext>
            </a:extLst>
          </p:cNvPr>
          <p:cNvSpPr txBox="1"/>
          <p:nvPr/>
        </p:nvSpPr>
        <p:spPr>
          <a:xfrm>
            <a:off x="5405933" y="965606"/>
            <a:ext cx="10460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Well 14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4230EB-15A9-4A0A-B8AD-534B060A48C2}"/>
              </a:ext>
            </a:extLst>
          </p:cNvPr>
          <p:cNvSpPr txBox="1"/>
          <p:nvPr/>
        </p:nvSpPr>
        <p:spPr>
          <a:xfrm>
            <a:off x="3064476" y="1394037"/>
            <a:ext cx="569822" cy="41549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3200</a:t>
            </a:r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r>
              <a:rPr lang="en-US" sz="1200" b="1" dirty="0"/>
              <a:t>3400</a:t>
            </a:r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r>
              <a:rPr lang="en-US" sz="1200" b="1" dirty="0"/>
              <a:t>3600</a:t>
            </a:r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r>
              <a:rPr lang="en-US" sz="1200" b="1" dirty="0"/>
              <a:t>3800</a:t>
            </a:r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r>
              <a:rPr lang="en-US" sz="1200" b="1" dirty="0"/>
              <a:t>4000</a:t>
            </a:r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r>
              <a:rPr lang="en-US" sz="1200" b="1" dirty="0"/>
              <a:t> 4200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53B8E6-B543-42C9-8000-0FC10445D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9A8BA-4209-4305-866D-0B9F24231408}" type="slidenum">
              <a:rPr lang="en-US" b="1" smtClean="0"/>
              <a:pPr/>
              <a:t>11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59975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DB657-6DC5-40B1-AEE6-4C679FC8C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Supervised Learning (Prediction for Well without mineralogy data)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D8B11D-6DF9-4B20-866C-D6FC7E1817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0898" y="762000"/>
            <a:ext cx="8557403" cy="57423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2B7CC4-E54B-49AC-A807-8CEF0E9A5479}"/>
              </a:ext>
            </a:extLst>
          </p:cNvPr>
          <p:cNvSpPr txBox="1"/>
          <p:nvPr/>
        </p:nvSpPr>
        <p:spPr>
          <a:xfrm>
            <a:off x="5405933" y="965606"/>
            <a:ext cx="10460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Well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ACBE03-9270-4280-8917-0F9A49C698EB}"/>
              </a:ext>
            </a:extLst>
          </p:cNvPr>
          <p:cNvSpPr txBox="1"/>
          <p:nvPr/>
        </p:nvSpPr>
        <p:spPr>
          <a:xfrm>
            <a:off x="2591866" y="5816767"/>
            <a:ext cx="649649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GR            RHOB        NPHI            SVM       KNN            RF          Facies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F4D18F-8242-425C-866D-EAE4E85836F7}"/>
              </a:ext>
            </a:extLst>
          </p:cNvPr>
          <p:cNvSpPr txBox="1"/>
          <p:nvPr/>
        </p:nvSpPr>
        <p:spPr>
          <a:xfrm>
            <a:off x="1853063" y="1463333"/>
            <a:ext cx="569822" cy="43396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200" b="1" dirty="0"/>
          </a:p>
          <a:p>
            <a:r>
              <a:rPr lang="en-US" sz="1200" b="1" dirty="0"/>
              <a:t>2950</a:t>
            </a:r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r>
              <a:rPr lang="en-US" sz="1200" b="1" dirty="0"/>
              <a:t>3000</a:t>
            </a:r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r>
              <a:rPr lang="en-US" sz="1200" b="1" dirty="0"/>
              <a:t>3050</a:t>
            </a:r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r>
              <a:rPr lang="en-US" sz="1200" b="1" dirty="0"/>
              <a:t>3100</a:t>
            </a:r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r>
              <a:rPr lang="en-US" sz="1200" b="1" dirty="0"/>
              <a:t>3150</a:t>
            </a:r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r>
              <a:rPr lang="en-US" sz="1200" b="1" dirty="0"/>
              <a:t> 3200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31C287-8E62-4B16-A1CF-035FCCC15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9A8BA-4209-4305-866D-0B9F24231408}" type="slidenum">
              <a:rPr lang="en-US" b="1" smtClean="0"/>
              <a:pPr/>
              <a:t>12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77681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AC4E9-0B67-43BB-8E11-C8B838763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Noise Addition to Evaluate Supervised Learning Techniques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1E6BB5D-CA9C-40E6-93CB-9BE93662CF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663" y="738921"/>
            <a:ext cx="2953886" cy="15399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79E691-A0C2-4707-94E6-F110B364B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63" y="2480153"/>
            <a:ext cx="2953886" cy="15977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ADE1D8-B8A6-4498-936D-050C724E4F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663" y="4279152"/>
            <a:ext cx="2953886" cy="16406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427B27-4587-402E-AB30-3BC796E55A7A}"/>
              </a:ext>
            </a:extLst>
          </p:cNvPr>
          <p:cNvSpPr txBox="1"/>
          <p:nvPr/>
        </p:nvSpPr>
        <p:spPr>
          <a:xfrm>
            <a:off x="3495675" y="979579"/>
            <a:ext cx="1104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Noise Level 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418524C-738F-4B67-B5F2-0B6A587E79EE}"/>
              </a:ext>
            </a:extLst>
          </p:cNvPr>
          <p:cNvCxnSpPr>
            <a:cxnSpLocks/>
          </p:cNvCxnSpPr>
          <p:nvPr/>
        </p:nvCxnSpPr>
        <p:spPr>
          <a:xfrm flipH="1">
            <a:off x="2447925" y="1500921"/>
            <a:ext cx="1047750" cy="4040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5314DE5-DF5D-4FCB-9F84-F7034890CF2D}"/>
              </a:ext>
            </a:extLst>
          </p:cNvPr>
          <p:cNvSpPr txBox="1"/>
          <p:nvPr/>
        </p:nvSpPr>
        <p:spPr>
          <a:xfrm>
            <a:off x="3495675" y="2563157"/>
            <a:ext cx="1104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Noise Level 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CE68E8B-BC2A-413A-B41D-DEE6FEC2C3B3}"/>
              </a:ext>
            </a:extLst>
          </p:cNvPr>
          <p:cNvCxnSpPr>
            <a:cxnSpLocks/>
          </p:cNvCxnSpPr>
          <p:nvPr/>
        </p:nvCxnSpPr>
        <p:spPr>
          <a:xfrm flipH="1">
            <a:off x="2574724" y="3292492"/>
            <a:ext cx="1047750" cy="4040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F323B6F-DFA6-4A25-9E7B-58CE07FDC315}"/>
              </a:ext>
            </a:extLst>
          </p:cNvPr>
          <p:cNvSpPr txBox="1"/>
          <p:nvPr/>
        </p:nvSpPr>
        <p:spPr>
          <a:xfrm>
            <a:off x="3495675" y="4479768"/>
            <a:ext cx="1104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Noise Level 3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E4AD5C8-92AB-4953-A35E-9068AEC6A1F4}"/>
              </a:ext>
            </a:extLst>
          </p:cNvPr>
          <p:cNvCxnSpPr>
            <a:cxnSpLocks/>
          </p:cNvCxnSpPr>
          <p:nvPr/>
        </p:nvCxnSpPr>
        <p:spPr>
          <a:xfrm flipH="1">
            <a:off x="2574724" y="5155039"/>
            <a:ext cx="1047750" cy="4040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E4F15B14-9130-4027-BD0F-1A56E1D2D9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8610" y="647700"/>
            <a:ext cx="5734050" cy="588645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E2CC242-08C2-447C-AA57-5FCFBC8F6FEB}"/>
              </a:ext>
            </a:extLst>
          </p:cNvPr>
          <p:cNvSpPr txBox="1"/>
          <p:nvPr/>
        </p:nvSpPr>
        <p:spPr>
          <a:xfrm>
            <a:off x="5655409" y="1324707"/>
            <a:ext cx="540439" cy="4708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200" b="1" dirty="0"/>
          </a:p>
          <a:p>
            <a:r>
              <a:rPr lang="en-US" sz="1200" b="1" dirty="0"/>
              <a:t>4200</a:t>
            </a:r>
          </a:p>
          <a:p>
            <a:endParaRPr lang="en-US" sz="1200" b="1" dirty="0"/>
          </a:p>
          <a:p>
            <a:endParaRPr lang="en-US" sz="1200" b="1" dirty="0"/>
          </a:p>
          <a:p>
            <a:r>
              <a:rPr lang="en-US" sz="1200" b="1" dirty="0"/>
              <a:t>4250</a:t>
            </a:r>
          </a:p>
          <a:p>
            <a:endParaRPr lang="en-US" sz="1200" b="1" dirty="0"/>
          </a:p>
          <a:p>
            <a:endParaRPr lang="en-US" sz="1200" b="1" dirty="0"/>
          </a:p>
          <a:p>
            <a:r>
              <a:rPr lang="en-US" sz="1200" b="1" dirty="0"/>
              <a:t>4300</a:t>
            </a:r>
          </a:p>
          <a:p>
            <a:endParaRPr lang="en-US" sz="1200" b="1" dirty="0"/>
          </a:p>
          <a:p>
            <a:endParaRPr lang="en-US" sz="1200" b="1" dirty="0"/>
          </a:p>
          <a:p>
            <a:r>
              <a:rPr lang="en-US" sz="1200" b="1" dirty="0"/>
              <a:t>4350</a:t>
            </a:r>
          </a:p>
          <a:p>
            <a:endParaRPr lang="en-US" sz="1200" b="1" dirty="0"/>
          </a:p>
          <a:p>
            <a:endParaRPr lang="en-US" sz="1200" b="1" dirty="0"/>
          </a:p>
          <a:p>
            <a:r>
              <a:rPr lang="en-US" sz="1200" b="1" dirty="0"/>
              <a:t>4400</a:t>
            </a:r>
          </a:p>
          <a:p>
            <a:endParaRPr lang="en-US" sz="1200" b="1" dirty="0"/>
          </a:p>
          <a:p>
            <a:endParaRPr lang="en-US" sz="1200" b="1" dirty="0"/>
          </a:p>
          <a:p>
            <a:r>
              <a:rPr lang="en-US" sz="1200" b="1" dirty="0"/>
              <a:t>4450</a:t>
            </a:r>
          </a:p>
          <a:p>
            <a:endParaRPr lang="en-US" sz="1200" b="1" dirty="0"/>
          </a:p>
          <a:p>
            <a:endParaRPr lang="en-US" sz="1200" b="1" dirty="0"/>
          </a:p>
          <a:p>
            <a:r>
              <a:rPr lang="en-US" sz="1200" b="1" dirty="0"/>
              <a:t>4500</a:t>
            </a:r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r>
              <a:rPr lang="en-US" sz="1200" b="1" dirty="0"/>
              <a:t>4550</a:t>
            </a:r>
          </a:p>
          <a:p>
            <a:endParaRPr lang="en-US" sz="12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EF691C-33AD-4A63-A0A7-87902CCB29AD}"/>
              </a:ext>
            </a:extLst>
          </p:cNvPr>
          <p:cNvSpPr txBox="1"/>
          <p:nvPr/>
        </p:nvSpPr>
        <p:spPr>
          <a:xfrm>
            <a:off x="6251028" y="5851550"/>
            <a:ext cx="4453759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50" b="1" dirty="0"/>
              <a:t>GR            RHOB        NPHI        SVM     SVM_N1   SVM_N2    SVM_N3        Facies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F8FA67-13E3-4271-9C11-115B45A5A048}"/>
              </a:ext>
            </a:extLst>
          </p:cNvPr>
          <p:cNvSpPr txBox="1"/>
          <p:nvPr/>
        </p:nvSpPr>
        <p:spPr>
          <a:xfrm>
            <a:off x="7954870" y="859550"/>
            <a:ext cx="10460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Well 13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EC4D4D-F25F-4768-9C97-B64FD0D68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9A8BA-4209-4305-866D-0B9F24231408}" type="slidenum">
              <a:rPr lang="en-US" b="1" smtClean="0"/>
              <a:pPr/>
              <a:t>13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07291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AC4E9-0B67-43BB-8E11-C8B838763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Noise Addition to Evaluate Supervised Learning Techniques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0374A5C-EF8F-4B40-833A-A4CAEED6C3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200" y="1004630"/>
            <a:ext cx="2857634" cy="14944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C46060-E268-4FA5-B985-39094BE8B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" y="2741726"/>
            <a:ext cx="2945251" cy="17051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50AE0C-BF98-4D0A-8980-21C1C4568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00" y="4689502"/>
            <a:ext cx="3060834" cy="1577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9810642-E88C-460A-842D-0D69322E2BFC}"/>
              </a:ext>
            </a:extLst>
          </p:cNvPr>
          <p:cNvSpPr txBox="1"/>
          <p:nvPr/>
        </p:nvSpPr>
        <p:spPr>
          <a:xfrm>
            <a:off x="3672326" y="1056176"/>
            <a:ext cx="1104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Noise Level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A54635-F303-4A47-B3D9-867E80D06141}"/>
              </a:ext>
            </a:extLst>
          </p:cNvPr>
          <p:cNvSpPr txBox="1"/>
          <p:nvPr/>
        </p:nvSpPr>
        <p:spPr>
          <a:xfrm>
            <a:off x="3672326" y="2933904"/>
            <a:ext cx="1104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Noise Level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3F5F70-CFBD-4A77-AA3A-9E24B3F79B9F}"/>
              </a:ext>
            </a:extLst>
          </p:cNvPr>
          <p:cNvSpPr txBox="1"/>
          <p:nvPr/>
        </p:nvSpPr>
        <p:spPr>
          <a:xfrm>
            <a:off x="3571875" y="4857212"/>
            <a:ext cx="1104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Noise Level 3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A93E71-EFEE-4DDA-A21C-B5DDEC26CD0D}"/>
              </a:ext>
            </a:extLst>
          </p:cNvPr>
          <p:cNvCxnSpPr>
            <a:cxnSpLocks/>
          </p:cNvCxnSpPr>
          <p:nvPr/>
        </p:nvCxnSpPr>
        <p:spPr>
          <a:xfrm flipH="1">
            <a:off x="2624576" y="1702507"/>
            <a:ext cx="1047750" cy="4040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24E5EC6-C399-4DC0-8A15-CFC98C3C2F20}"/>
              </a:ext>
            </a:extLst>
          </p:cNvPr>
          <p:cNvCxnSpPr>
            <a:cxnSpLocks/>
          </p:cNvCxnSpPr>
          <p:nvPr/>
        </p:nvCxnSpPr>
        <p:spPr>
          <a:xfrm flipH="1">
            <a:off x="2757047" y="3567336"/>
            <a:ext cx="1047750" cy="4040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94ECAAB-4F4C-4BC3-8917-036B3B8827F2}"/>
              </a:ext>
            </a:extLst>
          </p:cNvPr>
          <p:cNvCxnSpPr>
            <a:cxnSpLocks/>
          </p:cNvCxnSpPr>
          <p:nvPr/>
        </p:nvCxnSpPr>
        <p:spPr>
          <a:xfrm flipH="1">
            <a:off x="2639302" y="5503543"/>
            <a:ext cx="1047750" cy="4040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EE859072-D14B-4387-A09C-31C9E1D1ED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7378" y="647700"/>
            <a:ext cx="5581622" cy="591502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377460D-6574-46B0-961C-59F4F591A2B6}"/>
              </a:ext>
            </a:extLst>
          </p:cNvPr>
          <p:cNvSpPr txBox="1"/>
          <p:nvPr/>
        </p:nvSpPr>
        <p:spPr>
          <a:xfrm>
            <a:off x="7735152" y="862921"/>
            <a:ext cx="10460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Well 13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A68C4C-8329-427F-ACA3-FDCADE4F5DDB}"/>
              </a:ext>
            </a:extLst>
          </p:cNvPr>
          <p:cNvSpPr txBox="1"/>
          <p:nvPr/>
        </p:nvSpPr>
        <p:spPr>
          <a:xfrm>
            <a:off x="5582961" y="1356096"/>
            <a:ext cx="540439" cy="4708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200" b="1" dirty="0"/>
          </a:p>
          <a:p>
            <a:r>
              <a:rPr lang="en-US" sz="1200" b="1" dirty="0"/>
              <a:t>4200</a:t>
            </a:r>
          </a:p>
          <a:p>
            <a:endParaRPr lang="en-US" sz="1200" b="1" dirty="0"/>
          </a:p>
          <a:p>
            <a:endParaRPr lang="en-US" sz="1200" b="1" dirty="0"/>
          </a:p>
          <a:p>
            <a:r>
              <a:rPr lang="en-US" sz="1200" b="1" dirty="0"/>
              <a:t>4250</a:t>
            </a:r>
          </a:p>
          <a:p>
            <a:endParaRPr lang="en-US" sz="1200" b="1" dirty="0"/>
          </a:p>
          <a:p>
            <a:endParaRPr lang="en-US" sz="1200" b="1" dirty="0"/>
          </a:p>
          <a:p>
            <a:r>
              <a:rPr lang="en-US" sz="1200" b="1" dirty="0"/>
              <a:t>4300</a:t>
            </a:r>
          </a:p>
          <a:p>
            <a:endParaRPr lang="en-US" sz="1200" b="1" dirty="0"/>
          </a:p>
          <a:p>
            <a:endParaRPr lang="en-US" sz="1200" b="1" dirty="0"/>
          </a:p>
          <a:p>
            <a:r>
              <a:rPr lang="en-US" sz="1200" b="1" dirty="0"/>
              <a:t>4350</a:t>
            </a:r>
          </a:p>
          <a:p>
            <a:endParaRPr lang="en-US" sz="1200" b="1" dirty="0"/>
          </a:p>
          <a:p>
            <a:endParaRPr lang="en-US" sz="1200" b="1" dirty="0"/>
          </a:p>
          <a:p>
            <a:r>
              <a:rPr lang="en-US" sz="1200" b="1" dirty="0"/>
              <a:t>4400</a:t>
            </a:r>
          </a:p>
          <a:p>
            <a:endParaRPr lang="en-US" sz="1200" b="1" dirty="0"/>
          </a:p>
          <a:p>
            <a:endParaRPr lang="en-US" sz="1200" b="1" dirty="0"/>
          </a:p>
          <a:p>
            <a:r>
              <a:rPr lang="en-US" sz="1200" b="1" dirty="0"/>
              <a:t>4450</a:t>
            </a:r>
          </a:p>
          <a:p>
            <a:endParaRPr lang="en-US" sz="1200" b="1" dirty="0"/>
          </a:p>
          <a:p>
            <a:endParaRPr lang="en-US" sz="1200" b="1" dirty="0"/>
          </a:p>
          <a:p>
            <a:r>
              <a:rPr lang="en-US" sz="1200" b="1" dirty="0"/>
              <a:t>4500</a:t>
            </a:r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r>
              <a:rPr lang="en-US" sz="1200" b="1" dirty="0"/>
              <a:t>4550</a:t>
            </a:r>
          </a:p>
          <a:p>
            <a:endParaRPr lang="en-US" sz="12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F9EB63-AB27-494E-800C-27BE0BF7464C}"/>
              </a:ext>
            </a:extLst>
          </p:cNvPr>
          <p:cNvSpPr txBox="1"/>
          <p:nvPr/>
        </p:nvSpPr>
        <p:spPr>
          <a:xfrm>
            <a:off x="6251028" y="5851550"/>
            <a:ext cx="4453759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50" b="1" dirty="0"/>
              <a:t>GR            RHOB        NPHI        RF          RF_N1      RF_N2       RF_N3        Facies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75F2BB-B9EA-4069-8620-B69E5ADF3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9A8BA-4209-4305-866D-0B9F24231408}" type="slidenum">
              <a:rPr lang="en-US" b="1" smtClean="0"/>
              <a:pPr/>
              <a:t>14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13283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AC4E9-0B67-43BB-8E11-C8B838763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Noise Addition to Evaluate Supervised Learning Techniques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14B23BC9-D385-42C1-8712-DC989A304A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133" y="831676"/>
            <a:ext cx="3587135" cy="18922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3E0EAB9-6E69-44F9-9DD7-BEF6E9B5A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132" y="2787408"/>
            <a:ext cx="3587135" cy="17323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EB5C89-42FF-4B89-8A3B-AB017CC7E4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133" y="4583182"/>
            <a:ext cx="3587135" cy="19451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ED4DC2-856F-4745-8001-7480D74D912E}"/>
              </a:ext>
            </a:extLst>
          </p:cNvPr>
          <p:cNvSpPr txBox="1"/>
          <p:nvPr/>
        </p:nvSpPr>
        <p:spPr>
          <a:xfrm>
            <a:off x="4190117" y="1402339"/>
            <a:ext cx="1104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Noise Level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05D5B0-CA94-402D-A713-378C146AECEF}"/>
              </a:ext>
            </a:extLst>
          </p:cNvPr>
          <p:cNvSpPr txBox="1"/>
          <p:nvPr/>
        </p:nvSpPr>
        <p:spPr>
          <a:xfrm>
            <a:off x="4093984" y="3270676"/>
            <a:ext cx="1104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Noise Level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892B01-1160-4B2D-9B9F-48DE2EA34F72}"/>
              </a:ext>
            </a:extLst>
          </p:cNvPr>
          <p:cNvSpPr txBox="1"/>
          <p:nvPr/>
        </p:nvSpPr>
        <p:spPr>
          <a:xfrm>
            <a:off x="4093984" y="5389615"/>
            <a:ext cx="1104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Noise Level 3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4D8724A-2957-424D-8238-0FFB0ABD7E00}"/>
              </a:ext>
            </a:extLst>
          </p:cNvPr>
          <p:cNvCxnSpPr>
            <a:cxnSpLocks/>
          </p:cNvCxnSpPr>
          <p:nvPr/>
        </p:nvCxnSpPr>
        <p:spPr>
          <a:xfrm flipH="1">
            <a:off x="3186551" y="1942548"/>
            <a:ext cx="1090174" cy="3322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B5E887-98A5-479C-8151-D2CB1E49ACA2}"/>
              </a:ext>
            </a:extLst>
          </p:cNvPr>
          <p:cNvCxnSpPr>
            <a:cxnSpLocks/>
          </p:cNvCxnSpPr>
          <p:nvPr/>
        </p:nvCxnSpPr>
        <p:spPr>
          <a:xfrm flipH="1">
            <a:off x="3186551" y="3801780"/>
            <a:ext cx="1090174" cy="3322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D41E8F3-3B3A-4039-B78D-8CB714DFEAAC}"/>
              </a:ext>
            </a:extLst>
          </p:cNvPr>
          <p:cNvCxnSpPr>
            <a:cxnSpLocks/>
          </p:cNvCxnSpPr>
          <p:nvPr/>
        </p:nvCxnSpPr>
        <p:spPr>
          <a:xfrm flipH="1">
            <a:off x="3337501" y="5838747"/>
            <a:ext cx="939224" cy="1875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92152A3F-27F0-41F4-A0A4-4510C7424B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5017" y="762000"/>
            <a:ext cx="6309361" cy="581805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24CF839-CD6F-4FE6-AA9C-C128970EC2B4}"/>
              </a:ext>
            </a:extLst>
          </p:cNvPr>
          <p:cNvSpPr txBox="1"/>
          <p:nvPr/>
        </p:nvSpPr>
        <p:spPr>
          <a:xfrm>
            <a:off x="7735152" y="862921"/>
            <a:ext cx="10460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Well 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71FAE4-94DF-4264-A236-2C3D5980E1AE}"/>
              </a:ext>
            </a:extLst>
          </p:cNvPr>
          <p:cNvSpPr txBox="1"/>
          <p:nvPr/>
        </p:nvSpPr>
        <p:spPr>
          <a:xfrm>
            <a:off x="5531054" y="1367539"/>
            <a:ext cx="540439" cy="4708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200" b="1" dirty="0"/>
          </a:p>
          <a:p>
            <a:r>
              <a:rPr lang="en-US" sz="1200" b="1" dirty="0"/>
              <a:t>4200</a:t>
            </a:r>
          </a:p>
          <a:p>
            <a:endParaRPr lang="en-US" sz="1200" b="1" dirty="0"/>
          </a:p>
          <a:p>
            <a:endParaRPr lang="en-US" sz="1200" b="1" dirty="0"/>
          </a:p>
          <a:p>
            <a:r>
              <a:rPr lang="en-US" sz="1200" b="1" dirty="0"/>
              <a:t>4250</a:t>
            </a:r>
          </a:p>
          <a:p>
            <a:endParaRPr lang="en-US" sz="1200" b="1" dirty="0"/>
          </a:p>
          <a:p>
            <a:endParaRPr lang="en-US" sz="1200" b="1" dirty="0"/>
          </a:p>
          <a:p>
            <a:r>
              <a:rPr lang="en-US" sz="1200" b="1" dirty="0"/>
              <a:t>4300</a:t>
            </a:r>
          </a:p>
          <a:p>
            <a:endParaRPr lang="en-US" sz="1200" b="1" dirty="0"/>
          </a:p>
          <a:p>
            <a:endParaRPr lang="en-US" sz="1200" b="1" dirty="0"/>
          </a:p>
          <a:p>
            <a:r>
              <a:rPr lang="en-US" sz="1200" b="1" dirty="0"/>
              <a:t>4350</a:t>
            </a:r>
          </a:p>
          <a:p>
            <a:endParaRPr lang="en-US" sz="1200" b="1" dirty="0"/>
          </a:p>
          <a:p>
            <a:endParaRPr lang="en-US" sz="1200" b="1" dirty="0"/>
          </a:p>
          <a:p>
            <a:r>
              <a:rPr lang="en-US" sz="1200" b="1" dirty="0"/>
              <a:t>4400</a:t>
            </a:r>
          </a:p>
          <a:p>
            <a:endParaRPr lang="en-US" sz="1200" b="1" dirty="0"/>
          </a:p>
          <a:p>
            <a:endParaRPr lang="en-US" sz="1200" b="1" dirty="0"/>
          </a:p>
          <a:p>
            <a:r>
              <a:rPr lang="en-US" sz="1200" b="1" dirty="0"/>
              <a:t>4450</a:t>
            </a:r>
          </a:p>
          <a:p>
            <a:endParaRPr lang="en-US" sz="1200" b="1" dirty="0"/>
          </a:p>
          <a:p>
            <a:endParaRPr lang="en-US" sz="1200" b="1" dirty="0"/>
          </a:p>
          <a:p>
            <a:r>
              <a:rPr lang="en-US" sz="1200" b="1" dirty="0"/>
              <a:t>4500</a:t>
            </a:r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r>
              <a:rPr lang="en-US" sz="1200" b="1" dirty="0"/>
              <a:t>4550</a:t>
            </a:r>
          </a:p>
          <a:p>
            <a:endParaRPr lang="en-US" sz="12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02209E-773F-431E-816C-3A05659ED103}"/>
              </a:ext>
            </a:extLst>
          </p:cNvPr>
          <p:cNvSpPr txBox="1"/>
          <p:nvPr/>
        </p:nvSpPr>
        <p:spPr>
          <a:xfrm>
            <a:off x="6096000" y="6152874"/>
            <a:ext cx="4947745" cy="2636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50" b="1" dirty="0"/>
              <a:t>GR            RHOB         NPHI                  KNN     KNN_N1       KNN_N2    KNN_N3        Facies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6E3B7E6-6385-4168-9B53-E136FE815707}"/>
              </a:ext>
            </a:extLst>
          </p:cNvPr>
          <p:cNvSpPr/>
          <p:nvPr/>
        </p:nvSpPr>
        <p:spPr>
          <a:xfrm>
            <a:off x="8534159" y="1514320"/>
            <a:ext cx="612251" cy="36933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870529D-57A5-4CB1-93E3-73AFD7A07723}"/>
              </a:ext>
            </a:extLst>
          </p:cNvPr>
          <p:cNvSpPr/>
          <p:nvPr/>
        </p:nvSpPr>
        <p:spPr>
          <a:xfrm>
            <a:off x="8534159" y="2400649"/>
            <a:ext cx="612251" cy="36933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0BC0A3-E195-460C-8B49-7E0BB08A3EDF}"/>
              </a:ext>
            </a:extLst>
          </p:cNvPr>
          <p:cNvSpPr/>
          <p:nvPr/>
        </p:nvSpPr>
        <p:spPr>
          <a:xfrm>
            <a:off x="8532593" y="2769981"/>
            <a:ext cx="612251" cy="205646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DD48F8-FBAF-4439-9A31-5B97F4C03FC2}"/>
              </a:ext>
            </a:extLst>
          </p:cNvPr>
          <p:cNvSpPr/>
          <p:nvPr/>
        </p:nvSpPr>
        <p:spPr>
          <a:xfrm>
            <a:off x="8529461" y="5783542"/>
            <a:ext cx="612251" cy="36933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E365FB2-A732-46D1-AD1E-6C3603D0F2AB}"/>
              </a:ext>
            </a:extLst>
          </p:cNvPr>
          <p:cNvSpPr/>
          <p:nvPr/>
        </p:nvSpPr>
        <p:spPr>
          <a:xfrm>
            <a:off x="9141712" y="1514320"/>
            <a:ext cx="612251" cy="36933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11F0FE9-59F3-4880-B63D-599F1B3A9870}"/>
              </a:ext>
            </a:extLst>
          </p:cNvPr>
          <p:cNvSpPr/>
          <p:nvPr/>
        </p:nvSpPr>
        <p:spPr>
          <a:xfrm>
            <a:off x="9141712" y="2052491"/>
            <a:ext cx="612251" cy="36933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435BC12-3D03-46B2-ADF7-90235D039AFB}"/>
              </a:ext>
            </a:extLst>
          </p:cNvPr>
          <p:cNvSpPr/>
          <p:nvPr/>
        </p:nvSpPr>
        <p:spPr>
          <a:xfrm>
            <a:off x="9141712" y="2434172"/>
            <a:ext cx="612251" cy="239226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49910F5-9FBA-48BA-A6F9-13DBAAF0E0F2}"/>
              </a:ext>
            </a:extLst>
          </p:cNvPr>
          <p:cNvSpPr/>
          <p:nvPr/>
        </p:nvSpPr>
        <p:spPr>
          <a:xfrm>
            <a:off x="9174352" y="5588441"/>
            <a:ext cx="612251" cy="57382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6441A53-BAC4-45F7-81DF-4EE89E2BF46B}"/>
              </a:ext>
            </a:extLst>
          </p:cNvPr>
          <p:cNvSpPr/>
          <p:nvPr/>
        </p:nvSpPr>
        <p:spPr>
          <a:xfrm>
            <a:off x="9786603" y="1514908"/>
            <a:ext cx="612251" cy="36933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7D14005-7565-496D-B96A-CD1CEBDBB4C4}"/>
              </a:ext>
            </a:extLst>
          </p:cNvPr>
          <p:cNvSpPr/>
          <p:nvPr/>
        </p:nvSpPr>
        <p:spPr>
          <a:xfrm>
            <a:off x="9786603" y="2048670"/>
            <a:ext cx="612251" cy="36933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38013B-E042-4EC0-81BF-91A2C069D231}"/>
              </a:ext>
            </a:extLst>
          </p:cNvPr>
          <p:cNvSpPr/>
          <p:nvPr/>
        </p:nvSpPr>
        <p:spPr>
          <a:xfrm>
            <a:off x="9786602" y="2445539"/>
            <a:ext cx="612251" cy="239226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225257B-5ACF-4AE8-AABA-8D16C9630032}"/>
              </a:ext>
            </a:extLst>
          </p:cNvPr>
          <p:cNvSpPr/>
          <p:nvPr/>
        </p:nvSpPr>
        <p:spPr>
          <a:xfrm>
            <a:off x="9786602" y="4899865"/>
            <a:ext cx="612251" cy="13076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06148A-EAB8-4CE9-B32C-F3BF40579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9A8BA-4209-4305-866D-0B9F24231408}" type="slidenum">
              <a:rPr lang="en-US" b="1" smtClean="0"/>
              <a:pPr/>
              <a:t>15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8155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12557"/>
            <a:ext cx="10972800" cy="3873843"/>
          </a:xfrm>
        </p:spPr>
        <p:txBody>
          <a:bodyPr>
            <a:normAutofit/>
          </a:bodyPr>
          <a:lstStyle/>
          <a:p>
            <a:r>
              <a:rPr lang="en-US" sz="2400" dirty="0"/>
              <a:t>The two unsupervised learning techniques; K-means and Ward hierarchical clustering performed well in classification of the rock types.</a:t>
            </a:r>
          </a:p>
          <a:p>
            <a:endParaRPr lang="en-US" sz="2400" dirty="0"/>
          </a:p>
          <a:p>
            <a:r>
              <a:rPr lang="en-US" sz="2400" dirty="0"/>
              <a:t>KNN, SVM and Random Forest perform efficiently in predicting the rock types.</a:t>
            </a:r>
          </a:p>
          <a:p>
            <a:endParaRPr lang="en-US" sz="2400" dirty="0"/>
          </a:p>
          <a:p>
            <a:r>
              <a:rPr lang="en-US" sz="2400" dirty="0"/>
              <a:t>KNN performs very poorly in predicting rock types in the presence of noise, while SVM and KNN handle noise effectively.</a:t>
            </a:r>
          </a:p>
          <a:p>
            <a:pPr lvl="2"/>
            <a:endParaRPr lang="en-US" dirty="0"/>
          </a:p>
          <a:p>
            <a:pPr marL="457200" lvl="1" indent="0">
              <a:buNone/>
            </a:pPr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09B88-3AFB-44E2-B5B2-1FA54A103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154394"/>
            <a:ext cx="2844800" cy="365125"/>
          </a:xfrm>
        </p:spPr>
        <p:txBody>
          <a:bodyPr/>
          <a:lstStyle/>
          <a:p>
            <a:fld id="{AB99A8BA-4209-4305-866D-0B9F24231408}" type="slidenum">
              <a:rPr lang="en-US" b="1" smtClean="0"/>
              <a:pPr/>
              <a:t>16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36264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3D03E-7C13-454F-A558-99CE7C4A0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A6434-CA6E-4210-942C-48DC28E30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Mukherjee A., Dasgupta T., Sahoo A., Srivastava M., (2017, December 6). Delineating Shale Reservoir through Electrofacies Analysis: A New Approach. AAPG GTW Oil and Gas Resources of India: Exploration and Production Opportunities and Challenges.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Gupta I., Tran N., Devegowda D.,  Jayaram V., Rai C.,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Sondergeld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C.,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Karami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H. (2020, January 1). Looking Ahead  of the Bit Using Surface Drilling and Petrophysical Data: Machine-Learning-Based Real-Time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Geosteering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Volve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Field. </a:t>
            </a:r>
            <a:r>
              <a:rPr lang="en-US" sz="2400" dirty="0"/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Society of Petroleum Engineers. doi:10.2118/199882-PA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9D9DDA-4FF8-4E35-82A9-6858F4F27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51900" y="6146801"/>
            <a:ext cx="2844800" cy="365125"/>
          </a:xfrm>
        </p:spPr>
        <p:txBody>
          <a:bodyPr/>
          <a:lstStyle/>
          <a:p>
            <a:fld id="{AB99A8BA-4209-4305-866D-0B9F24231408}" type="slidenum">
              <a:rPr lang="en-US" b="1" smtClean="0"/>
              <a:pPr/>
              <a:t>17</a:t>
            </a:fld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858682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284" y="1143000"/>
            <a:ext cx="11258026" cy="5029200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Description of the problem</a:t>
            </a:r>
          </a:p>
          <a:p>
            <a:pPr lvl="1"/>
            <a:r>
              <a:rPr lang="en-US" dirty="0"/>
              <a:t>Well Logs data can be used in describing electrofacies. These well logs are used as feed input in determining clusters.</a:t>
            </a:r>
          </a:p>
          <a:p>
            <a:pPr lvl="1"/>
            <a:r>
              <a:rPr lang="en-US" dirty="0"/>
              <a:t>With the availability of actual mineralogy data, in some wells, I attempt to use the well log data for supervised learning.</a:t>
            </a:r>
          </a:p>
          <a:p>
            <a:pPr lvl="1"/>
            <a:r>
              <a:rPr lang="en-US" dirty="0"/>
              <a:t>Actual mineralogy quantification is quite expensive, hence machine learning</a:t>
            </a:r>
          </a:p>
          <a:p>
            <a:pPr lvl="1"/>
            <a:r>
              <a:rPr lang="en-US" dirty="0"/>
              <a:t> With the rock type clusters, saturation and resistivity data can be compared to identify sweet spots in the reservoir</a:t>
            </a:r>
          </a:p>
          <a:p>
            <a:pPr lvl="2"/>
            <a:endParaRPr lang="en-US" dirty="0"/>
          </a:p>
          <a:p>
            <a:r>
              <a:rPr lang="en-US" b="1" dirty="0"/>
              <a:t>Dataset</a:t>
            </a:r>
          </a:p>
          <a:p>
            <a:pPr lvl="1"/>
            <a:r>
              <a:rPr lang="en-US" dirty="0" err="1"/>
              <a:t>Volve</a:t>
            </a:r>
            <a:r>
              <a:rPr lang="en-US" dirty="0"/>
              <a:t> field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1B11A-5C3B-4F63-BD2A-1CF9FDB1C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9A8BA-4209-4305-866D-0B9F24231408}" type="slidenum">
              <a:rPr lang="en-US" b="1" smtClean="0"/>
              <a:pPr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9210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Description of Workflow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3CCB9F6-24E7-4CB2-9D00-6C55F769AD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6066952"/>
              </p:ext>
            </p:extLst>
          </p:nvPr>
        </p:nvGraphicFramePr>
        <p:xfrm>
          <a:off x="392884" y="880534"/>
          <a:ext cx="6532849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382960AC-8B8C-4F37-81AF-85153EBBD7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99759" y="880535"/>
            <a:ext cx="4892241" cy="25484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E16719-ECC0-4A50-8304-DB809796B3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86133" y="3428999"/>
            <a:ext cx="4301067" cy="254846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641688-66C4-4C7A-9B8F-EC3D4CC50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9A8BA-4209-4305-866D-0B9F24231408}" type="slidenum">
              <a:rPr lang="en-US" b="1" smtClean="0"/>
              <a:pPr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67466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0"/>
            <a:ext cx="11835002" cy="762000"/>
          </a:xfrm>
        </p:spPr>
        <p:txBody>
          <a:bodyPr>
            <a:normAutofit/>
          </a:bodyPr>
          <a:lstStyle/>
          <a:p>
            <a:r>
              <a:rPr lang="en-US" dirty="0"/>
              <a:t>Unsupervised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284" y="762000"/>
            <a:ext cx="11258026" cy="5410200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BA6B15-AF25-438F-871D-6F9DF6009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068" y="731593"/>
            <a:ext cx="4938360" cy="31072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22C56E-4DFB-4C12-9D52-02B9FC592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98" y="651934"/>
            <a:ext cx="5493468" cy="32665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44B2C1-D0D8-4DA1-8FC9-B4D6B3F36E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5146" y="4028586"/>
            <a:ext cx="4313776" cy="24397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AB3D75-DFFD-404B-8A69-CEFA1F9A80B6}"/>
              </a:ext>
            </a:extLst>
          </p:cNvPr>
          <p:cNvSpPr txBox="1"/>
          <p:nvPr/>
        </p:nvSpPr>
        <p:spPr>
          <a:xfrm>
            <a:off x="8395516" y="3880936"/>
            <a:ext cx="325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K – Means Clustering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3966E7-6388-4C38-8154-0650D017B9B2}"/>
              </a:ext>
            </a:extLst>
          </p:cNvPr>
          <p:cNvSpPr txBox="1"/>
          <p:nvPr/>
        </p:nvSpPr>
        <p:spPr>
          <a:xfrm>
            <a:off x="694267" y="4976928"/>
            <a:ext cx="2861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Ward </a:t>
            </a:r>
            <a:r>
              <a:rPr lang="en-US" b="1" dirty="0" err="1">
                <a:solidFill>
                  <a:srgbClr val="FF0000"/>
                </a:solidFill>
              </a:rPr>
              <a:t>Hierachical</a:t>
            </a:r>
            <a:r>
              <a:rPr lang="en-US" b="1" dirty="0">
                <a:solidFill>
                  <a:srgbClr val="FF0000"/>
                </a:solidFill>
              </a:rPr>
              <a:t> Clustering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76880-9414-4D8E-8F44-093B82A8F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7200" y="6172200"/>
            <a:ext cx="2844800" cy="365125"/>
          </a:xfrm>
        </p:spPr>
        <p:txBody>
          <a:bodyPr/>
          <a:lstStyle/>
          <a:p>
            <a:fld id="{AB99A8BA-4209-4305-866D-0B9F24231408}" type="slidenum">
              <a:rPr lang="en-US" b="1" smtClean="0"/>
              <a:pPr/>
              <a:t>4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47369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0"/>
            <a:ext cx="10972800" cy="762000"/>
          </a:xfrm>
        </p:spPr>
        <p:txBody>
          <a:bodyPr anchor="ctr">
            <a:normAutofit/>
          </a:bodyPr>
          <a:lstStyle/>
          <a:p>
            <a:r>
              <a:rPr lang="en-US" dirty="0"/>
              <a:t>Unsupervised Learning</a:t>
            </a:r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A96EEC0-51D0-4E94-A0F9-BA63217C69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552" y="1352549"/>
            <a:ext cx="5668548" cy="41529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587CA3-658D-4C0A-94E9-41BF356A4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601" y="1352549"/>
            <a:ext cx="6290848" cy="434105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3C233A-0BC5-4365-A078-2A61160B4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9A8BA-4209-4305-866D-0B9F2423140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09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5B8FC-4AAD-410A-AFB1-E0C829F88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0"/>
            <a:ext cx="10972800" cy="762000"/>
          </a:xfrm>
        </p:spPr>
        <p:txBody>
          <a:bodyPr anchor="ctr">
            <a:normAutofit/>
          </a:bodyPr>
          <a:lstStyle/>
          <a:p>
            <a:r>
              <a:rPr lang="en-US" dirty="0"/>
              <a:t>Supervised Learning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36F340-5E3F-4D24-9987-B17979EAE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AB99A8BA-4209-4305-866D-0B9F24231408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B2BE25-53E1-43B5-8200-98890ED074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959" y="2071846"/>
            <a:ext cx="4530725" cy="3851275"/>
          </a:xfrm>
          <a:prstGeom prst="rect">
            <a:avLst/>
          </a:prstGeom>
        </p:spPr>
      </p:pic>
      <p:pic>
        <p:nvPicPr>
          <p:cNvPr id="1026" name="Picture 2" descr="A picture containing object&#10;&#10;Description automatically generated">
            <a:extLst>
              <a:ext uri="{FF2B5EF4-FFF2-40B4-BE49-F238E27FC236}">
                <a16:creationId xmlns:a16="http://schemas.microsoft.com/office/drawing/2014/main" id="{B6CBC7F0-5A18-49AD-BA8C-9AD9F80B8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58" y="2071845"/>
            <a:ext cx="6458883" cy="366661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42DF0E-5FC8-4E69-92C4-D990BFA5BC51}"/>
              </a:ext>
            </a:extLst>
          </p:cNvPr>
          <p:cNvSpPr txBox="1"/>
          <p:nvPr/>
        </p:nvSpPr>
        <p:spPr>
          <a:xfrm>
            <a:off x="9838691" y="5738455"/>
            <a:ext cx="1743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Wikipedia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D382DB-4DCB-49E3-A053-C98BD2967E8B}"/>
              </a:ext>
            </a:extLst>
          </p:cNvPr>
          <p:cNvSpPr txBox="1"/>
          <p:nvPr/>
        </p:nvSpPr>
        <p:spPr>
          <a:xfrm>
            <a:off x="826546" y="1120983"/>
            <a:ext cx="3327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Test- Train Split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1D0366-A9CC-499F-84A3-BA89D8331954}"/>
              </a:ext>
            </a:extLst>
          </p:cNvPr>
          <p:cNvSpPr txBox="1"/>
          <p:nvPr/>
        </p:nvSpPr>
        <p:spPr>
          <a:xfrm>
            <a:off x="7075805" y="1091963"/>
            <a:ext cx="3634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K-Fold 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29618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0"/>
            <a:ext cx="11835002" cy="762000"/>
          </a:xfrm>
        </p:spPr>
        <p:txBody>
          <a:bodyPr>
            <a:normAutofit/>
          </a:bodyPr>
          <a:lstStyle/>
          <a:p>
            <a:r>
              <a:rPr lang="en-US" dirty="0"/>
              <a:t>Supervised Learning (KNN)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09B8768-7C93-4827-8E28-ECC23C3606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767" y="1473200"/>
            <a:ext cx="6070956" cy="43349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83631A-A7E1-43D1-BAF8-51F069B51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701" y="2037291"/>
            <a:ext cx="5949374" cy="31538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DCBE86-7674-468B-A55D-5B42016036C1}"/>
              </a:ext>
            </a:extLst>
          </p:cNvPr>
          <p:cNvSpPr txBox="1"/>
          <p:nvPr/>
        </p:nvSpPr>
        <p:spPr>
          <a:xfrm>
            <a:off x="8877158" y="2216148"/>
            <a:ext cx="2281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Classification Report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81C96FE-4C89-492B-9DD0-743B8E0BEF34}"/>
              </a:ext>
            </a:extLst>
          </p:cNvPr>
          <p:cNvCxnSpPr>
            <a:cxnSpLocks/>
          </p:cNvCxnSpPr>
          <p:nvPr/>
        </p:nvCxnSpPr>
        <p:spPr>
          <a:xfrm flipH="1">
            <a:off x="7179733" y="1270000"/>
            <a:ext cx="1168400" cy="76729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52428DE-BB59-42DF-A0F7-05F0C3535E57}"/>
              </a:ext>
            </a:extLst>
          </p:cNvPr>
          <p:cNvSpPr txBox="1"/>
          <p:nvPr/>
        </p:nvSpPr>
        <p:spPr>
          <a:xfrm>
            <a:off x="8419958" y="943503"/>
            <a:ext cx="2709334" cy="377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Confusion Matrix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D4F9A8-75F7-4C41-B149-40DC074B9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9A8BA-4209-4305-866D-0B9F24231408}" type="slidenum">
              <a:rPr lang="en-US" b="1" smtClean="0"/>
              <a:pPr/>
              <a:t>7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2383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C890B-B736-463D-A17F-A0723F2E3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 (SVM)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ADC7A8F-8624-4365-92B3-33812B183F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480" y="1143000"/>
            <a:ext cx="4045726" cy="26353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81E2BB-DA52-419E-A7E3-166E06A37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" y="3950897"/>
            <a:ext cx="4403306" cy="17925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740F26-76AD-4E7C-BEF1-35DBBDA58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7206" y="1143000"/>
            <a:ext cx="4403306" cy="4429664"/>
          </a:xfrm>
          <a:prstGeom prst="rect">
            <a:avLst/>
          </a:prstGeom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89A250-EC3B-448D-8627-2E1AC997F3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0512" y="3062019"/>
            <a:ext cx="2768831" cy="22173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CC60AD-48C1-4F37-BB89-E110B37BC35E}"/>
              </a:ext>
            </a:extLst>
          </p:cNvPr>
          <p:cNvSpPr txBox="1"/>
          <p:nvPr/>
        </p:nvSpPr>
        <p:spPr>
          <a:xfrm>
            <a:off x="8837643" y="1727343"/>
            <a:ext cx="219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Confusion  Matrix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B2F294-718F-4BD7-A2E3-4BE610D9F56A}"/>
              </a:ext>
            </a:extLst>
          </p:cNvPr>
          <p:cNvSpPr txBox="1"/>
          <p:nvPr/>
        </p:nvSpPr>
        <p:spPr>
          <a:xfrm>
            <a:off x="10204927" y="2711501"/>
            <a:ext cx="1466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Classification Report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E398A4-82EA-4C47-845D-B71845CF1C58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9351034" y="2096675"/>
            <a:ext cx="586268" cy="80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A9B02F-FB8E-4842-9F0E-AAF0E0AF2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9A8BA-4209-4305-866D-0B9F24231408}" type="slidenum">
              <a:rPr lang="en-US" b="1" smtClean="0"/>
              <a:pPr/>
              <a:t>8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7704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C890B-B736-463D-A17F-A0723F2E3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 (SVM)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89A250-EC3B-448D-8627-2E1AC997F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980" y="2192239"/>
            <a:ext cx="4325729" cy="28862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CC60AD-48C1-4F37-BB89-E110B37BC35E}"/>
              </a:ext>
            </a:extLst>
          </p:cNvPr>
          <p:cNvSpPr txBox="1"/>
          <p:nvPr/>
        </p:nvSpPr>
        <p:spPr>
          <a:xfrm>
            <a:off x="7653761" y="1090943"/>
            <a:ext cx="219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Confusion  Matrix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B2F294-718F-4BD7-A2E3-4BE610D9F56A}"/>
              </a:ext>
            </a:extLst>
          </p:cNvPr>
          <p:cNvSpPr txBox="1"/>
          <p:nvPr/>
        </p:nvSpPr>
        <p:spPr>
          <a:xfrm>
            <a:off x="3061780" y="1217074"/>
            <a:ext cx="1476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Classification Report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E398A4-82EA-4C47-845D-B71845CF1C58}"/>
              </a:ext>
            </a:extLst>
          </p:cNvPr>
          <p:cNvCxnSpPr>
            <a:cxnSpLocks/>
          </p:cNvCxnSpPr>
          <p:nvPr/>
        </p:nvCxnSpPr>
        <p:spPr>
          <a:xfrm flipH="1">
            <a:off x="7528755" y="1581152"/>
            <a:ext cx="586268" cy="80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1D848FE-7D3F-4080-8B81-2DA78D6951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2656" y="1912009"/>
            <a:ext cx="4918249" cy="297054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E2A61D-47A0-43FA-8FB6-07B8B8464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9A8BA-4209-4305-866D-0B9F24231408}" type="slidenum">
              <a:rPr lang="en-US" b="1" smtClean="0"/>
              <a:pPr/>
              <a:t>9</a:t>
            </a:fld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1422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591</Words>
  <Application>Microsoft Office PowerPoint</Application>
  <PresentationFormat>Widescreen</PresentationFormat>
  <Paragraphs>215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Office Theme</vt:lpstr>
      <vt:lpstr>1_Office Theme</vt:lpstr>
      <vt:lpstr>Rock-Type Classification and Prediction In Volve Field </vt:lpstr>
      <vt:lpstr>Introduction</vt:lpstr>
      <vt:lpstr>Description of Workflow</vt:lpstr>
      <vt:lpstr>Unsupervised Clustering</vt:lpstr>
      <vt:lpstr>Unsupervised Learning</vt:lpstr>
      <vt:lpstr>Supervised Learning </vt:lpstr>
      <vt:lpstr>Supervised Learning (KNN)</vt:lpstr>
      <vt:lpstr>Supervised Learning (SVM)</vt:lpstr>
      <vt:lpstr>Supervised Learning (SVM)</vt:lpstr>
      <vt:lpstr>Supervised Learning Random Forest </vt:lpstr>
      <vt:lpstr>Supervised Learning (Comparison of Prediction Techniques)</vt:lpstr>
      <vt:lpstr>Supervised Learning (Prediction for Well without mineralogy data)</vt:lpstr>
      <vt:lpstr>Noise Addition to Evaluate Supervised Learning Techniques</vt:lpstr>
      <vt:lpstr>Noise Addition to Evaluate Supervised Learning Techniques</vt:lpstr>
      <vt:lpstr>Noise Addition to Evaluate Supervised Learning Techniques</vt:lpstr>
      <vt:lpstr>Conclusions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Rock-Type Classification and Prediction In Volve Field </dc:title>
  <dc:creator>Odiachi, Judah C.</dc:creator>
  <cp:lastModifiedBy>Odiachi, Judah C.</cp:lastModifiedBy>
  <cp:revision>3</cp:revision>
  <dcterms:created xsi:type="dcterms:W3CDTF">2020-04-26T19:38:30Z</dcterms:created>
  <dcterms:modified xsi:type="dcterms:W3CDTF">2020-04-28T16:22:33Z</dcterms:modified>
</cp:coreProperties>
</file>