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351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87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0" autoAdjust="0"/>
  </p:normalViewPr>
  <p:slideViewPr>
    <p:cSldViewPr>
      <p:cViewPr>
        <p:scale>
          <a:sx n="66" d="100"/>
          <a:sy n="66" d="100"/>
        </p:scale>
        <p:origin x="-127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Sistemas de Controle</a:t>
            </a:r>
            <a:r>
              <a:rPr lang="pt-BR" sz="1400" i="1" baseline="0" dirty="0" smtClean="0"/>
              <a:t> e </a:t>
            </a:r>
            <a:r>
              <a:rPr lang="pt-BR" sz="1400" i="1" baseline="0" dirty="0" smtClean="0"/>
              <a:t>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Introdução a Sistemas de Controle</a:t>
            </a:r>
            <a:endParaRPr lang="es-ES" sz="3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</a:t>
            </a: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Malha aberta x Malha Fechada</a:t>
            </a:r>
            <a:endParaRPr lang="es-ES" sz="28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5841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Sistema de Controle com Realimentação: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dirty="0" smtClean="0"/>
              <a:t>Qualquer sistema que estabeleça uma relação de </a:t>
            </a:r>
            <a:r>
              <a:rPr lang="pt-BR" sz="2000" b="1" dirty="0" smtClean="0">
                <a:solidFill>
                  <a:srgbClr val="0070C0"/>
                </a:solidFill>
              </a:rPr>
              <a:t>comparação</a:t>
            </a:r>
            <a:r>
              <a:rPr lang="pt-BR" sz="2000" dirty="0" smtClean="0"/>
              <a:t> entre a saída e a entrada de referência, utilizando a </a:t>
            </a:r>
            <a:r>
              <a:rPr lang="pt-BR" sz="2000" b="1" dirty="0" smtClean="0">
                <a:solidFill>
                  <a:srgbClr val="0070C0"/>
                </a:solidFill>
              </a:rPr>
              <a:t>diferença</a:t>
            </a:r>
            <a:r>
              <a:rPr lang="pt-BR" sz="2000" dirty="0" smtClean="0"/>
              <a:t> como meio de controle.</a:t>
            </a:r>
            <a:endParaRPr kumimoji="0" lang="pt-BR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2924944"/>
            <a:ext cx="7456872" cy="2232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Sistema de Controle de Malha Fechada: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dirty="0" smtClean="0"/>
              <a:t>O sinal de </a:t>
            </a:r>
            <a:r>
              <a:rPr lang="pt-BR" sz="2000" b="1" dirty="0" smtClean="0">
                <a:solidFill>
                  <a:srgbClr val="0070C0"/>
                </a:solidFill>
              </a:rPr>
              <a:t>erro atuante</a:t>
            </a:r>
            <a:r>
              <a:rPr lang="pt-BR" sz="2000" dirty="0" smtClean="0"/>
              <a:t>, que é a diferença entre o sinal de entrada e o sinal de realimentação, realimenta o controlador, de modo que minimize o erro e acerte a saída do sistema ao valor desejado.</a:t>
            </a:r>
            <a:endParaRPr kumimoji="0" lang="pt-B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869160"/>
            <a:ext cx="4032448" cy="140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allAtOnce"/>
      <p:bldP spid="9" grpId="0" build="p"/>
      <p:bldP spid="9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Malha aberta x Malha Fechada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4248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Sistema de Controle de Malha Aberta: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dirty="0" smtClean="0"/>
              <a:t>Aqueles em que o sinal de saída </a:t>
            </a:r>
            <a:r>
              <a:rPr lang="pt-BR" sz="2000" b="1" dirty="0" smtClean="0">
                <a:solidFill>
                  <a:srgbClr val="0070C0"/>
                </a:solidFill>
              </a:rPr>
              <a:t>não exerce </a:t>
            </a:r>
            <a:r>
              <a:rPr lang="pt-BR" sz="2000" dirty="0" smtClean="0"/>
              <a:t>ação de controle no sistema, ou seja, o sinal de saída não é medido nem realimentado para comparação com a entrada.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dirty="0" smtClean="0"/>
              <a:t>Assim, a cada entrada de referência corresponde a uma condição fixa de operação, logo a precisão depende de uma </a:t>
            </a:r>
            <a:r>
              <a:rPr lang="pt-BR" sz="2000" b="1" dirty="0" smtClean="0">
                <a:solidFill>
                  <a:srgbClr val="0070C0"/>
                </a:solidFill>
              </a:rPr>
              <a:t>calibração</a:t>
            </a:r>
            <a:r>
              <a:rPr lang="pt-BR" sz="2000" dirty="0" smtClean="0"/>
              <a:t>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dirty="0" smtClean="0"/>
              <a:t>Como não há medição na saída, a malha aberta é usada na prática em sistemas com </a:t>
            </a:r>
            <a:r>
              <a:rPr lang="pt-BR" sz="2000" b="1" dirty="0" smtClean="0">
                <a:solidFill>
                  <a:srgbClr val="0070C0"/>
                </a:solidFill>
              </a:rPr>
              <a:t>ausência de distúrbios</a:t>
            </a:r>
            <a:r>
              <a:rPr lang="pt-BR" sz="2000" dirty="0" smtClean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5157192"/>
            <a:ext cx="48591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Malha aberta x Malha Fechada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4248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Exemplo: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Deseja-se aquecer o interior de uma sala, tendo em vista que a temperatura externa é 0ºC. Para isto dispõe-se de um </a:t>
            </a:r>
            <a:r>
              <a:rPr lang="pt-BR" b="1" dirty="0" smtClean="0">
                <a:solidFill>
                  <a:srgbClr val="0070C0"/>
                </a:solidFill>
              </a:rPr>
              <a:t>aquecedor</a:t>
            </a:r>
            <a:r>
              <a:rPr lang="pt-BR" dirty="0" smtClean="0"/>
              <a:t> e um </a:t>
            </a:r>
            <a:r>
              <a:rPr lang="pt-BR" b="1" dirty="0" smtClean="0">
                <a:solidFill>
                  <a:srgbClr val="0070C0"/>
                </a:solidFill>
              </a:rPr>
              <a:t>termômetro</a:t>
            </a:r>
            <a:r>
              <a:rPr lang="pt-BR" dirty="0" smtClean="0"/>
              <a:t> para leitura da temperatura interna. O objetivo de controle é manter a temperatura da sala em 22ºC para que o homem possa dormir, mesmo na ocorrência de </a:t>
            </a:r>
            <a:r>
              <a:rPr lang="pt-BR" b="1" dirty="0" smtClean="0">
                <a:solidFill>
                  <a:srgbClr val="0070C0"/>
                </a:solidFill>
              </a:rPr>
              <a:t>eventos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externos</a:t>
            </a:r>
            <a:r>
              <a:rPr lang="pt-BR" dirty="0" smtClean="0"/>
              <a:t>.</a:t>
            </a:r>
            <a:endParaRPr lang="pt-BR" sz="32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8768" y="3501008"/>
            <a:ext cx="6106071" cy="280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Malha aberta x Malha Fechada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Exemplo: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1ª Estratégia</a:t>
            </a:r>
            <a:r>
              <a:rPr lang="pt-BR" dirty="0" smtClean="0"/>
              <a:t>: O homem fecha a chave e então vai dormir.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3501008"/>
            <a:ext cx="7456872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Se o aquecedor possuir capacidade suficiente, a temperatura da sala irá </a:t>
            </a:r>
            <a:r>
              <a:rPr lang="pt-BR" b="1" dirty="0" smtClean="0">
                <a:solidFill>
                  <a:srgbClr val="0070C0"/>
                </a:solidFill>
              </a:rPr>
              <a:t>crescer indefinidamente</a:t>
            </a:r>
            <a:r>
              <a:rPr lang="pt-BR" dirty="0" smtClean="0"/>
              <a:t>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365104"/>
            <a:ext cx="19335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7727" y="2060848"/>
            <a:ext cx="6754713" cy="108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allAtOnce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Malha aberta x Malha Fechada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Exemplo: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2ª Estratégia</a:t>
            </a:r>
            <a:r>
              <a:rPr lang="pt-BR" dirty="0" smtClean="0"/>
              <a:t>: O homem lê o termômetro e usa a seguinte tática: Se </a:t>
            </a:r>
            <a:r>
              <a:rPr lang="pt-BR" dirty="0" err="1" smtClean="0"/>
              <a:t>Ts</a:t>
            </a:r>
            <a:r>
              <a:rPr lang="pt-BR" dirty="0" smtClean="0"/>
              <a:t>≤22ºC ele liga a chave e se </a:t>
            </a:r>
            <a:r>
              <a:rPr lang="pt-BR" dirty="0" err="1" smtClean="0"/>
              <a:t>Se</a:t>
            </a:r>
            <a:r>
              <a:rPr lang="pt-BR" dirty="0" smtClean="0"/>
              <a:t> </a:t>
            </a:r>
            <a:r>
              <a:rPr lang="pt-BR" dirty="0" err="1" smtClean="0"/>
              <a:t>Ts</a:t>
            </a:r>
            <a:r>
              <a:rPr lang="pt-BR" dirty="0" smtClean="0"/>
              <a:t>&gt;22ºC ele desliga a chave.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1243" y="4725144"/>
            <a:ext cx="3167261" cy="157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4797152"/>
            <a:ext cx="436052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Neste caso a temperatura estará </a:t>
            </a:r>
            <a:r>
              <a:rPr lang="pt-BR" b="1" dirty="0" smtClean="0">
                <a:solidFill>
                  <a:srgbClr val="0070C0"/>
                </a:solidFill>
              </a:rPr>
              <a:t>controlada</a:t>
            </a:r>
            <a:r>
              <a:rPr lang="pt-BR" dirty="0" smtClean="0"/>
              <a:t>, porém o homem não dormirá!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3949" y="2564904"/>
            <a:ext cx="627451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allAtOnce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Malha aberta x Malha Fechada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Exemplo: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3ª Estratégia</a:t>
            </a:r>
            <a:r>
              <a:rPr lang="pt-BR" dirty="0" smtClean="0"/>
              <a:t>: Substituímos o trabalho do homem por um dispositivo formado por dois metais com coeficientes de dilatação térmica diferentes (</a:t>
            </a:r>
            <a:r>
              <a:rPr lang="pt-BR" b="1" dirty="0" smtClean="0">
                <a:solidFill>
                  <a:srgbClr val="0070C0"/>
                </a:solidFill>
              </a:rPr>
              <a:t>bimetal</a:t>
            </a:r>
            <a:r>
              <a:rPr lang="pt-BR" dirty="0" smtClean="0"/>
              <a:t>).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5445224"/>
            <a:ext cx="7384864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Neste caso a temperatura estará </a:t>
            </a:r>
            <a:r>
              <a:rPr lang="pt-BR" b="1" dirty="0" smtClean="0">
                <a:solidFill>
                  <a:srgbClr val="0070C0"/>
                </a:solidFill>
              </a:rPr>
              <a:t>controlada</a:t>
            </a:r>
            <a:r>
              <a:rPr lang="pt-BR" dirty="0" smtClean="0"/>
              <a:t> e o homem poderá dormir!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586" y="2564904"/>
            <a:ext cx="5922814" cy="149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6991" y="4306345"/>
            <a:ext cx="6845449" cy="85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allAtOnce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Malha aberta x Malha Fechada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Os sistemas de controle em MF permitem que a resposta seja relativamente </a:t>
            </a:r>
            <a:r>
              <a:rPr lang="pt-BR" sz="2000" b="1" dirty="0" smtClean="0">
                <a:solidFill>
                  <a:srgbClr val="0070C0"/>
                </a:solidFill>
              </a:rPr>
              <a:t>insensível</a:t>
            </a:r>
            <a:r>
              <a:rPr lang="pt-BR" sz="2000" dirty="0" smtClean="0"/>
              <a:t> a distúrbios e variações internas nos parâmetros do sistema (pode-se usar componentes mais baratos).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35608" y="2636912"/>
            <a:ext cx="7456872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Por outro lado, a realimentação em sistemas de MF pode provocar correções de erro além do necessário e levar o sistema à </a:t>
            </a:r>
            <a:r>
              <a:rPr lang="pt-BR" sz="2000" b="1" dirty="0" smtClean="0">
                <a:solidFill>
                  <a:srgbClr val="0070C0"/>
                </a:solidFill>
              </a:rPr>
              <a:t>instabilidade</a:t>
            </a:r>
            <a:r>
              <a:rPr lang="pt-BR" sz="2000" dirty="0" smtClean="0"/>
              <a:t>, fato que não ocorre em sistemas de MA.</a:t>
            </a: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435608" y="4221088"/>
            <a:ext cx="7456872" cy="20882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Sistemas em que as entradas são </a:t>
            </a:r>
            <a:r>
              <a:rPr lang="pt-BR" sz="2000" b="1" dirty="0" smtClean="0">
                <a:solidFill>
                  <a:srgbClr val="0070C0"/>
                </a:solidFill>
              </a:rPr>
              <a:t>conhecidas</a:t>
            </a:r>
            <a:r>
              <a:rPr lang="pt-BR" sz="2000" dirty="0" smtClean="0"/>
              <a:t> com antecipação e que são </a:t>
            </a:r>
            <a:r>
              <a:rPr lang="pt-BR" sz="2000" b="1" dirty="0" smtClean="0">
                <a:solidFill>
                  <a:srgbClr val="0070C0"/>
                </a:solidFill>
              </a:rPr>
              <a:t>isentos de distúrbios</a:t>
            </a:r>
            <a:r>
              <a:rPr lang="pt-BR" sz="2000" dirty="0" smtClean="0"/>
              <a:t>, é conveniente o uso de controle de </a:t>
            </a:r>
            <a:r>
              <a:rPr lang="pt-BR" sz="2000" b="1" dirty="0" smtClean="0">
                <a:solidFill>
                  <a:srgbClr val="0070C0"/>
                </a:solidFill>
              </a:rPr>
              <a:t>malha aberta</a:t>
            </a:r>
            <a:r>
              <a:rPr lang="pt-BR" sz="2000" dirty="0" smtClean="0"/>
              <a:t>. Os sistemas de controle de </a:t>
            </a:r>
            <a:r>
              <a:rPr lang="pt-BR" sz="2000" b="1" dirty="0" smtClean="0">
                <a:solidFill>
                  <a:srgbClr val="C00000"/>
                </a:solidFill>
              </a:rPr>
              <a:t>malha fechada </a:t>
            </a:r>
            <a:r>
              <a:rPr lang="pt-BR" sz="2000" dirty="0" smtClean="0"/>
              <a:t>são mais vantajosos somente no caso em que </a:t>
            </a:r>
            <a:r>
              <a:rPr lang="pt-BR" sz="2000" b="1" dirty="0" smtClean="0">
                <a:solidFill>
                  <a:srgbClr val="C00000"/>
                </a:solidFill>
              </a:rPr>
              <a:t>houver distúrbios </a:t>
            </a:r>
            <a:r>
              <a:rPr lang="pt-BR" sz="2000" dirty="0" smtClean="0"/>
              <a:t>e/ou </a:t>
            </a:r>
            <a:r>
              <a:rPr lang="pt-BR" sz="2000" b="1" dirty="0" smtClean="0">
                <a:solidFill>
                  <a:srgbClr val="C00000"/>
                </a:solidFill>
              </a:rPr>
              <a:t>alterações</a:t>
            </a:r>
            <a:r>
              <a:rPr lang="pt-BR" sz="2000" dirty="0" smtClean="0"/>
              <a:t> não previsíveis nos componentes do sistema.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850064"/>
            <a:ext cx="6427440" cy="7868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Transformada de </a:t>
            </a:r>
            <a:r>
              <a:rPr lang="pt-BR" dirty="0" err="1" smtClean="0"/>
              <a:t>Laplace</a:t>
            </a:r>
            <a:r>
              <a:rPr lang="pt-BR" dirty="0" smtClean="0"/>
              <a:t> e Funções de Transferência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86409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400" b="1" dirty="0" smtClean="0">
                <a:solidFill>
                  <a:srgbClr val="C32D2E"/>
                </a:solidFill>
              </a:rPr>
              <a:t>Importância</a:t>
            </a:r>
            <a:r>
              <a:rPr lang="pt-BR" sz="2400" dirty="0" smtClean="0"/>
              <a:t> do controle automático na otimização do desempenho de sistemas dinâmicos.</a:t>
            </a: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435608" y="2132856"/>
            <a:ext cx="7456872" cy="1728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32D2E"/>
                </a:solidFill>
              </a:rPr>
              <a:t>Sistema de controle</a:t>
            </a:r>
            <a:r>
              <a:rPr lang="pt-BR" sz="2400" dirty="0" smtClean="0"/>
              <a:t>: Interconexão de componentes formando uma configuração de sistemas que produzirá uma resposta desejada do sistema.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60412"/>
            <a:ext cx="6048672" cy="210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Histórico</a:t>
            </a:r>
            <a:endParaRPr lang="es-ES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Primeiro controlador</a:t>
            </a:r>
            <a:r>
              <a:rPr kumimoji="0" lang="pt-BR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pt-BR" sz="2400" dirty="0" smtClean="0"/>
              <a:t> Regulador centrífugo construído por James Watt para o controle de velocidade de uma máquina a vapor, no século XVIII.</a:t>
            </a:r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033661" y="2348880"/>
            <a:ext cx="9082955" cy="4032448"/>
            <a:chOff x="1033661" y="2348880"/>
            <a:chExt cx="9082955" cy="4032448"/>
          </a:xfrm>
        </p:grpSpPr>
        <p:grpSp>
          <p:nvGrpSpPr>
            <p:cNvPr id="12" name="Grupo 11"/>
            <p:cNvGrpSpPr/>
            <p:nvPr/>
          </p:nvGrpSpPr>
          <p:grpSpPr>
            <a:xfrm>
              <a:off x="3419872" y="2348880"/>
              <a:ext cx="6696744" cy="4032448"/>
              <a:chOff x="1403648" y="2708920"/>
              <a:chExt cx="5616624" cy="3520870"/>
            </a:xfrm>
          </p:grpSpPr>
          <p:pic>
            <p:nvPicPr>
              <p:cNvPr id="2050" name="Picture 2" descr="http://s3.amazonaws.com/magoo/ABAAABRyQAA-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03648" y="2708920"/>
                <a:ext cx="5616624" cy="3520870"/>
              </a:xfrm>
              <a:prstGeom prst="rect">
                <a:avLst/>
              </a:prstGeom>
              <a:noFill/>
            </p:spPr>
          </p:pic>
          <p:sp>
            <p:nvSpPr>
              <p:cNvPr id="11" name="Retângulo 10"/>
              <p:cNvSpPr/>
              <p:nvPr/>
            </p:nvSpPr>
            <p:spPr>
              <a:xfrm>
                <a:off x="2699792" y="5805264"/>
                <a:ext cx="345638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CaixaDeTexto 12"/>
            <p:cNvSpPr txBox="1"/>
            <p:nvPr/>
          </p:nvSpPr>
          <p:spPr>
            <a:xfrm>
              <a:off x="3969810" y="5517232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>
                  <a:solidFill>
                    <a:srgbClr val="0070C0"/>
                  </a:solidFill>
                </a:rPr>
                <a:t>Combustível</a:t>
              </a:r>
              <a:endParaRPr lang="es-ES" sz="1400" i="1" dirty="0">
                <a:solidFill>
                  <a:srgbClr val="0070C0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139952" y="4509120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 smtClean="0">
                  <a:solidFill>
                    <a:srgbClr val="0070C0"/>
                  </a:solidFill>
                </a:rPr>
                <a:t>Óleo sob pressão</a:t>
              </a:r>
              <a:endParaRPr lang="es-ES" sz="1400" i="1" dirty="0">
                <a:solidFill>
                  <a:srgbClr val="0070C0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372200" y="443711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 smtClean="0">
                  <a:solidFill>
                    <a:srgbClr val="0070C0"/>
                  </a:solidFill>
                </a:rPr>
                <a:t>Cilindro de potência</a:t>
              </a:r>
              <a:endParaRPr lang="es-ES" sz="1400" i="1" dirty="0">
                <a:solidFill>
                  <a:srgbClr val="0070C0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588224" y="515719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>
                  <a:solidFill>
                    <a:srgbClr val="0070C0"/>
                  </a:solidFill>
                </a:rPr>
                <a:t>Fechada</a:t>
              </a:r>
            </a:p>
            <a:p>
              <a:r>
                <a:rPr lang="pt-BR" sz="1400" i="1" dirty="0" smtClean="0">
                  <a:solidFill>
                    <a:srgbClr val="0070C0"/>
                  </a:solidFill>
                </a:rPr>
                <a:t>Aberta</a:t>
              </a:r>
              <a:endParaRPr lang="es-ES" sz="1400" i="1" dirty="0">
                <a:solidFill>
                  <a:srgbClr val="0070C0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750254" y="5786100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 smtClean="0">
                  <a:solidFill>
                    <a:srgbClr val="0070C0"/>
                  </a:solidFill>
                </a:rPr>
                <a:t>Válvula de Controle</a:t>
              </a:r>
              <a:endParaRPr lang="es-ES" sz="1400" i="1" dirty="0">
                <a:solidFill>
                  <a:srgbClr val="0070C0"/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33661" y="3140968"/>
              <a:ext cx="2962275" cy="230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Histórico</a:t>
            </a:r>
            <a:endParaRPr lang="es-ES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200" b="1" dirty="0" smtClean="0">
                <a:solidFill>
                  <a:srgbClr val="C00000"/>
                </a:solidFill>
              </a:rPr>
              <a:t>1922 – </a:t>
            </a:r>
            <a:r>
              <a:rPr lang="pt-BR" sz="2200" b="1" dirty="0" err="1" smtClean="0">
                <a:solidFill>
                  <a:srgbClr val="C00000"/>
                </a:solidFill>
              </a:rPr>
              <a:t>Minorsky</a:t>
            </a:r>
            <a:r>
              <a:rPr lang="pt-BR" sz="2200" dirty="0" smtClean="0"/>
              <a:t>: Controladores automáticos para pilotagem de embarcações e demonstrou como a estabilidade poderia ser determinada a partir de equações diferenciais que descrevem o sistema.</a:t>
            </a:r>
            <a:endParaRPr kumimoji="0" lang="pt-B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435608" y="2924944"/>
            <a:ext cx="745687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200" b="1" dirty="0" smtClean="0">
                <a:solidFill>
                  <a:srgbClr val="C00000"/>
                </a:solidFill>
              </a:rPr>
              <a:t>1932 – </a:t>
            </a:r>
            <a:r>
              <a:rPr lang="pt-BR" sz="2200" b="1" dirty="0" err="1" smtClean="0">
                <a:solidFill>
                  <a:srgbClr val="C00000"/>
                </a:solidFill>
              </a:rPr>
              <a:t>Nyquist</a:t>
            </a:r>
            <a:r>
              <a:rPr lang="pt-BR" sz="2200" dirty="0" smtClean="0"/>
              <a:t>: </a:t>
            </a:r>
            <a:r>
              <a:rPr lang="es-ES" sz="2200" dirty="0" err="1" smtClean="0"/>
              <a:t>Desenvolveu</a:t>
            </a:r>
            <a:r>
              <a:rPr lang="es-ES" sz="2200" dirty="0" smtClean="0"/>
              <a:t> </a:t>
            </a:r>
            <a:r>
              <a:rPr lang="es-ES" sz="2200" dirty="0" err="1" smtClean="0"/>
              <a:t>um</a:t>
            </a:r>
            <a:r>
              <a:rPr lang="es-ES" sz="2200" dirty="0" smtClean="0"/>
              <a:t> </a:t>
            </a:r>
            <a:r>
              <a:rPr lang="es-ES" sz="2200" dirty="0" err="1" smtClean="0"/>
              <a:t>procedimento</a:t>
            </a:r>
            <a:r>
              <a:rPr lang="es-ES" sz="2200" dirty="0" smtClean="0"/>
              <a:t> </a:t>
            </a:r>
            <a:r>
              <a:rPr lang="pt-BR" sz="2200" dirty="0" smtClean="0"/>
              <a:t>relativamente simples para a determinação da estabilidade de sistemas de malha fechada com base na resposta de malha aberta a excitações </a:t>
            </a:r>
            <a:r>
              <a:rPr lang="pt-BR" sz="2200" dirty="0" err="1" smtClean="0"/>
              <a:t>senoidais</a:t>
            </a:r>
            <a:r>
              <a:rPr lang="pt-BR" sz="2200" dirty="0" smtClean="0"/>
              <a:t> </a:t>
            </a:r>
            <a:r>
              <a:rPr lang="es-ES" sz="2200" dirty="0" err="1" smtClean="0"/>
              <a:t>estacionárias</a:t>
            </a:r>
            <a:r>
              <a:rPr lang="pt-BR" sz="2200" dirty="0" smtClean="0"/>
              <a:t>.</a:t>
            </a:r>
            <a:endParaRPr kumimoji="0" lang="pt-B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5085184"/>
            <a:ext cx="745687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200" b="1" dirty="0" smtClean="0">
                <a:solidFill>
                  <a:srgbClr val="C00000"/>
                </a:solidFill>
              </a:rPr>
              <a:t>1934 – </a:t>
            </a:r>
            <a:r>
              <a:rPr lang="pt-BR" sz="2200" b="1" dirty="0" err="1" smtClean="0">
                <a:solidFill>
                  <a:srgbClr val="C00000"/>
                </a:solidFill>
              </a:rPr>
              <a:t>Hazen</a:t>
            </a:r>
            <a:r>
              <a:rPr lang="pt-BR" sz="2200" dirty="0" smtClean="0"/>
              <a:t>: Introduziu o termo </a:t>
            </a:r>
            <a:r>
              <a:rPr lang="pt-BR" sz="2200" i="1" dirty="0" smtClean="0"/>
              <a:t>servomecanismos</a:t>
            </a:r>
            <a:r>
              <a:rPr lang="pt-BR" sz="2200" dirty="0" smtClean="0"/>
              <a:t> para sistemas de controle de posição.</a:t>
            </a:r>
            <a:endParaRPr kumimoji="0" lang="pt-B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 build="p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Histórico</a:t>
            </a:r>
            <a:endParaRPr lang="es-ES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200" b="1" dirty="0" smtClean="0">
                <a:solidFill>
                  <a:srgbClr val="C00000"/>
                </a:solidFill>
              </a:rPr>
              <a:t>Década de 40</a:t>
            </a:r>
            <a:r>
              <a:rPr lang="pt-BR" sz="2200" dirty="0" smtClean="0"/>
              <a:t>: Métodos de resposta em freqüência tornaram possível projetar sistemas de controle linear de malha fechada.</a:t>
            </a:r>
            <a:endParaRPr kumimoji="0" lang="pt-B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435608" y="2420888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200" b="1" dirty="0" smtClean="0">
                <a:solidFill>
                  <a:srgbClr val="C00000"/>
                </a:solidFill>
              </a:rPr>
              <a:t>Início década de 50</a:t>
            </a:r>
            <a:r>
              <a:rPr lang="pt-BR" sz="2200" dirty="0" smtClean="0"/>
              <a:t>: Evans desenvolveu o método do Lugar das Raízes.</a:t>
            </a:r>
            <a:endParaRPr kumimoji="0" lang="pt-B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4437112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200" b="1" dirty="0" smtClean="0">
                <a:solidFill>
                  <a:srgbClr val="C00000"/>
                </a:solidFill>
              </a:rPr>
              <a:t>1960-1980</a:t>
            </a:r>
            <a:r>
              <a:rPr lang="pt-BR" sz="2200" dirty="0" smtClean="0"/>
              <a:t>: Controle ótimo de sistemas determinísticos e estocásticos.</a:t>
            </a:r>
            <a:endParaRPr kumimoji="0" lang="pt-B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3429000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200" b="1" dirty="0" smtClean="0">
                <a:solidFill>
                  <a:srgbClr val="C00000"/>
                </a:solidFill>
              </a:rPr>
              <a:t>1960</a:t>
            </a:r>
            <a:r>
              <a:rPr lang="pt-BR" sz="2200" dirty="0" smtClean="0"/>
              <a:t>: Uso do computador e emprego de variáveis de estado.</a:t>
            </a:r>
            <a:endParaRPr kumimoji="0" lang="pt-B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35608" y="5445224"/>
            <a:ext cx="7456872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200" b="1" dirty="0" smtClean="0">
                <a:solidFill>
                  <a:srgbClr val="C00000"/>
                </a:solidFill>
              </a:rPr>
              <a:t>Hoje</a:t>
            </a:r>
            <a:r>
              <a:rPr lang="pt-BR" sz="2200" dirty="0" smtClean="0"/>
              <a:t>: Uso de computadores digitais e aplicação em outras áreas: sistemas biológicos, econômicos, etc.</a:t>
            </a:r>
            <a:endParaRPr kumimoji="0" lang="pt-BR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 build="p"/>
      <p:bldP spid="19" grpId="0" build="p"/>
      <p:bldP spid="9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Definições</a:t>
            </a:r>
            <a:endParaRPr lang="es-ES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23762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Variável controlada x Variável manipulada: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b="1" dirty="0" smtClean="0">
                <a:solidFill>
                  <a:srgbClr val="0070C0"/>
                </a:solidFill>
              </a:rPr>
              <a:t>Controlada</a:t>
            </a:r>
            <a:r>
              <a:rPr lang="pt-BR" sz="2000" dirty="0" smtClean="0"/>
              <a:t> é a grandeza ou a condição que é medida e controlada. Normalmente é a saída do sistema.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endParaRPr lang="pt-BR" sz="2000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b="1" dirty="0" smtClean="0">
                <a:solidFill>
                  <a:srgbClr val="0070C0"/>
                </a:solidFill>
              </a:rPr>
              <a:t>Manipulada</a:t>
            </a:r>
            <a:r>
              <a:rPr lang="pt-BR" sz="2000" dirty="0" smtClean="0"/>
              <a:t> é a grandeza ou a condição modificada pelo controlador, de modo que afete o valor da variável controlada.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4005064"/>
            <a:ext cx="7456872" cy="23762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Sistemas a Controlar ou Plantas: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dirty="0" smtClean="0"/>
              <a:t>Um sistema a controlar pode ser parte de um equipamento ou apenas um conjunto de componentes de um equipamento que funcione de maneira integrada, com o objetivo de realizar determinada operação.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build="p"/>
      <p:bldP spid="1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Definições</a:t>
            </a:r>
            <a:endParaRPr lang="es-ES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Distúrbios: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dirty="0" smtClean="0"/>
              <a:t>É um </a:t>
            </a:r>
            <a:r>
              <a:rPr lang="pt-BR" sz="2000" b="1" dirty="0" smtClean="0">
                <a:solidFill>
                  <a:srgbClr val="0070C0"/>
                </a:solidFill>
              </a:rPr>
              <a:t>sinal</a:t>
            </a:r>
            <a:r>
              <a:rPr lang="pt-BR" sz="2000" dirty="0" smtClean="0"/>
              <a:t> que tende a afetar de </a:t>
            </a:r>
            <a:r>
              <a:rPr lang="pt-BR" sz="2000" b="1" dirty="0" smtClean="0">
                <a:solidFill>
                  <a:srgbClr val="0070C0"/>
                </a:solidFill>
              </a:rPr>
              <a:t>maneira adversa </a:t>
            </a:r>
            <a:r>
              <a:rPr lang="pt-BR" sz="2000" dirty="0" smtClean="0"/>
              <a:t>o valor da variável de saída de um sistema.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2636912"/>
            <a:ext cx="7456872" cy="23762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Controle com Realimentação: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sz="2000" dirty="0" smtClean="0"/>
              <a:t>Também chamado de controle em malha fechada refere-se a uma operação que, na presença de distúrbios, tende a </a:t>
            </a:r>
            <a:r>
              <a:rPr lang="pt-BR" sz="2000" b="1" dirty="0" smtClean="0">
                <a:solidFill>
                  <a:srgbClr val="0070C0"/>
                </a:solidFill>
              </a:rPr>
              <a:t>diminuir a diferença </a:t>
            </a:r>
            <a:r>
              <a:rPr lang="pt-BR" sz="2000" dirty="0" smtClean="0"/>
              <a:t>entre a saída de um sistema e alguma entrada de referência e atua com base nessa diferença.</a:t>
            </a:r>
            <a:endParaRPr lang="pt-BR" sz="1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allAtOnce"/>
      <p:bldP spid="10" grpId="0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Exemplos de Sistemas de Controle</a:t>
            </a:r>
            <a:endParaRPr lang="es-ES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Controle de temperatura de um forno elétrico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57" y="1844824"/>
            <a:ext cx="798103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Exemplos de Sistemas de Controle</a:t>
            </a:r>
            <a:endParaRPr lang="es-ES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400" b="1" dirty="0" smtClean="0">
                <a:solidFill>
                  <a:srgbClr val="C00000"/>
                </a:solidFill>
              </a:rPr>
              <a:t>Controle de temperatura dentro de um veículo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27770"/>
            <a:ext cx="76676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2369</TotalTime>
  <Words>931</Words>
  <Application>Microsoft Office PowerPoint</Application>
  <PresentationFormat>Apresentação na tela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Solstício</vt:lpstr>
      <vt:lpstr>Introdução a Sistemas de Controle</vt:lpstr>
      <vt:lpstr>Introdução</vt:lpstr>
      <vt:lpstr>Histórico</vt:lpstr>
      <vt:lpstr>Histórico</vt:lpstr>
      <vt:lpstr>Histórico</vt:lpstr>
      <vt:lpstr>Definições</vt:lpstr>
      <vt:lpstr>Definições</vt:lpstr>
      <vt:lpstr>Exemplos de Sistemas de Controle</vt:lpstr>
      <vt:lpstr>Exemplos de Sistemas de Controle</vt:lpstr>
      <vt:lpstr>Malha aberta x Malha Fechada</vt:lpstr>
      <vt:lpstr>Malha aberta x Malha Fechada</vt:lpstr>
      <vt:lpstr>Malha aberta x Malha Fechada</vt:lpstr>
      <vt:lpstr>Malha aberta x Malha Fechada</vt:lpstr>
      <vt:lpstr>Malha aberta x Malha Fechada</vt:lpstr>
      <vt:lpstr>Malha aberta x Malha Fechada</vt:lpstr>
      <vt:lpstr>Malha aberta x Malha Fechada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329</cp:revision>
  <dcterms:created xsi:type="dcterms:W3CDTF">2012-09-17T02:27:37Z</dcterms:created>
  <dcterms:modified xsi:type="dcterms:W3CDTF">2013-09-19T20:20:52Z</dcterms:modified>
</cp:coreProperties>
</file>