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351" r:id="rId10"/>
    <p:sldId id="420" r:id="rId11"/>
    <p:sldId id="421" r:id="rId12"/>
    <p:sldId id="422" r:id="rId13"/>
    <p:sldId id="425" r:id="rId14"/>
    <p:sldId id="426" r:id="rId15"/>
    <p:sldId id="442" r:id="rId16"/>
    <p:sldId id="443" r:id="rId17"/>
    <p:sldId id="444" r:id="rId18"/>
    <p:sldId id="445" r:id="rId19"/>
    <p:sldId id="446" r:id="rId20"/>
    <p:sldId id="447" r:id="rId21"/>
    <p:sldId id="441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0" autoAdjust="0"/>
  </p:normalViewPr>
  <p:slideViewPr>
    <p:cSldViewPr>
      <p:cViewPr varScale="1">
        <p:scale>
          <a:sx n="63" d="100"/>
          <a:sy n="63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Sistemas de Controle</a:t>
            </a:r>
            <a:r>
              <a:rPr lang="pt-BR" sz="1400" i="1" baseline="0" dirty="0" smtClean="0"/>
              <a:t> e </a:t>
            </a:r>
            <a:r>
              <a:rPr lang="pt-BR" sz="1400" i="1" baseline="0" dirty="0" smtClean="0"/>
              <a:t>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5.gif"/><Relationship Id="rId4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Transformada de </a:t>
            </a:r>
            <a:r>
              <a:rPr lang="pt-BR" sz="3200" dirty="0" err="1" smtClean="0"/>
              <a:t>Laplace</a:t>
            </a:r>
            <a:r>
              <a:rPr lang="pt-BR" sz="3200" dirty="0" smtClean="0"/>
              <a:t> e Funções de Transferência</a:t>
            </a:r>
            <a:endParaRPr lang="es-ES" sz="32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</a:t>
            </a: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Zeros e Pólos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00811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400" dirty="0" smtClean="0"/>
              <a:t>As funções no domínio de “s” podem ser representadas por uma </a:t>
            </a:r>
            <a:r>
              <a:rPr lang="pt-BR" sz="2400" b="1" dirty="0" smtClean="0">
                <a:solidFill>
                  <a:srgbClr val="C32D2E"/>
                </a:solidFill>
              </a:rPr>
              <a:t>divisão de polinômios</a:t>
            </a:r>
            <a:r>
              <a:rPr lang="pt-BR" sz="2400" dirty="0" smtClean="0"/>
              <a:t>.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3491880" y="4293096"/>
          <a:ext cx="3516313" cy="730250"/>
        </p:xfrm>
        <a:graphic>
          <a:graphicData uri="http://schemas.openxmlformats.org/presentationml/2006/ole">
            <p:oleObj spid="_x0000_s61445" name="Εξίσωση" r:id="rId3" imgW="2082600" imgH="431640" progId="Equation.3">
              <p:embed/>
            </p:oleObj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627784" y="2132856"/>
          <a:ext cx="4500562" cy="773112"/>
        </p:xfrm>
        <a:graphic>
          <a:graphicData uri="http://schemas.openxmlformats.org/presentationml/2006/ole">
            <p:oleObj spid="_x0000_s61446" name="Εξίσωση" r:id="rId4" imgW="2666880" imgH="457200" progId="Equation.3">
              <p:embed/>
            </p:oleObj>
          </a:graphicData>
        </a:graphic>
      </p:graphicFrame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435608" y="3284984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Pode-se </a:t>
            </a:r>
            <a:r>
              <a:rPr kumimoji="0" lang="pt-B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fatora</a:t>
            </a:r>
            <a:r>
              <a:rPr lang="pt-BR" sz="2400" b="1" dirty="0" smtClean="0">
                <a:solidFill>
                  <a:srgbClr val="C32D2E"/>
                </a:solidFill>
              </a:rPr>
              <a:t>r</a:t>
            </a:r>
            <a:r>
              <a:rPr lang="pt-BR" sz="2400" dirty="0" smtClean="0"/>
              <a:t> os polinômios e reescrever a função como: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411760" y="5085184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Zeros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Raízes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polinômio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numerador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pt-BR" b="1" baseline="0" dirty="0" smtClean="0">
                <a:solidFill>
                  <a:srgbClr val="002060"/>
                </a:solidFill>
              </a:rPr>
              <a:t>Pólos</a:t>
            </a:r>
            <a:r>
              <a:rPr lang="pt-BR" baseline="0" dirty="0" smtClean="0"/>
              <a:t>:</a:t>
            </a:r>
            <a:r>
              <a:rPr lang="pt-BR" dirty="0" smtClean="0"/>
              <a:t> Raízes do polinômio </a:t>
            </a:r>
            <a:r>
              <a:rPr lang="pt-BR" b="1" dirty="0" smtClean="0">
                <a:solidFill>
                  <a:srgbClr val="C32D2E"/>
                </a:solidFill>
              </a:rPr>
              <a:t>denominador</a:t>
            </a:r>
            <a:r>
              <a:rPr lang="pt-BR" dirty="0" smtClean="0"/>
              <a:t>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7" grpId="0" build="p"/>
      <p:bldP spid="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Expansão em Frações Parciais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00811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400" dirty="0" smtClean="0"/>
              <a:t>Sabendo-se a forma </a:t>
            </a:r>
            <a:r>
              <a:rPr lang="pt-BR" sz="2400" dirty="0" err="1" smtClean="0"/>
              <a:t>fatorada</a:t>
            </a:r>
            <a:r>
              <a:rPr lang="pt-BR" sz="2400" dirty="0" smtClean="0"/>
              <a:t> do polinômio, pode-se </a:t>
            </a:r>
            <a:r>
              <a:rPr lang="pt-BR" sz="2400" b="1" dirty="0" smtClean="0">
                <a:solidFill>
                  <a:srgbClr val="C32D2E"/>
                </a:solidFill>
              </a:rPr>
              <a:t>expandir</a:t>
            </a:r>
            <a:r>
              <a:rPr lang="pt-BR" sz="2400" dirty="0" smtClean="0"/>
              <a:t> a função </a:t>
            </a:r>
            <a:r>
              <a:rPr lang="pt-BR" sz="2400" i="1" dirty="0" smtClean="0"/>
              <a:t>F(s)</a:t>
            </a:r>
            <a:r>
              <a:rPr lang="pt-BR" sz="2400" dirty="0" smtClean="0"/>
              <a:t> em frações mais simples.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3078758" y="2420888"/>
          <a:ext cx="4373562" cy="730250"/>
        </p:xfrm>
        <a:graphic>
          <a:graphicData uri="http://schemas.openxmlformats.org/presentationml/2006/ole">
            <p:oleObj spid="_x0000_s77828" name="Εξίσωση" r:id="rId3" imgW="2590560" imgH="431640" progId="Equation.3">
              <p:embed/>
            </p:oleObj>
          </a:graphicData>
        </a:graphic>
      </p:graphicFrame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435608" y="3356992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Utilizando uma tabela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Transformada de </a:t>
            </a:r>
            <a:r>
              <a:rPr kumimoji="0" lang="pt-B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Lapace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3567113" y="4292600"/>
          <a:ext cx="3430587" cy="407988"/>
        </p:xfrm>
        <a:graphic>
          <a:graphicData uri="http://schemas.openxmlformats.org/presentationml/2006/ole">
            <p:oleObj spid="_x0000_s77829" name="Εξίσωση" r:id="rId4" imgW="2031840" imgH="24120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411760" y="4869160"/>
            <a:ext cx="6480720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Resíduo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Coeficiente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cada função exponencial no tempo.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4076700" y="5445125"/>
          <a:ext cx="2509838" cy="838200"/>
        </p:xfrm>
        <a:graphic>
          <a:graphicData uri="http://schemas.openxmlformats.org/presentationml/2006/ole">
            <p:oleObj spid="_x0000_s77830" name="Εξίσωση" r:id="rId5" imgW="1485720" imgH="4950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build="p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Expansão em Frações Parciais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00811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400" b="1" dirty="0" smtClean="0">
                <a:solidFill>
                  <a:srgbClr val="C32D2E"/>
                </a:solidFill>
              </a:rPr>
              <a:t>Exemplo</a:t>
            </a:r>
            <a:r>
              <a:rPr lang="pt-BR" sz="2400" dirty="0" smtClean="0"/>
              <a:t>: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2733675" y="1731963"/>
          <a:ext cx="1908175" cy="666750"/>
        </p:xfrm>
        <a:graphic>
          <a:graphicData uri="http://schemas.openxmlformats.org/presentationml/2006/ole">
            <p:oleObj spid="_x0000_s79877" name="Εξίσωση" r:id="rId3" imgW="1130040" imgH="393480" progId="Equation.3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796136" y="1854696"/>
          <a:ext cx="1778000" cy="385762"/>
        </p:xfrm>
        <a:graphic>
          <a:graphicData uri="http://schemas.openxmlformats.org/presentationml/2006/ole">
            <p:oleObj spid="_x0000_s79878" name="Εξίσωση" r:id="rId4" imgW="1054080" imgH="228600" progId="Equation.3">
              <p:embed/>
            </p:oleObj>
          </a:graphicData>
        </a:graphic>
      </p:graphicFrame>
      <p:sp>
        <p:nvSpPr>
          <p:cNvPr id="15" name="Seta para a direita 14"/>
          <p:cNvSpPr/>
          <p:nvPr/>
        </p:nvSpPr>
        <p:spPr>
          <a:xfrm>
            <a:off x="5148064" y="1952475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411760" y="2636912"/>
            <a:ext cx="6480720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Qual seria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 valor final desta função?</a:t>
            </a:r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3906813" y="3212976"/>
          <a:ext cx="2465387" cy="473075"/>
        </p:xfrm>
        <a:graphic>
          <a:graphicData uri="http://schemas.openxmlformats.org/presentationml/2006/ole">
            <p:oleObj spid="_x0000_s79881" name="Εξίσωση" r:id="rId5" imgW="1460160" imgH="279360" progId="Equation.3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3003550" y="4221163"/>
          <a:ext cx="1563688" cy="709612"/>
        </p:xfrm>
        <a:graphic>
          <a:graphicData uri="http://schemas.openxmlformats.org/presentationml/2006/ole">
            <p:oleObj spid="_x0000_s79882" name="Εξίσωση" r:id="rId6" imgW="927000" imgH="419040" progId="Equation.3">
              <p:embed/>
            </p:oleObj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5816600" y="4364038"/>
          <a:ext cx="1735138" cy="385762"/>
        </p:xfrm>
        <a:graphic>
          <a:graphicData uri="http://schemas.openxmlformats.org/presentationml/2006/ole">
            <p:oleObj spid="_x0000_s79883" name="Εξίσωση" r:id="rId7" imgW="1028520" imgH="228600" progId="Equation.3">
              <p:embed/>
            </p:oleObj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5148064" y="4462288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411760" y="5146725"/>
            <a:ext cx="6480720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Qual seria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 valor final desta função?</a:t>
            </a:r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3852863" y="5722938"/>
          <a:ext cx="2573337" cy="473075"/>
        </p:xfrm>
        <a:graphic>
          <a:graphicData uri="http://schemas.openxmlformats.org/presentationml/2006/ole">
            <p:oleObj spid="_x0000_s79884" name="Εξίσωση" r:id="rId8" imgW="1523880" imgH="27936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 animBg="1"/>
      <p:bldP spid="19" grpId="0" build="p"/>
      <p:bldP spid="22" grpId="0" animBg="1"/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Casos Especiais</a:t>
            </a:r>
            <a:endParaRPr lang="es-ES" sz="2800" b="1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728192"/>
          </a:xfrm>
        </p:spPr>
        <p:txBody>
          <a:bodyPr>
            <a:noAutofit/>
          </a:bodyPr>
          <a:lstStyle/>
          <a:p>
            <a:pPr marL="539496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pt-BR" sz="2400" dirty="0" smtClean="0"/>
              <a:t>Se a função </a:t>
            </a:r>
            <a:r>
              <a:rPr lang="pt-BR" sz="2400" i="1" dirty="0" smtClean="0"/>
              <a:t>F(s)</a:t>
            </a:r>
            <a:r>
              <a:rPr lang="pt-BR" sz="2400" dirty="0" smtClean="0"/>
              <a:t> possuir pólos </a:t>
            </a:r>
            <a:r>
              <a:rPr lang="pt-BR" sz="2400" b="1" dirty="0" smtClean="0">
                <a:solidFill>
                  <a:srgbClr val="C32D2E"/>
                </a:solidFill>
              </a:rPr>
              <a:t>múltiplos</a:t>
            </a:r>
            <a:r>
              <a:rPr lang="pt-BR" sz="2400" dirty="0" smtClean="0"/>
              <a:t>.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114550" y="1722438"/>
          <a:ext cx="1628775" cy="728662"/>
        </p:xfrm>
        <a:graphic>
          <a:graphicData uri="http://schemas.openxmlformats.org/presentationml/2006/ole">
            <p:oleObj spid="_x0000_s82950" name="Εξίσωση" r:id="rId3" imgW="965160" imgH="431640" progId="Equation.3">
              <p:embed/>
            </p:oleObj>
          </a:graphicData>
        </a:graphic>
      </p:graphicFrame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4355976" y="1759753"/>
            <a:ext cx="3960440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Como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temos três pólos, teremos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três resíduos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108325" y="2564904"/>
          <a:ext cx="3451225" cy="730250"/>
        </p:xfrm>
        <a:graphic>
          <a:graphicData uri="http://schemas.openxmlformats.org/presentationml/2006/ole">
            <p:oleObj spid="_x0000_s82951" name="Εξίσωση" r:id="rId4" imgW="2044440" imgH="43164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411760" y="3501008"/>
            <a:ext cx="6480720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 resíduo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pólo de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maior multiplicidade 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é encontrado de maneira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convencional</a:t>
            </a:r>
            <a:r>
              <a:rPr kumimoji="0" lang="pt-B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4221163" y="4221088"/>
          <a:ext cx="2698850" cy="515788"/>
        </p:xfrm>
        <a:graphic>
          <a:graphicData uri="http://schemas.openxmlformats.org/presentationml/2006/ole">
            <p:oleObj spid="_x0000_s82952" name="Εξίσωση" r:id="rId5" imgW="1333440" imgH="253800" progId="Equation.3">
              <p:embed/>
            </p:oleObj>
          </a:graphicData>
        </a:graphic>
      </p:graphicFrame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411760" y="4941168"/>
            <a:ext cx="6480720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 restante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dos resíduos pode ser encontrado com o auxílio das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derivadas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da função acima. </a:t>
            </a:r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205038" y="5661025"/>
          <a:ext cx="2700337" cy="665163"/>
        </p:xfrm>
        <a:graphic>
          <a:graphicData uri="http://schemas.openxmlformats.org/presentationml/2006/ole">
            <p:oleObj spid="_x0000_s82953" name="Εξίσωση" r:id="rId6" imgW="1600200" imgH="393480" progId="Equation.3">
              <p:embed/>
            </p:oleObj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5294313" y="5640388"/>
          <a:ext cx="3043237" cy="708025"/>
        </p:xfrm>
        <a:graphic>
          <a:graphicData uri="http://schemas.openxmlformats.org/presentationml/2006/ole">
            <p:oleObj spid="_x0000_s82954" name="Εξίσωση" r:id="rId7" imgW="180324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5" grpId="0" build="p"/>
      <p:bldP spid="18" grpId="0" build="p"/>
      <p:bldP spid="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Casos Especiais</a:t>
            </a:r>
            <a:endParaRPr lang="es-ES" sz="2800" b="1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728192"/>
          </a:xfrm>
        </p:spPr>
        <p:txBody>
          <a:bodyPr>
            <a:noAutofit/>
          </a:bodyPr>
          <a:lstStyle/>
          <a:p>
            <a:pPr marL="539496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pt-BR" sz="2400" dirty="0" smtClean="0"/>
              <a:t>Se a função </a:t>
            </a:r>
            <a:r>
              <a:rPr lang="pt-BR" sz="2400" i="1" dirty="0" smtClean="0"/>
              <a:t>F(s)</a:t>
            </a:r>
            <a:r>
              <a:rPr lang="pt-BR" sz="2400" dirty="0" smtClean="0"/>
              <a:t> possuir pólos </a:t>
            </a:r>
            <a:r>
              <a:rPr lang="pt-BR" sz="2400" b="1" dirty="0" smtClean="0">
                <a:solidFill>
                  <a:srgbClr val="C32D2E"/>
                </a:solidFill>
              </a:rPr>
              <a:t>múltiplos</a:t>
            </a:r>
            <a:r>
              <a:rPr lang="pt-BR" sz="2400" dirty="0" smtClean="0"/>
              <a:t>.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5608" y="1700808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400" b="1" i="0" u="none" strike="noStrike" kern="1200" cap="none" spc="0" normalizeH="0" baseline="0" noProof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Exemplo</a:t>
            </a: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eta para a direita 20"/>
          <p:cNvSpPr/>
          <p:nvPr/>
        </p:nvSpPr>
        <p:spPr>
          <a:xfrm>
            <a:off x="5148064" y="2672555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2915816" y="2348880"/>
          <a:ext cx="1908175" cy="773113"/>
        </p:xfrm>
        <a:graphic>
          <a:graphicData uri="http://schemas.openxmlformats.org/presentationml/2006/ole">
            <p:oleObj spid="_x0000_s83977" name="Εξίσωση" r:id="rId3" imgW="1130040" imgH="457200" progId="Equation.3">
              <p:embed/>
            </p:oleObj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5796136" y="2564904"/>
          <a:ext cx="1693863" cy="387350"/>
        </p:xfrm>
        <a:graphic>
          <a:graphicData uri="http://schemas.openxmlformats.org/presentationml/2006/ole">
            <p:oleObj spid="_x0000_s83978" name="Εξίσωση" r:id="rId4" imgW="100296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Aspectos Gerais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af-ZA" dirty="0" smtClean="0"/>
              <a:t>Caracteriza relações de </a:t>
            </a:r>
            <a:r>
              <a:rPr lang="af-ZA" b="1" dirty="0" smtClean="0">
                <a:solidFill>
                  <a:srgbClr val="0070C0"/>
                </a:solidFill>
              </a:rPr>
              <a:t>entrada e saída </a:t>
            </a:r>
            <a:r>
              <a:rPr lang="af-ZA" dirty="0" smtClean="0"/>
              <a:t>de componentes ou sistemas, que podem ser descritos por equações diferenciais lineares invariantes no tempo;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2411760" y="2636912"/>
            <a:ext cx="6480720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Permite analisar a resposta do sistema para </a:t>
            </a:r>
            <a:r>
              <a:rPr lang="pt-BR" b="1" dirty="0" smtClean="0">
                <a:solidFill>
                  <a:srgbClr val="0070C0"/>
                </a:solidFill>
              </a:rPr>
              <a:t>diferentes </a:t>
            </a:r>
            <a:r>
              <a:rPr lang="pt-BR" dirty="0" smtClean="0"/>
              <a:t>sinais de entrada</a:t>
            </a:r>
            <a:r>
              <a:rPr lang="af-ZA" dirty="0" smtClean="0"/>
              <a:t>;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2411760" y="3356992"/>
            <a:ext cx="6480720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Independe da </a:t>
            </a:r>
            <a:r>
              <a:rPr lang="pt-BR" b="1" dirty="0" smtClean="0">
                <a:solidFill>
                  <a:srgbClr val="0070C0"/>
                </a:solidFill>
              </a:rPr>
              <a:t>magnitude e natureza </a:t>
            </a:r>
            <a:r>
              <a:rPr lang="pt-BR" dirty="0" smtClean="0"/>
              <a:t>do sinal de excitação aplicado à entrada</a:t>
            </a:r>
            <a:r>
              <a:rPr lang="af-ZA" dirty="0" smtClean="0"/>
              <a:t>;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411760" y="4149080"/>
            <a:ext cx="6480720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Pode ser obtida </a:t>
            </a:r>
            <a:r>
              <a:rPr lang="pt-BR" b="1" dirty="0" smtClean="0">
                <a:solidFill>
                  <a:srgbClr val="0070C0"/>
                </a:solidFill>
              </a:rPr>
              <a:t>experimentalmente</a:t>
            </a:r>
            <a:r>
              <a:rPr lang="af-ZA" dirty="0" smtClean="0"/>
              <a:t>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 build="p"/>
      <p:bldP spid="16" grpId="0" build="p"/>
      <p:bldP spid="17" grpId="0" build="p"/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Definição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Relação</a:t>
            </a:r>
            <a:r>
              <a:rPr lang="pt-BR" dirty="0" smtClean="0"/>
              <a:t> entre a transformada de </a:t>
            </a:r>
            <a:r>
              <a:rPr lang="pt-BR" dirty="0" err="1" smtClean="0"/>
              <a:t>Laplace</a:t>
            </a:r>
            <a:r>
              <a:rPr lang="pt-BR" dirty="0" smtClean="0"/>
              <a:t> da </a:t>
            </a:r>
            <a:r>
              <a:rPr lang="pt-BR" b="1" dirty="0" smtClean="0">
                <a:solidFill>
                  <a:srgbClr val="0070C0"/>
                </a:solidFill>
              </a:rPr>
              <a:t>saída</a:t>
            </a:r>
            <a:r>
              <a:rPr lang="pt-BR" dirty="0" smtClean="0"/>
              <a:t> (função resposta) e a transformada de </a:t>
            </a:r>
            <a:r>
              <a:rPr lang="pt-BR" dirty="0" err="1" smtClean="0"/>
              <a:t>Laplace</a:t>
            </a:r>
            <a:r>
              <a:rPr lang="pt-BR" dirty="0" smtClean="0"/>
              <a:t> da </a:t>
            </a:r>
            <a:r>
              <a:rPr lang="pt-BR" b="1" dirty="0" smtClean="0">
                <a:solidFill>
                  <a:srgbClr val="0070C0"/>
                </a:solidFill>
              </a:rPr>
              <a:t>entrada</a:t>
            </a:r>
            <a:r>
              <a:rPr lang="pt-BR" dirty="0" smtClean="0"/>
              <a:t> (função de excitação), admitindo-se todas as </a:t>
            </a:r>
            <a:r>
              <a:rPr lang="pt-BR" b="1" dirty="0" smtClean="0">
                <a:solidFill>
                  <a:srgbClr val="0070C0"/>
                </a:solidFill>
              </a:rPr>
              <a:t>condições iniciais nulas</a:t>
            </a:r>
            <a:r>
              <a:rPr lang="af-ZA" dirty="0" smtClean="0"/>
              <a:t>;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upo 15"/>
          <p:cNvGrpSpPr/>
          <p:nvPr/>
        </p:nvGrpSpPr>
        <p:grpSpPr>
          <a:xfrm>
            <a:off x="2398137" y="3068960"/>
            <a:ext cx="5638800" cy="1295400"/>
            <a:chOff x="2398137" y="3068960"/>
            <a:chExt cx="5638800" cy="1295400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2702937" y="3068960"/>
              <a:ext cx="5037138" cy="1295400"/>
            </a:xfrm>
            <a:prstGeom prst="rect">
              <a:avLst/>
            </a:prstGeom>
          </p:spPr>
        </p:pic>
        <p:sp>
          <p:nvSpPr>
            <p:cNvPr id="12" name="CaixaDeTexto 9"/>
            <p:cNvSpPr txBox="1">
              <a:spLocks noChangeArrowheads="1"/>
            </p:cNvSpPr>
            <p:nvPr/>
          </p:nvSpPr>
          <p:spPr bwMode="auto">
            <a:xfrm>
              <a:off x="2398137" y="3373760"/>
              <a:ext cx="1295400" cy="6461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dirty="0"/>
                <a:t>Entrada</a:t>
              </a:r>
            </a:p>
            <a:p>
              <a:pPr algn="ctr"/>
              <a:r>
                <a:rPr lang="pt-BR" dirty="0"/>
                <a:t>X(s)</a:t>
              </a:r>
              <a:endParaRPr lang="en-US" dirty="0"/>
            </a:p>
          </p:txBody>
        </p:sp>
        <p:sp>
          <p:nvSpPr>
            <p:cNvPr id="13" name="CaixaDeTexto 10"/>
            <p:cNvSpPr txBox="1">
              <a:spLocks noChangeArrowheads="1"/>
            </p:cNvSpPr>
            <p:nvPr/>
          </p:nvSpPr>
          <p:spPr bwMode="auto">
            <a:xfrm>
              <a:off x="6741537" y="3337248"/>
              <a:ext cx="1295400" cy="6461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dirty="0"/>
                <a:t>Saída</a:t>
              </a:r>
            </a:p>
            <a:p>
              <a:pPr algn="ctr"/>
              <a:r>
                <a:rPr lang="pt-BR" dirty="0"/>
                <a:t>Y(s)</a:t>
              </a:r>
              <a:endParaRPr lang="en-US" dirty="0"/>
            </a:p>
          </p:txBody>
        </p:sp>
        <p:sp>
          <p:nvSpPr>
            <p:cNvPr id="15" name="CaixaDeTexto 9"/>
            <p:cNvSpPr txBox="1">
              <a:spLocks noChangeArrowheads="1"/>
            </p:cNvSpPr>
            <p:nvPr/>
          </p:nvSpPr>
          <p:spPr bwMode="auto">
            <a:xfrm>
              <a:off x="4572000" y="3356992"/>
              <a:ext cx="1295400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dirty="0" smtClean="0"/>
                <a:t>Processo</a:t>
              </a:r>
            </a:p>
            <a:p>
              <a:pPr algn="ctr"/>
              <a:r>
                <a:rPr lang="pt-BR" dirty="0" smtClean="0"/>
                <a:t>G(s)</a:t>
              </a:r>
              <a:endParaRPr lang="en-US" dirty="0"/>
            </a:p>
          </p:txBody>
        </p:sp>
      </p:grpSp>
      <p:graphicFrame>
        <p:nvGraphicFramePr>
          <p:cNvPr id="19" name="Objeto 18"/>
          <p:cNvGraphicFramePr>
            <a:graphicFrameLocks noChangeAspect="1"/>
          </p:cNvGraphicFramePr>
          <p:nvPr/>
        </p:nvGraphicFramePr>
        <p:xfrm>
          <a:off x="4359121" y="4869160"/>
          <a:ext cx="1623453" cy="864096"/>
        </p:xfrm>
        <a:graphic>
          <a:graphicData uri="http://schemas.openxmlformats.org/presentationml/2006/ole">
            <p:oleObj spid="_x0000_s105474" name="Εξίσωση" r:id="rId4" imgW="78732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Definição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Considerando um sistema modelado pela equação diferencial: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2339752" y="2276872"/>
          <a:ext cx="6192688" cy="535700"/>
        </p:xfrm>
        <a:graphic>
          <a:graphicData uri="http://schemas.openxmlformats.org/presentationml/2006/ole">
            <p:oleObj spid="_x0000_s106498" name="Εξίσωση" r:id="rId3" imgW="3670200" imgH="317160" progId="Equation.3">
              <p:embed/>
            </p:oleObj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691680" y="2959166"/>
            <a:ext cx="7128792" cy="1693970"/>
          </a:xfrm>
          <a:prstGeom prst="rect">
            <a:avLst/>
          </a:prstGeom>
        </p:spPr>
      </p:pic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411760" y="4653136"/>
            <a:ext cx="6480720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C00000"/>
                </a:solidFill>
              </a:rPr>
              <a:t>Vantagem</a:t>
            </a:r>
            <a:r>
              <a:rPr lang="pt-BR" dirty="0" smtClean="0"/>
              <a:t>: É possível representar a dinâmica de um sistema por meio de uma </a:t>
            </a:r>
            <a:r>
              <a:rPr lang="pt-BR" b="1" dirty="0" smtClean="0">
                <a:solidFill>
                  <a:srgbClr val="0070C0"/>
                </a:solidFill>
              </a:rPr>
              <a:t>equação algébrica em </a:t>
            </a:r>
            <a:r>
              <a:rPr lang="pt-BR" b="1" i="1" dirty="0" smtClean="0">
                <a:solidFill>
                  <a:srgbClr val="0070C0"/>
                </a:solidFill>
              </a:rPr>
              <a:t>s</a:t>
            </a:r>
            <a:r>
              <a:rPr lang="pt-BR" i="1" dirty="0" smtClean="0"/>
              <a:t>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2411760" y="5445224"/>
            <a:ext cx="6480720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C00000"/>
                </a:solidFill>
              </a:rPr>
              <a:t>Ordem do sistema</a:t>
            </a:r>
            <a:r>
              <a:rPr lang="pt-BR" dirty="0" smtClean="0"/>
              <a:t>: Se a </a:t>
            </a:r>
            <a:r>
              <a:rPr lang="pt-BR" b="1" dirty="0" smtClean="0">
                <a:solidFill>
                  <a:srgbClr val="0070C0"/>
                </a:solidFill>
              </a:rPr>
              <a:t>potência de </a:t>
            </a:r>
            <a:r>
              <a:rPr lang="pt-BR" b="1" i="1" dirty="0" smtClean="0">
                <a:solidFill>
                  <a:srgbClr val="0070C0"/>
                </a:solidFill>
              </a:rPr>
              <a:t>s</a:t>
            </a:r>
            <a:r>
              <a:rPr lang="pt-BR" b="1" dirty="0" smtClean="0">
                <a:solidFill>
                  <a:srgbClr val="0070C0"/>
                </a:solidFill>
              </a:rPr>
              <a:t> </a:t>
            </a:r>
            <a:r>
              <a:rPr lang="pt-BR" dirty="0" smtClean="0"/>
              <a:t>no denominador da função de transferência (</a:t>
            </a:r>
            <a:r>
              <a:rPr lang="pt-BR" b="1" dirty="0" smtClean="0">
                <a:solidFill>
                  <a:srgbClr val="0070C0"/>
                </a:solidFill>
              </a:rPr>
              <a:t>equação característica</a:t>
            </a:r>
            <a:r>
              <a:rPr lang="pt-BR" dirty="0" smtClean="0"/>
              <a:t>) for </a:t>
            </a:r>
            <a:r>
              <a:rPr lang="pt-BR" b="1" i="1" dirty="0" smtClean="0">
                <a:solidFill>
                  <a:srgbClr val="0070C0"/>
                </a:solidFill>
              </a:rPr>
              <a:t>n</a:t>
            </a:r>
            <a:r>
              <a:rPr lang="pt-BR" dirty="0" smtClean="0"/>
              <a:t>, o sistema será denominado de </a:t>
            </a:r>
            <a:r>
              <a:rPr lang="pt-BR" b="1" dirty="0" smtClean="0">
                <a:solidFill>
                  <a:srgbClr val="0070C0"/>
                </a:solidFill>
              </a:rPr>
              <a:t>ordem </a:t>
            </a:r>
            <a:r>
              <a:rPr lang="pt-BR" b="1" i="1" dirty="0" smtClean="0">
                <a:solidFill>
                  <a:srgbClr val="0070C0"/>
                </a:solidFill>
              </a:rPr>
              <a:t>n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build="p"/>
      <p:bldP spid="2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Função de Transferência</a:t>
            </a:r>
            <a:endParaRPr lang="es-ES" sz="2800" b="1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Sistema de controle de posição de um satélite:</a:t>
            </a:r>
          </a:p>
          <a:p>
            <a:pPr marL="822960" lvl="1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dirty="0" smtClean="0"/>
              <a:t>Pequenos jatos aplicam forças de reação para girar o corpo do satélite conforme a posição desejada. Suponha que o empuxo de cada jato seja </a:t>
            </a:r>
            <a:r>
              <a:rPr lang="pt-BR" b="1" i="1" dirty="0" smtClean="0"/>
              <a:t>F/2</a:t>
            </a:r>
            <a:r>
              <a:rPr lang="pt-BR" dirty="0" smtClean="0"/>
              <a:t> e o torque </a:t>
            </a:r>
            <a:r>
              <a:rPr lang="pt-BR" b="1" i="1" dirty="0" smtClean="0"/>
              <a:t>T = </a:t>
            </a:r>
            <a:r>
              <a:rPr lang="pt-BR" b="1" i="1" dirty="0" err="1" smtClean="0"/>
              <a:t>Fl</a:t>
            </a:r>
            <a:r>
              <a:rPr lang="pt-BR" b="1" i="1" dirty="0" smtClean="0"/>
              <a:t> </a:t>
            </a:r>
            <a:r>
              <a:rPr lang="pt-BR" dirty="0" smtClean="0"/>
              <a:t>seja aplicado ao sistema. Os jatos são aplicados por certo tempo e, assim, o torque pode ser escrito como </a:t>
            </a:r>
            <a:r>
              <a:rPr lang="pt-BR" b="1" i="1" dirty="0" smtClean="0">
                <a:solidFill>
                  <a:srgbClr val="0070C0"/>
                </a:solidFill>
              </a:rPr>
              <a:t>T(t)</a:t>
            </a:r>
            <a:r>
              <a:rPr lang="pt-BR" dirty="0" smtClean="0"/>
              <a:t>. Suponha que não há atrito e que o momento de inércia em relação ao eixo de rotação no centro da massa é </a:t>
            </a:r>
            <a:r>
              <a:rPr lang="pt-BR" b="1" i="1" dirty="0" smtClean="0">
                <a:solidFill>
                  <a:srgbClr val="0070C0"/>
                </a:solidFill>
              </a:rPr>
              <a:t>J</a:t>
            </a:r>
            <a:r>
              <a:rPr lang="pt-BR" dirty="0" smtClean="0"/>
              <a:t>. 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4265" y="4221088"/>
            <a:ext cx="354666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eta para a direita 15"/>
          <p:cNvSpPr/>
          <p:nvPr/>
        </p:nvSpPr>
        <p:spPr>
          <a:xfrm>
            <a:off x="6084168" y="508518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6948264" y="4869160"/>
          <a:ext cx="1224136" cy="708710"/>
        </p:xfrm>
        <a:graphic>
          <a:graphicData uri="http://schemas.openxmlformats.org/presentationml/2006/ole">
            <p:oleObj spid="_x0000_s107522" name="Εξίσωση" r:id="rId4" imgW="72360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 build="p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Impulsiva</a:t>
            </a:r>
            <a:endParaRPr lang="es-ES" sz="2800" b="1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Função Impulso Unitário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Consideremos um pulso de </a:t>
            </a:r>
            <a:r>
              <a:rPr lang="pt-BR" b="1" dirty="0" smtClean="0">
                <a:solidFill>
                  <a:srgbClr val="0070C0"/>
                </a:solidFill>
              </a:rPr>
              <a:t>área unitária </a:t>
            </a:r>
            <a:r>
              <a:rPr lang="pt-BR" dirty="0" smtClean="0"/>
              <a:t>conforme abaixo: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7524" name="Picture 4" descr="http://www.dt.fee.unicamp.br/~www/ea612/img26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204865"/>
            <a:ext cx="2937148" cy="1611532"/>
          </a:xfrm>
          <a:prstGeom prst="rect">
            <a:avLst/>
          </a:prstGeom>
          <a:noFill/>
        </p:spPr>
      </p:pic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411760" y="4005064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Se fizermos            , temos: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4140032" y="4031190"/>
          <a:ext cx="720000" cy="306725"/>
        </p:xfrm>
        <a:graphic>
          <a:graphicData uri="http://schemas.openxmlformats.org/presentationml/2006/ole">
            <p:oleObj spid="_x0000_s108546" name="Εξίσωση" r:id="rId4" imgW="419040" imgH="177480" progId="Equation.3">
              <p:embed/>
            </p:oleObj>
          </a:graphicData>
        </a:graphic>
      </p:graphicFrame>
      <p:pic>
        <p:nvPicPr>
          <p:cNvPr id="107527" name="Picture 7" descr="http://www.dt.fee.unicamp.br/~www/ea612/img26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4653136"/>
            <a:ext cx="3038475" cy="1704976"/>
          </a:xfrm>
          <a:prstGeom prst="rect">
            <a:avLst/>
          </a:prstGeom>
          <a:noFill/>
        </p:spPr>
      </p:pic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5004048" y="4540101"/>
          <a:ext cx="1589088" cy="473075"/>
        </p:xfrm>
        <a:graphic>
          <a:graphicData uri="http://schemas.openxmlformats.org/presentationml/2006/ole">
            <p:oleObj spid="_x0000_s108547" name="Εξίσωση" r:id="rId6" imgW="939600" imgH="279360" progId="Equation.3">
              <p:embed/>
            </p:oleObj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6516216" y="5234881"/>
          <a:ext cx="1395412" cy="666750"/>
        </p:xfrm>
        <a:graphic>
          <a:graphicData uri="http://schemas.openxmlformats.org/presentationml/2006/ole">
            <p:oleObj spid="_x0000_s108548" name="Εξίσωση" r:id="rId7" imgW="82548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subSp spid="_x0000_s10854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7525">
                                            <p:subSp spid="_x0000_s108546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 advAuto="0"/>
      <p:bldP spid="18" grpId="0" build="p" autoUpdateAnimBg="0" advAuto="0"/>
      <p:bldP spid="19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de </a:t>
            </a:r>
            <a:r>
              <a:rPr lang="pt-BR" sz="2800" b="1" dirty="0" err="1" smtClean="0"/>
              <a:t>Laplace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b="1" dirty="0" smtClean="0">
                <a:solidFill>
                  <a:srgbClr val="C00000"/>
                </a:solidFill>
              </a:rPr>
              <a:t>Variável complexa</a:t>
            </a:r>
            <a:r>
              <a:rPr lang="pt-BR" sz="2000" dirty="0" smtClean="0"/>
              <a:t>: variável que possui uma parte real e uma imaginária. Na Transformada de </a:t>
            </a:r>
            <a:r>
              <a:rPr lang="pt-BR" sz="2000" dirty="0" err="1" smtClean="0"/>
              <a:t>Laplace</a:t>
            </a:r>
            <a:r>
              <a:rPr lang="pt-BR" sz="2000" dirty="0" smtClean="0"/>
              <a:t> usamos a notação </a:t>
            </a:r>
            <a:r>
              <a:rPr lang="pt-BR" sz="2000" b="1" dirty="0" smtClean="0">
                <a:solidFill>
                  <a:srgbClr val="0070C0"/>
                </a:solidFill>
              </a:rPr>
              <a:t>“s”</a:t>
            </a:r>
            <a:r>
              <a:rPr lang="pt-BR" sz="2000" dirty="0" smtClean="0"/>
              <a:t> como variável complexa (                ).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169239" y="1805635"/>
          <a:ext cx="1152525" cy="314325"/>
        </p:xfrm>
        <a:graphic>
          <a:graphicData uri="http://schemas.openxmlformats.org/presentationml/2006/ole">
            <p:oleObj spid="_x0000_s84994" name="Εξίσωση" r:id="rId3" imgW="698400" imgH="190440" progId="Equation.3">
              <p:embed/>
            </p:oleObj>
          </a:graphicData>
        </a:graphic>
      </p:graphicFrame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2276872"/>
            <a:ext cx="7456872" cy="13681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b="1" dirty="0" smtClean="0">
                <a:solidFill>
                  <a:srgbClr val="C00000"/>
                </a:solidFill>
              </a:rPr>
              <a:t>Funções complexas</a:t>
            </a:r>
            <a:r>
              <a:rPr lang="pt-BR" sz="2000" dirty="0" smtClean="0"/>
              <a:t>: funções de “s” que possuem parte real e imaginária.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131840" y="3573016"/>
          <a:ext cx="1655763" cy="396875"/>
        </p:xfrm>
        <a:graphic>
          <a:graphicData uri="http://schemas.openxmlformats.org/presentationml/2006/ole">
            <p:oleObj spid="_x0000_s84995" name="Εξίσωση" r:id="rId4" imgW="1002960" imgH="241200" progId="Equation.3">
              <p:embed/>
            </p:oleObj>
          </a:graphicData>
        </a:graphic>
      </p:graphicFrame>
      <p:sp>
        <p:nvSpPr>
          <p:cNvPr id="14" name="Chave esquerda 13"/>
          <p:cNvSpPr/>
          <p:nvPr/>
        </p:nvSpPr>
        <p:spPr>
          <a:xfrm>
            <a:off x="5004048" y="2996952"/>
            <a:ext cx="144016" cy="136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5245571" y="2924944"/>
          <a:ext cx="1990725" cy="522288"/>
        </p:xfrm>
        <a:graphic>
          <a:graphicData uri="http://schemas.openxmlformats.org/presentationml/2006/ole">
            <p:oleObj spid="_x0000_s84996" name="Εξίσωση" r:id="rId5" imgW="1206360" imgH="31716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204296" y="3643362"/>
          <a:ext cx="2032000" cy="793750"/>
        </p:xfrm>
        <a:graphic>
          <a:graphicData uri="http://schemas.openxmlformats.org/presentationml/2006/ole">
            <p:oleObj spid="_x0000_s84997" name="Εξίσωση" r:id="rId6" imgW="1231560" imgH="482400" progId="Equation.3">
              <p:embed/>
            </p:oleObj>
          </a:graphicData>
        </a:graphic>
      </p:graphicFrame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435608" y="4581128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b="1" dirty="0" smtClean="0">
                <a:solidFill>
                  <a:srgbClr val="C00000"/>
                </a:solidFill>
              </a:rPr>
              <a:t>Teorema de </a:t>
            </a:r>
            <a:r>
              <a:rPr lang="pt-BR" sz="2000" b="1" dirty="0" err="1" smtClean="0">
                <a:solidFill>
                  <a:srgbClr val="C00000"/>
                </a:solidFill>
              </a:rPr>
              <a:t>Euler</a:t>
            </a:r>
            <a:r>
              <a:rPr lang="pt-BR" sz="2000" dirty="0" smtClean="0"/>
              <a:t>: permite que expressemos funções seno e cosseno em termos de exponenciais complexas.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1547664" y="5589240"/>
          <a:ext cx="1990725" cy="376237"/>
        </p:xfrm>
        <a:graphic>
          <a:graphicData uri="http://schemas.openxmlformats.org/presentationml/2006/ole">
            <p:oleObj spid="_x0000_s84998" name="Εξίσωση" r:id="rId7" imgW="1206360" imgH="228600" progId="Equation.3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4427984" y="5445224"/>
          <a:ext cx="2095500" cy="649288"/>
        </p:xfrm>
        <a:graphic>
          <a:graphicData uri="http://schemas.openxmlformats.org/presentationml/2006/ole">
            <p:oleObj spid="_x0000_s84999" name="Εξίσωση" r:id="rId8" imgW="1269720" imgH="393480" progId="Equation.3">
              <p:embed/>
            </p:oleObj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6764213" y="5445224"/>
          <a:ext cx="2200275" cy="690563"/>
        </p:xfrm>
        <a:graphic>
          <a:graphicData uri="http://schemas.openxmlformats.org/presentationml/2006/ole">
            <p:oleObj spid="_x0000_s85000" name="Εξίσωση" r:id="rId9" imgW="1333440" imgH="419040" progId="Equation.3">
              <p:embed/>
            </p:oleObj>
          </a:graphicData>
        </a:graphic>
      </p:graphicFrame>
      <p:sp>
        <p:nvSpPr>
          <p:cNvPr id="20" name="Seta para a direita 19"/>
          <p:cNvSpPr/>
          <p:nvPr/>
        </p:nvSpPr>
        <p:spPr>
          <a:xfrm>
            <a:off x="3851920" y="573325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4" grpId="0" animBg="1"/>
      <p:bldP spid="15" grpId="0" build="p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Impulsiva</a:t>
            </a:r>
            <a:endParaRPr lang="es-ES" sz="2800" b="1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Função Impulso Unitário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A Transformada de </a:t>
            </a:r>
            <a:r>
              <a:rPr lang="pt-BR" dirty="0" err="1" smtClean="0"/>
              <a:t>Laplace</a:t>
            </a:r>
            <a:r>
              <a:rPr lang="pt-BR" dirty="0" smtClean="0"/>
              <a:t> da Função Impulso Unitário será: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3635896" y="2323406"/>
          <a:ext cx="1868488" cy="817562"/>
        </p:xfrm>
        <a:graphic>
          <a:graphicData uri="http://schemas.openxmlformats.org/presentationml/2006/ole">
            <p:oleObj spid="_x0000_s109570" name="Εξίσωση" r:id="rId3" imgW="1104840" imgH="482400" progId="Equation.3">
              <p:embed/>
            </p:oleObj>
          </a:graphicData>
        </a:graphic>
      </p:graphicFrame>
      <p:sp>
        <p:nvSpPr>
          <p:cNvPr id="14" name="Seta para a direita 13"/>
          <p:cNvSpPr/>
          <p:nvPr/>
        </p:nvSpPr>
        <p:spPr>
          <a:xfrm>
            <a:off x="6084168" y="256490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7092280" y="2564904"/>
          <a:ext cx="858837" cy="365125"/>
        </p:xfrm>
        <a:graphic>
          <a:graphicData uri="http://schemas.openxmlformats.org/presentationml/2006/ole">
            <p:oleObj spid="_x0000_s109571" name="Εξίσωση" r:id="rId4" imgW="507960" imgH="21564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2411760" y="34290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Assim, se considerarmos uma função de transferência </a:t>
            </a:r>
            <a:r>
              <a:rPr lang="pt-BR" b="1" i="1" dirty="0" smtClean="0">
                <a:solidFill>
                  <a:srgbClr val="0070C0"/>
                </a:solidFill>
              </a:rPr>
              <a:t>G(s) </a:t>
            </a:r>
            <a:r>
              <a:rPr lang="pt-BR" dirty="0" smtClean="0"/>
              <a:t>e determinarmos sua resposta a um </a:t>
            </a:r>
            <a:r>
              <a:rPr lang="pt-BR" b="1" i="1" dirty="0" smtClean="0">
                <a:solidFill>
                  <a:srgbClr val="0070C0"/>
                </a:solidFill>
              </a:rPr>
              <a:t>entrada impulsiva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1835696" y="4437112"/>
          <a:ext cx="1309687" cy="708025"/>
        </p:xfrm>
        <a:graphic>
          <a:graphicData uri="http://schemas.openxmlformats.org/presentationml/2006/ole">
            <p:oleObj spid="_x0000_s109572" name="Εξίσωση" r:id="rId5" imgW="774360" imgH="419040" progId="Equation.3">
              <p:embed/>
            </p:oleObj>
          </a:graphicData>
        </a:graphic>
      </p:graphicFrame>
      <p:sp>
        <p:nvSpPr>
          <p:cNvPr id="20" name="Seta para a direita 19"/>
          <p:cNvSpPr/>
          <p:nvPr/>
        </p:nvSpPr>
        <p:spPr>
          <a:xfrm>
            <a:off x="3491880" y="465313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4208760" y="4620642"/>
          <a:ext cx="1803400" cy="365125"/>
        </p:xfrm>
        <a:graphic>
          <a:graphicData uri="http://schemas.openxmlformats.org/presentationml/2006/ole">
            <p:oleObj spid="_x0000_s109573" name="Εξίσωση" r:id="rId6" imgW="1066680" imgH="215640" progId="Equation.3">
              <p:embed/>
            </p:oleObj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7308304" y="4581128"/>
          <a:ext cx="1223962" cy="365125"/>
        </p:xfrm>
        <a:graphic>
          <a:graphicData uri="http://schemas.openxmlformats.org/presentationml/2006/ole">
            <p:oleObj spid="_x0000_s109574" name="Εξίσωση" r:id="rId7" imgW="723600" imgH="215640" progId="Equation.3">
              <p:embed/>
            </p:oleObj>
          </a:graphicData>
        </a:graphic>
      </p:graphicFrame>
      <p:sp>
        <p:nvSpPr>
          <p:cNvPr id="21" name="Seta para a direita 20"/>
          <p:cNvSpPr/>
          <p:nvPr/>
        </p:nvSpPr>
        <p:spPr>
          <a:xfrm>
            <a:off x="6516216" y="465313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411760" y="5373216"/>
            <a:ext cx="648072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A Transformada de </a:t>
            </a:r>
            <a:r>
              <a:rPr lang="pt-BR" dirty="0" err="1" smtClean="0"/>
              <a:t>Laplace</a:t>
            </a:r>
            <a:r>
              <a:rPr lang="pt-BR" dirty="0" smtClean="0"/>
              <a:t> da resposta impulsiva fornece a Função de Transferência.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 advAuto="0"/>
      <p:bldP spid="14" grpId="0" animBg="1"/>
      <p:bldP spid="16" grpId="0" build="p" autoUpdateAnimBg="0" advAuto="0"/>
      <p:bldP spid="20" grpId="0" animBg="1"/>
      <p:bldP spid="21" grpId="0" animBg="1"/>
      <p:bldP spid="22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850064"/>
            <a:ext cx="6427440" cy="78684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Funções de Transferência de Sistemas Mecânicos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de </a:t>
            </a:r>
            <a:r>
              <a:rPr lang="pt-BR" sz="2800" b="1" dirty="0" err="1" smtClean="0"/>
              <a:t>Laplace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Seja:</a:t>
            </a:r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2267744" y="1611257"/>
          <a:ext cx="432000" cy="319304"/>
        </p:xfrm>
        <a:graphic>
          <a:graphicData uri="http://schemas.openxmlformats.org/presentationml/2006/ole">
            <p:oleObj spid="_x0000_s86018" name="Εξίσωση" r:id="rId3" imgW="291960" imgH="215640" progId="Equation.3">
              <p:embed/>
            </p:oleObj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3059832" y="155679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Função de tempo em que                para t &lt; 0   </a:t>
            </a:r>
            <a:endParaRPr lang="es-ES" dirty="0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5868144" y="1619461"/>
          <a:ext cx="720000" cy="299465"/>
        </p:xfrm>
        <a:graphic>
          <a:graphicData uri="http://schemas.openxmlformats.org/presentationml/2006/ole">
            <p:oleObj spid="_x0000_s86019" name="Εξίσωση" r:id="rId4" imgW="520560" imgH="215640" progId="Equation.3">
              <p:embed/>
            </p:oleObj>
          </a:graphicData>
        </a:graphic>
      </p:graphicFrame>
      <p:sp>
        <p:nvSpPr>
          <p:cNvPr id="18" name="Seta para a direita 17"/>
          <p:cNvSpPr/>
          <p:nvPr/>
        </p:nvSpPr>
        <p:spPr>
          <a:xfrm>
            <a:off x="2771800" y="168792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aixaDeTexto 18"/>
          <p:cNvSpPr txBox="1"/>
          <p:nvPr/>
        </p:nvSpPr>
        <p:spPr>
          <a:xfrm>
            <a:off x="3059832" y="211068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variável complexa</a:t>
            </a:r>
            <a:endParaRPr lang="es-ES" dirty="0"/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387897" y="2198295"/>
          <a:ext cx="180000" cy="218572"/>
        </p:xfrm>
        <a:graphic>
          <a:graphicData uri="http://schemas.openxmlformats.org/presentationml/2006/ole">
            <p:oleObj spid="_x0000_s86020" name="Εξίσωση" r:id="rId5" imgW="114120" imgH="139680" progId="Equation.3">
              <p:embed/>
            </p:oleObj>
          </a:graphicData>
        </a:graphic>
      </p:graphicFrame>
      <p:sp>
        <p:nvSpPr>
          <p:cNvPr id="21" name="Seta para a direita 20"/>
          <p:cNvSpPr/>
          <p:nvPr/>
        </p:nvSpPr>
        <p:spPr>
          <a:xfrm>
            <a:off x="2771800" y="2217743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3707904" y="2780928"/>
          <a:ext cx="2052000" cy="866195"/>
        </p:xfrm>
        <a:graphic>
          <a:graphicData uri="http://schemas.openxmlformats.org/presentationml/2006/ole">
            <p:oleObj spid="_x0000_s86021" name="Εξίσωση" r:id="rId6" imgW="1143000" imgH="482400" progId="Equation.3">
              <p:embed/>
            </p:oleObj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6516216" y="285293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Transformada de </a:t>
            </a:r>
            <a:r>
              <a:rPr lang="pt-BR" b="1" dirty="0" err="1" smtClean="0">
                <a:solidFill>
                  <a:srgbClr val="C00000"/>
                </a:solidFill>
              </a:rPr>
              <a:t>Laplace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1435608" y="4077072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A transformada de </a:t>
            </a:r>
            <a:r>
              <a:rPr lang="pt-BR" sz="2000" dirty="0" err="1" smtClean="0"/>
              <a:t>Laplace</a:t>
            </a:r>
            <a:r>
              <a:rPr lang="pt-BR" sz="2000" dirty="0" smtClean="0"/>
              <a:t> é uma </a:t>
            </a:r>
            <a:r>
              <a:rPr lang="pt-BR" sz="2000" b="1" dirty="0" smtClean="0">
                <a:solidFill>
                  <a:srgbClr val="C00000"/>
                </a:solidFill>
              </a:rPr>
              <a:t>operação linear</a:t>
            </a:r>
            <a:r>
              <a:rPr lang="pt-BR" sz="2000" dirty="0" smtClean="0"/>
              <a:t>. Assim: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3574826" y="4781326"/>
          <a:ext cx="2987675" cy="374650"/>
        </p:xfrm>
        <a:graphic>
          <a:graphicData uri="http://schemas.openxmlformats.org/presentationml/2006/ole">
            <p:oleObj spid="_x0000_s86022" name="Εξίσωση" r:id="rId7" imgW="1726920" imgH="215640" progId="Equation.3">
              <p:embed/>
            </p:oleObj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3192239" y="5430614"/>
          <a:ext cx="3756025" cy="374650"/>
        </p:xfrm>
        <a:graphic>
          <a:graphicData uri="http://schemas.openxmlformats.org/presentationml/2006/ole">
            <p:oleObj spid="_x0000_s86023" name="Εξίσωση" r:id="rId8" imgW="2171520" imgH="215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6" grpId="0"/>
      <p:bldP spid="18" grpId="0" animBg="1"/>
      <p:bldP spid="19" grpId="0"/>
      <p:bldP spid="21" grpId="0" animBg="1"/>
      <p:bldP spid="23" grpId="0"/>
      <p:bldP spid="2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de </a:t>
            </a:r>
            <a:r>
              <a:rPr lang="pt-BR" sz="2800" b="1" dirty="0" err="1" smtClean="0"/>
              <a:t>Laplace</a:t>
            </a:r>
            <a:endParaRPr lang="es-ES" sz="2800" b="1" dirty="0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Exemplos: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Função exponencial</a:t>
            </a:r>
            <a:r>
              <a:rPr lang="pt-BR" dirty="0" smtClean="0"/>
              <a:t>: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923928" y="2060848"/>
          <a:ext cx="1296988" cy="387350"/>
        </p:xfrm>
        <a:graphic>
          <a:graphicData uri="http://schemas.openxmlformats.org/presentationml/2006/ole">
            <p:oleObj spid="_x0000_s87042" name="Εξίσωση" r:id="rId3" imgW="761760" imgH="22860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3131840" y="2780928"/>
          <a:ext cx="4344987" cy="819150"/>
        </p:xfrm>
        <a:graphic>
          <a:graphicData uri="http://schemas.openxmlformats.org/presentationml/2006/ole">
            <p:oleObj spid="_x0000_s87043" name="Εξίσωση" r:id="rId4" imgW="2552400" imgH="48240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5652716" y="2119586"/>
          <a:ext cx="539750" cy="301625"/>
        </p:xfrm>
        <a:graphic>
          <a:graphicData uri="http://schemas.openxmlformats.org/presentationml/2006/ole">
            <p:oleObj spid="_x0000_s87044" name="Εξίσωση" r:id="rId5" imgW="317160" imgH="177480" progId="Equation.3">
              <p:embed/>
            </p:oleObj>
          </a:graphicData>
        </a:graphic>
      </p:graphicFrame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435608" y="4077072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Função degrau</a:t>
            </a:r>
            <a:r>
              <a:rPr lang="pt-BR" dirty="0" smtClean="0"/>
              <a:t>:</a:t>
            </a:r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4139952" y="4653136"/>
          <a:ext cx="930275" cy="365125"/>
        </p:xfrm>
        <a:graphic>
          <a:graphicData uri="http://schemas.openxmlformats.org/presentationml/2006/ole">
            <p:oleObj spid="_x0000_s87045" name="Εξίσωση" r:id="rId6" imgW="545760" imgH="215640" progId="Equation.3">
              <p:embed/>
            </p:oleObj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5468690" y="4700761"/>
          <a:ext cx="539750" cy="301625"/>
        </p:xfrm>
        <a:graphic>
          <a:graphicData uri="http://schemas.openxmlformats.org/presentationml/2006/ole">
            <p:oleObj spid="_x0000_s87046" name="Εξίσωση" r:id="rId7" imgW="317160" imgH="177480" progId="Equation.3">
              <p:embed/>
            </p:oleObj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3312865" y="5307186"/>
          <a:ext cx="3328987" cy="819150"/>
        </p:xfrm>
        <a:graphic>
          <a:graphicData uri="http://schemas.openxmlformats.org/presentationml/2006/ole">
            <p:oleObj spid="_x0000_s87047" name="Εξίσωση" r:id="rId8" imgW="1955520" imgH="4824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5" grpId="1" build="allAtOnce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de </a:t>
            </a:r>
            <a:r>
              <a:rPr lang="pt-BR" sz="2800" b="1" dirty="0" err="1" smtClean="0"/>
              <a:t>Laplace</a:t>
            </a:r>
            <a:endParaRPr lang="es-ES" sz="2800" b="1" dirty="0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Exemplos: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Transformadas mais comuns</a:t>
            </a:r>
            <a:r>
              <a:rPr lang="pt-BR" dirty="0" smtClean="0"/>
              <a:t>:</a:t>
            </a:r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2"/>
            <a:ext cx="692219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Teoremas da Transformada de </a:t>
            </a:r>
            <a:r>
              <a:rPr lang="pt-BR" sz="2800" b="1" dirty="0" err="1" smtClean="0"/>
              <a:t>Laplace</a:t>
            </a:r>
            <a:endParaRPr lang="es-ES" sz="2800" b="1" dirty="0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Teorema da derivação real: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b="1" dirty="0" smtClean="0">
              <a:solidFill>
                <a:srgbClr val="0070C0"/>
              </a:solidFill>
            </a:endParaRP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b="1" dirty="0" smtClean="0">
              <a:solidFill>
                <a:srgbClr val="0070C0"/>
              </a:solidFill>
            </a:endParaRP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b="1" dirty="0" smtClean="0">
              <a:solidFill>
                <a:srgbClr val="0070C0"/>
              </a:solidFill>
            </a:endParaRP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Da mesma maneira, obtém-se a seguinte relação para a segunda derivada: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Exemplo</a:t>
            </a:r>
            <a:r>
              <a:rPr lang="pt-BR" dirty="0" smtClean="0"/>
              <a:t>: Função seno e cosseno.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635896" y="1628800"/>
          <a:ext cx="2700337" cy="731838"/>
        </p:xfrm>
        <a:graphic>
          <a:graphicData uri="http://schemas.openxmlformats.org/presentationml/2006/ole">
            <p:oleObj spid="_x0000_s88066" name="Εξίσωση" r:id="rId3" imgW="1587240" imgH="43164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491880" y="3429000"/>
          <a:ext cx="3675062" cy="819150"/>
        </p:xfrm>
        <a:graphic>
          <a:graphicData uri="http://schemas.openxmlformats.org/presentationml/2006/ole">
            <p:oleObj spid="_x0000_s88067" name="Εξίσωση" r:id="rId4" imgW="2158920" imgH="4824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051720" y="5065448"/>
          <a:ext cx="1470025" cy="366713"/>
        </p:xfrm>
        <a:graphic>
          <a:graphicData uri="http://schemas.openxmlformats.org/presentationml/2006/ole">
            <p:oleObj spid="_x0000_s88068" name="Εξίσωση" r:id="rId5" imgW="863280" imgH="21564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4094807" y="4920902"/>
          <a:ext cx="4365625" cy="668338"/>
        </p:xfrm>
        <a:graphic>
          <a:graphicData uri="http://schemas.openxmlformats.org/presentationml/2006/ole">
            <p:oleObj spid="_x0000_s88069" name="Εξίσωση" r:id="rId6" imgW="2565360" imgH="393480" progId="Equation.3">
              <p:embed/>
            </p:oleObj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768723" y="5702680"/>
          <a:ext cx="6979741" cy="651216"/>
        </p:xfrm>
        <a:graphic>
          <a:graphicData uri="http://schemas.openxmlformats.org/presentationml/2006/ole">
            <p:oleObj spid="_x0000_s88070" name="Εξίσωση" r:id="rId7" imgW="4609800" imgH="431640" progId="Equation.3">
              <p:embed/>
            </p:oleObj>
          </a:graphicData>
        </a:graphic>
      </p:graphicFrame>
      <p:sp>
        <p:nvSpPr>
          <p:cNvPr id="13" name="Seta para a direita 12"/>
          <p:cNvSpPr/>
          <p:nvPr/>
        </p:nvSpPr>
        <p:spPr>
          <a:xfrm>
            <a:off x="3707904" y="520946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Teoremas da Transformada de </a:t>
            </a:r>
            <a:r>
              <a:rPr lang="pt-BR" sz="2800" b="1" dirty="0" err="1" smtClean="0"/>
              <a:t>Laplace</a:t>
            </a:r>
            <a:endParaRPr lang="es-ES" sz="2800" b="1" dirty="0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Teorema da integração real: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b="1" dirty="0" smtClean="0">
              <a:solidFill>
                <a:srgbClr val="0070C0"/>
              </a:solidFill>
            </a:endParaRP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b="1" dirty="0" smtClean="0">
              <a:solidFill>
                <a:srgbClr val="0070C0"/>
              </a:solidFill>
            </a:endParaRP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b="1" dirty="0" smtClean="0">
              <a:solidFill>
                <a:srgbClr val="0070C0"/>
              </a:solidFill>
            </a:endParaRP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Da mesma maneira, obtém-se a seguinte relação para a segunda integral: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Exemplo</a:t>
            </a:r>
            <a:r>
              <a:rPr lang="pt-BR" dirty="0" smtClean="0"/>
              <a:t>: Função seno e cosseno.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275856" y="1628800"/>
          <a:ext cx="3392488" cy="668338"/>
        </p:xfrm>
        <a:graphic>
          <a:graphicData uri="http://schemas.openxmlformats.org/presentationml/2006/ole">
            <p:oleObj spid="_x0000_s89090" name="Εξίσωση" r:id="rId3" imgW="1993680" imgH="393480" progId="Equation.3">
              <p:embed/>
            </p:oleObj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699792" y="3573016"/>
          <a:ext cx="5554662" cy="668337"/>
        </p:xfrm>
        <a:graphic>
          <a:graphicData uri="http://schemas.openxmlformats.org/presentationml/2006/ole">
            <p:oleObj spid="_x0000_s89091" name="Εξίσωση" r:id="rId4" imgW="3263760" imgH="393480" progId="Equation.3">
              <p:embed/>
            </p:oleObj>
          </a:graphicData>
        </a:graphic>
      </p:graphicFrame>
      <p:sp>
        <p:nvSpPr>
          <p:cNvPr id="14" name="Seta para a direita 13"/>
          <p:cNvSpPr/>
          <p:nvPr/>
        </p:nvSpPr>
        <p:spPr>
          <a:xfrm>
            <a:off x="3563888" y="513106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907704" y="5013176"/>
          <a:ext cx="1514475" cy="366713"/>
        </p:xfrm>
        <a:graphic>
          <a:graphicData uri="http://schemas.openxmlformats.org/presentationml/2006/ole">
            <p:oleObj spid="_x0000_s89092" name="Εξίσωση" r:id="rId5" imgW="888840" imgH="215640" progId="Equation.3">
              <p:embed/>
            </p:oleObj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4067944" y="4869160"/>
          <a:ext cx="4408488" cy="668338"/>
        </p:xfrm>
        <a:graphic>
          <a:graphicData uri="http://schemas.openxmlformats.org/presentationml/2006/ole">
            <p:oleObj spid="_x0000_s89093" name="Εξίσωση" r:id="rId6" imgW="2590560" imgH="393480" progId="Equation.3">
              <p:embed/>
            </p:oleObj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1174561" y="5646945"/>
          <a:ext cx="7848872" cy="672887"/>
        </p:xfrm>
        <a:graphic>
          <a:graphicData uri="http://schemas.openxmlformats.org/presentationml/2006/ole">
            <p:oleObj spid="_x0000_s89094" name="Εξίσωση" r:id="rId7" imgW="5308560" imgH="457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Teoremas da Transformada de </a:t>
            </a:r>
            <a:r>
              <a:rPr lang="pt-BR" sz="2800" b="1" dirty="0" err="1" smtClean="0"/>
              <a:t>Laplace</a:t>
            </a:r>
            <a:endParaRPr lang="es-ES" sz="2800" b="1" dirty="0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2880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Teorema do valor final: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Relaciona o comportamento em </a:t>
            </a:r>
            <a:r>
              <a:rPr lang="pt-BR" b="1" dirty="0" smtClean="0">
                <a:solidFill>
                  <a:srgbClr val="0070C0"/>
                </a:solidFill>
              </a:rPr>
              <a:t>regime estacionário </a:t>
            </a:r>
            <a:r>
              <a:rPr lang="pt-BR" dirty="0" smtClean="0"/>
              <a:t>de </a:t>
            </a:r>
            <a:r>
              <a:rPr lang="pt-BR" b="1" i="1" dirty="0" smtClean="0">
                <a:solidFill>
                  <a:srgbClr val="0070C0"/>
                </a:solidFill>
              </a:rPr>
              <a:t>f(t)</a:t>
            </a:r>
            <a:r>
              <a:rPr lang="pt-BR" dirty="0" smtClean="0"/>
              <a:t> ao comportamento de </a:t>
            </a:r>
            <a:r>
              <a:rPr lang="pt-BR" b="1" i="1" dirty="0" err="1" smtClean="0">
                <a:solidFill>
                  <a:srgbClr val="0070C0"/>
                </a:solidFill>
              </a:rPr>
              <a:t>sF</a:t>
            </a:r>
            <a:r>
              <a:rPr lang="pt-BR" b="1" i="1" dirty="0" smtClean="0">
                <a:solidFill>
                  <a:srgbClr val="0070C0"/>
                </a:solidFill>
              </a:rPr>
              <a:t>(s)</a:t>
            </a:r>
            <a:r>
              <a:rPr lang="pt-BR" dirty="0" smtClean="0"/>
              <a:t> nas proximidades de </a:t>
            </a:r>
            <a:r>
              <a:rPr lang="pt-BR" b="1" i="1" dirty="0" smtClean="0">
                <a:solidFill>
                  <a:srgbClr val="0070C0"/>
                </a:solidFill>
              </a:rPr>
              <a:t>s=0</a:t>
            </a:r>
            <a:r>
              <a:rPr lang="pt-BR" dirty="0" smtClean="0"/>
              <a:t>.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endParaRPr lang="pt-BR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Exemplo</a:t>
            </a:r>
            <a:r>
              <a:rPr lang="pt-BR" dirty="0" smtClean="0"/>
              <a:t>: Qual o valor em regime estacionário de uma função cuja transformada de </a:t>
            </a:r>
            <a:r>
              <a:rPr lang="pt-BR" dirty="0" err="1" smtClean="0"/>
              <a:t>Laplace</a:t>
            </a:r>
            <a:r>
              <a:rPr lang="pt-BR" dirty="0" smtClean="0"/>
              <a:t> é dada por: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078288" y="2497138"/>
          <a:ext cx="2074862" cy="474662"/>
        </p:xfrm>
        <a:graphic>
          <a:graphicData uri="http://schemas.openxmlformats.org/presentationml/2006/ole">
            <p:oleObj spid="_x0000_s90114" name="Εξίσωση" r:id="rId3" imgW="1218960" imgH="27936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644008" y="4221088"/>
          <a:ext cx="1533525" cy="711200"/>
        </p:xfrm>
        <a:graphic>
          <a:graphicData uri="http://schemas.openxmlformats.org/presentationml/2006/ole">
            <p:oleObj spid="_x0000_s90115" name="Εξίσωση" r:id="rId4" imgW="90144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Transformada Inversa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00811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400" b="1" dirty="0" smtClean="0">
                <a:solidFill>
                  <a:srgbClr val="C32D2E"/>
                </a:solidFill>
              </a:rPr>
              <a:t>Integral de inversão</a:t>
            </a:r>
            <a:r>
              <a:rPr lang="pt-BR" sz="2400" dirty="0" smtClean="0"/>
              <a:t>: não recomendada para representar no tempo equações complexas.</a:t>
            </a: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435608" y="2204864"/>
            <a:ext cx="7456872" cy="20882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dirty="0" smtClean="0"/>
              <a:t>Um método bastante utilizado é expandir a equação em “s” em </a:t>
            </a:r>
            <a:r>
              <a:rPr lang="pt-BR" sz="2400" b="1" dirty="0" smtClean="0">
                <a:solidFill>
                  <a:srgbClr val="C32D2E"/>
                </a:solidFill>
              </a:rPr>
              <a:t>frações parciais</a:t>
            </a:r>
            <a:r>
              <a:rPr lang="pt-BR" sz="2400" dirty="0" smtClean="0"/>
              <a:t> e escrever F(s) em termos de funções simples para as quais as transformadas inversas de </a:t>
            </a:r>
            <a:r>
              <a:rPr lang="pt-BR" sz="2400" dirty="0" err="1" smtClean="0"/>
              <a:t>Laplace</a:t>
            </a:r>
            <a:r>
              <a:rPr lang="pt-BR" sz="2400" dirty="0" smtClean="0"/>
              <a:t> já são </a:t>
            </a:r>
            <a:r>
              <a:rPr lang="pt-BR" sz="2400" b="1" dirty="0" smtClean="0">
                <a:solidFill>
                  <a:srgbClr val="C32D2E"/>
                </a:solidFill>
              </a:rPr>
              <a:t>conhecidas</a:t>
            </a:r>
            <a:r>
              <a:rPr lang="pt-BR" sz="2400" dirty="0" smtClean="0"/>
              <a:t>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729507" y="4666778"/>
          <a:ext cx="1328737" cy="706438"/>
        </p:xfrm>
        <a:graphic>
          <a:graphicData uri="http://schemas.openxmlformats.org/presentationml/2006/ole">
            <p:oleObj spid="_x0000_s40961" name="Εξίσωση" r:id="rId3" imgW="787320" imgH="419040" progId="Equation.3">
              <p:embed/>
            </p:oleObj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3385691" y="495481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995936" y="4826034"/>
          <a:ext cx="3278187" cy="385762"/>
        </p:xfrm>
        <a:graphic>
          <a:graphicData uri="http://schemas.openxmlformats.org/presentationml/2006/ole">
            <p:oleObj spid="_x0000_s40962" name="Εξίσωση" r:id="rId4" imgW="1942920" imgH="228600" progId="Equation.3">
              <p:embed/>
            </p:oleObj>
          </a:graphicData>
        </a:graphic>
      </p:graphicFrame>
      <p:sp>
        <p:nvSpPr>
          <p:cNvPr id="11" name="Seta para a direita 10"/>
          <p:cNvSpPr/>
          <p:nvPr/>
        </p:nvSpPr>
        <p:spPr>
          <a:xfrm>
            <a:off x="7562155" y="495481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985543" y="5661248"/>
          <a:ext cx="3106737" cy="385762"/>
        </p:xfrm>
        <a:graphic>
          <a:graphicData uri="http://schemas.openxmlformats.org/presentationml/2006/ole">
            <p:oleObj spid="_x0000_s40963" name="Εξίσωση" r:id="rId5" imgW="1841400" imgH="228600" progId="Equation.3">
              <p:embed/>
            </p:oleObj>
          </a:graphicData>
        </a:graphic>
      </p:graphicFrame>
      <p:sp>
        <p:nvSpPr>
          <p:cNvPr id="13" name="Seta para a direita 12"/>
          <p:cNvSpPr/>
          <p:nvPr/>
        </p:nvSpPr>
        <p:spPr>
          <a:xfrm>
            <a:off x="3289920" y="5758432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 build="p"/>
      <p:bldP spid="9" grpId="0" animBg="1"/>
      <p:bldP spid="11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2749</TotalTime>
  <Words>813</Words>
  <Application>Microsoft Office PowerPoint</Application>
  <PresentationFormat>Apresentação na tela 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Solstício</vt:lpstr>
      <vt:lpstr>Εξίσωση</vt:lpstr>
      <vt:lpstr>Transformada de Laplace e Funções de Transferência</vt:lpstr>
      <vt:lpstr>Transformada de Laplace</vt:lpstr>
      <vt:lpstr>Transformada de Laplace</vt:lpstr>
      <vt:lpstr>Transformada de Laplace</vt:lpstr>
      <vt:lpstr>Transformada de Laplace</vt:lpstr>
      <vt:lpstr>Teoremas da Transformada de Laplace</vt:lpstr>
      <vt:lpstr>Teoremas da Transformada de Laplace</vt:lpstr>
      <vt:lpstr>Teoremas da Transformada de Laplace</vt:lpstr>
      <vt:lpstr>Transformada Inversa</vt:lpstr>
      <vt:lpstr>Zeros e Pólos</vt:lpstr>
      <vt:lpstr>Expansão em Frações Parciais</vt:lpstr>
      <vt:lpstr>Expansão em Frações Parciais</vt:lpstr>
      <vt:lpstr>Casos Especiais</vt:lpstr>
      <vt:lpstr>Casos Especiais</vt:lpstr>
      <vt:lpstr>Função de Transferência</vt:lpstr>
      <vt:lpstr>Função de Transferência</vt:lpstr>
      <vt:lpstr>Função de Transferência</vt:lpstr>
      <vt:lpstr>Função de Transferência</vt:lpstr>
      <vt:lpstr>Resposta Impulsiva</vt:lpstr>
      <vt:lpstr>Resposta Impulsiva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380</cp:revision>
  <dcterms:created xsi:type="dcterms:W3CDTF">2012-09-17T02:27:37Z</dcterms:created>
  <dcterms:modified xsi:type="dcterms:W3CDTF">2013-09-19T20:21:10Z</dcterms:modified>
</cp:coreProperties>
</file>