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439" r:id="rId3"/>
    <p:sldId id="440" r:id="rId4"/>
    <p:sldId id="441" r:id="rId5"/>
    <p:sldId id="442" r:id="rId6"/>
    <p:sldId id="444" r:id="rId7"/>
    <p:sldId id="445" r:id="rId8"/>
    <p:sldId id="447" r:id="rId9"/>
    <p:sldId id="448" r:id="rId10"/>
    <p:sldId id="449" r:id="rId11"/>
    <p:sldId id="450" r:id="rId12"/>
    <p:sldId id="44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0" autoAdjust="0"/>
  </p:normalViewPr>
  <p:slideViewPr>
    <p:cSldViewPr>
      <p:cViewPr varScale="1">
        <p:scale>
          <a:sx n="63" d="100"/>
          <a:sy n="63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19/09/2013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</a:t>
            </a:r>
            <a:r>
              <a:rPr lang="pt-BR" sz="14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Automação</a:t>
            </a:r>
            <a:endParaRPr lang="es-ES" sz="1400" i="1" dirty="0"/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0.bin"/><Relationship Id="rId3" Type="http://schemas.openxmlformats.org/officeDocument/2006/relationships/image" Target="../media/image35.jpeg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Funções de Transferência de Sistemas Mecânicos</a:t>
            </a:r>
            <a:endParaRPr lang="es-ES" sz="2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</a:t>
            </a: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Mecânicos de Rotação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af-ZA" sz="2400" b="1" dirty="0" smtClean="0">
                <a:solidFill>
                  <a:srgbClr val="C32D2E"/>
                </a:solidFill>
              </a:rPr>
              <a:t>Sistema com Engrenagens</a:t>
            </a:r>
            <a:r>
              <a:rPr lang="af-ZA" sz="2400" dirty="0" smtClean="0"/>
              <a:t>: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Espaço Reservado para Conteúdo 2"/>
          <p:cNvSpPr txBox="1">
            <a:spLocks/>
          </p:cNvSpPr>
          <p:nvPr/>
        </p:nvSpPr>
        <p:spPr>
          <a:xfrm>
            <a:off x="1979712" y="1556792"/>
            <a:ext cx="42484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Exemplo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3560787" y="1981845"/>
          <a:ext cx="3819525" cy="727075"/>
        </p:xfrm>
        <a:graphic>
          <a:graphicData uri="http://schemas.openxmlformats.org/presentationml/2006/ole">
            <p:oleObj spid="_x0000_s121858" name="Εξίσωση" r:id="rId3" imgW="2260440" imgH="431640" progId="Equation.3">
              <p:embed/>
            </p:oleObj>
          </a:graphicData>
        </a:graphic>
      </p:graphicFrame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483768" y="2780928"/>
            <a:ext cx="42484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Observações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3203848" y="3212976"/>
            <a:ext cx="547260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pt-BR" noProof="0" dirty="0" smtClean="0"/>
              <a:t>A função de transferência está referenciada ao </a:t>
            </a:r>
            <a:r>
              <a:rPr lang="pt-BR" b="1" noProof="0" dirty="0" smtClean="0">
                <a:solidFill>
                  <a:srgbClr val="C00000"/>
                </a:solidFill>
              </a:rPr>
              <a:t>eixo-m</a:t>
            </a:r>
            <a:r>
              <a:rPr lang="pt-BR" noProof="0" dirty="0" smtClean="0"/>
              <a:t>. Logo, a saída será a posição angular do </a:t>
            </a:r>
            <a:r>
              <a:rPr lang="pt-BR" b="1" noProof="0" dirty="0" smtClean="0">
                <a:solidFill>
                  <a:srgbClr val="C00000"/>
                </a:solidFill>
              </a:rPr>
              <a:t>motor</a:t>
            </a:r>
            <a:r>
              <a:rPr lang="pt-BR" noProof="0" dirty="0" smtClean="0"/>
              <a:t>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3203848" y="4221088"/>
            <a:ext cx="46805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pt-BR" noProof="0" dirty="0" smtClean="0"/>
              <a:t>Se quisermos a FT em termos da posição angular da </a:t>
            </a:r>
            <a:r>
              <a:rPr lang="pt-BR" b="1" noProof="0" dirty="0" smtClean="0">
                <a:solidFill>
                  <a:srgbClr val="C00000"/>
                </a:solidFill>
              </a:rPr>
              <a:t>carga</a:t>
            </a:r>
            <a:r>
              <a:rPr lang="pt-BR" noProof="0" dirty="0" smtClean="0"/>
              <a:t>, basta utilizar: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8028384" y="4221088"/>
          <a:ext cx="1028700" cy="665163"/>
        </p:xfrm>
        <a:graphic>
          <a:graphicData uri="http://schemas.openxmlformats.org/presentationml/2006/ole">
            <p:oleObj spid="_x0000_s121859" name="Εξίσωση" r:id="rId4" imgW="609480" imgH="393480" progId="Equation.3">
              <p:embed/>
            </p:oleObj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4139952" y="5229200"/>
          <a:ext cx="4249738" cy="1004887"/>
        </p:xfrm>
        <a:graphic>
          <a:graphicData uri="http://schemas.openxmlformats.org/presentationml/2006/ole">
            <p:oleObj spid="_x0000_s121860" name="Εξίσωση" r:id="rId5" imgW="2514600" imgH="5968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 advAuto="0"/>
      <p:bldP spid="26" grpId="0" build="p" autoUpdateAnimBg="0" advAuto="0"/>
      <p:bldP spid="27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3203848" y="1988840"/>
            <a:ext cx="547260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ü"/>
            </a:pPr>
            <a:r>
              <a:rPr lang="pt-BR" noProof="0" dirty="0" smtClean="0"/>
              <a:t>Podemos identificar o momento de inércia e coeficiente de atrito viscoso </a:t>
            </a:r>
            <a:r>
              <a:rPr lang="pt-BR" b="1" noProof="0" dirty="0" smtClean="0">
                <a:solidFill>
                  <a:srgbClr val="C00000"/>
                </a:solidFill>
              </a:rPr>
              <a:t>equivalentes</a:t>
            </a:r>
            <a:r>
              <a:rPr lang="pt-BR" dirty="0" smtClean="0"/>
              <a:t>,</a:t>
            </a:r>
            <a:r>
              <a:rPr lang="pt-BR" noProof="0" dirty="0" smtClean="0"/>
              <a:t> referenciados a qualquer dos eixos: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Mecânicos de Rotação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af-ZA" sz="2400" b="1" dirty="0" smtClean="0">
                <a:solidFill>
                  <a:srgbClr val="C32D2E"/>
                </a:solidFill>
              </a:rPr>
              <a:t>Sistema com Engrenagens</a:t>
            </a:r>
            <a:r>
              <a:rPr lang="af-ZA" sz="2400" dirty="0" smtClean="0"/>
              <a:t>: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483768" y="1556792"/>
            <a:ext cx="42484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Observações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6020841" y="3341489"/>
          <a:ext cx="1287463" cy="663575"/>
        </p:xfrm>
        <a:graphic>
          <a:graphicData uri="http://schemas.openxmlformats.org/presentationml/2006/ole">
            <p:oleObj spid="_x0000_s122882" name="Εξίσωση" r:id="rId3" imgW="761760" imgH="393480" progId="Equation.3">
              <p:embed/>
            </p:oleObj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7742113" y="3341489"/>
          <a:ext cx="1222375" cy="663575"/>
        </p:xfrm>
        <a:graphic>
          <a:graphicData uri="http://schemas.openxmlformats.org/presentationml/2006/ole">
            <p:oleObj spid="_x0000_s122883" name="Εξίσωση" r:id="rId4" imgW="723600" imgH="393480" progId="Equation.3">
              <p:embed/>
            </p:oleObj>
          </a:graphicData>
        </a:graphic>
      </p:graphicFrame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619672" y="3140968"/>
            <a:ext cx="331236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noProof="0" dirty="0" smtClean="0"/>
              <a:t>	Momento de In</a:t>
            </a:r>
            <a:r>
              <a:rPr lang="pt-BR" dirty="0" err="1" smtClean="0"/>
              <a:t>ércia</a:t>
            </a:r>
            <a:r>
              <a:rPr lang="pt-BR" dirty="0" smtClean="0"/>
              <a:t> e coeficiente de atrito do </a:t>
            </a:r>
            <a:r>
              <a:rPr lang="pt-BR" dirty="0" smtClean="0">
                <a:solidFill>
                  <a:srgbClr val="C00000"/>
                </a:solidFill>
              </a:rPr>
              <a:t>motor</a:t>
            </a:r>
            <a:r>
              <a:rPr lang="pt-BR" dirty="0" smtClean="0"/>
              <a:t> referenciado à </a:t>
            </a:r>
            <a:r>
              <a:rPr lang="pt-BR" dirty="0" smtClean="0">
                <a:solidFill>
                  <a:srgbClr val="C00000"/>
                </a:solidFill>
              </a:rPr>
              <a:t>carga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5292080" y="348550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6075363" y="4765675"/>
          <a:ext cx="1179512" cy="406400"/>
        </p:xfrm>
        <a:graphic>
          <a:graphicData uri="http://schemas.openxmlformats.org/presentationml/2006/ole">
            <p:oleObj spid="_x0000_s122884" name="Εξίσωση" r:id="rId5" imgW="698400" imgH="241200" progId="Equation.3">
              <p:embed/>
            </p:oleObj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7794625" y="4765675"/>
          <a:ext cx="1116013" cy="406400"/>
        </p:xfrm>
        <a:graphic>
          <a:graphicData uri="http://schemas.openxmlformats.org/presentationml/2006/ole">
            <p:oleObj spid="_x0000_s122885" name="Εξίσωση" r:id="rId6" imgW="660240" imgH="241200" progId="Equation.3">
              <p:embed/>
            </p:oleObj>
          </a:graphicData>
        </a:graphic>
      </p:graphicFrame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1619672" y="4437112"/>
            <a:ext cx="3456384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noProof="0" dirty="0" smtClean="0"/>
              <a:t>	Momento de In</a:t>
            </a:r>
            <a:r>
              <a:rPr lang="pt-BR" dirty="0" err="1" smtClean="0"/>
              <a:t>ércia</a:t>
            </a:r>
            <a:r>
              <a:rPr lang="pt-BR" dirty="0" smtClean="0"/>
              <a:t> e coeficiente de atrito da </a:t>
            </a:r>
            <a:r>
              <a:rPr lang="pt-BR" dirty="0" smtClean="0">
                <a:solidFill>
                  <a:srgbClr val="C00000"/>
                </a:solidFill>
              </a:rPr>
              <a:t>carga</a:t>
            </a:r>
            <a:r>
              <a:rPr lang="pt-BR" dirty="0" smtClean="0"/>
              <a:t> referenciada ao </a:t>
            </a:r>
            <a:r>
              <a:rPr lang="pt-BR" dirty="0" smtClean="0">
                <a:solidFill>
                  <a:srgbClr val="C00000"/>
                </a:solidFill>
              </a:rPr>
              <a:t>motor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eta para a direita 20"/>
          <p:cNvSpPr/>
          <p:nvPr/>
        </p:nvSpPr>
        <p:spPr>
          <a:xfrm>
            <a:off x="5292080" y="4781649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utoUpdateAnimBg="0" advAuto="0"/>
      <p:bldP spid="15" grpId="0" build="p" autoUpdateAnimBg="0" advAuto="0"/>
      <p:bldP spid="16" grpId="0" animBg="1"/>
      <p:bldP spid="20" grpId="0" build="p" autoUpdateAnimBg="0" advAuto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850064"/>
            <a:ext cx="6427440" cy="78684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Funções de Transferência de Sistemas Elétricos e Servossistemas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Mecânicos</a:t>
            </a:r>
            <a:endParaRPr lang="es-ES" sz="2800" b="1" dirty="0"/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dirty="0" smtClean="0"/>
              <a:t>A lei fundamental que governa os sistemas mecânicos é a </a:t>
            </a:r>
            <a:r>
              <a:rPr lang="af-ZA" sz="2400" b="1" dirty="0" smtClean="0">
                <a:solidFill>
                  <a:srgbClr val="0070C0"/>
                </a:solidFill>
              </a:rPr>
              <a:t>segunda Lei de Newton</a:t>
            </a:r>
            <a:r>
              <a:rPr lang="af-ZA" sz="2400" dirty="0" smtClean="0"/>
              <a:t>.</a:t>
            </a:r>
            <a:endParaRPr lang="pt-BR" sz="2400" dirty="0" smtClean="0"/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1435608" y="2780928"/>
            <a:ext cx="7456872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af-ZA" sz="2400" b="1" dirty="0" smtClean="0">
                <a:solidFill>
                  <a:srgbClr val="C32D2E"/>
                </a:solidFill>
              </a:rPr>
              <a:t>Sistema Massa-Mola-Amortecedor</a:t>
            </a:r>
            <a:r>
              <a:rPr lang="af-ZA" sz="2400" dirty="0" smtClean="0"/>
              <a:t>: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2411760" y="3284984"/>
            <a:ext cx="403244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Mola</a:t>
            </a:r>
            <a:r>
              <a:rPr lang="pt-BR" dirty="0" smtClean="0"/>
              <a:t>: A força exercida por uma mola é proporcional à </a:t>
            </a:r>
            <a:r>
              <a:rPr lang="pt-BR" b="1" dirty="0" smtClean="0">
                <a:solidFill>
                  <a:srgbClr val="C00000"/>
                </a:solidFill>
              </a:rPr>
              <a:t>deformação</a:t>
            </a:r>
            <a:r>
              <a:rPr lang="pt-BR" dirty="0" smtClean="0"/>
              <a:t> da mesma.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4860032" y="2132856"/>
          <a:ext cx="1158875" cy="430213"/>
        </p:xfrm>
        <a:graphic>
          <a:graphicData uri="http://schemas.openxmlformats.org/presentationml/2006/ole">
            <p:oleObj spid="_x0000_s112647" name="Εξίσωση" r:id="rId3" imgW="685800" imgH="253800" progId="Equation.3">
              <p:embed/>
            </p:oleObj>
          </a:graphicData>
        </a:graphic>
      </p:graphicFrame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284984"/>
            <a:ext cx="2304256" cy="3043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3851920" y="4265786"/>
          <a:ext cx="1481138" cy="387350"/>
        </p:xfrm>
        <a:graphic>
          <a:graphicData uri="http://schemas.openxmlformats.org/presentationml/2006/ole">
            <p:oleObj spid="_x0000_s112648" name="Εξίσωση" r:id="rId5" imgW="876240" imgH="228600" progId="Equation.3">
              <p:embed/>
            </p:oleObj>
          </a:graphicData>
        </a:graphic>
      </p:graphicFrame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2411760" y="4869160"/>
            <a:ext cx="4032448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Amortecedor</a:t>
            </a:r>
            <a:r>
              <a:rPr lang="pt-BR" dirty="0" smtClean="0"/>
              <a:t>: A força exercida pelo amortecedor é proporcional à </a:t>
            </a:r>
            <a:r>
              <a:rPr lang="pt-BR" b="1" dirty="0" smtClean="0">
                <a:solidFill>
                  <a:srgbClr val="C00000"/>
                </a:solidFill>
              </a:rPr>
              <a:t>velocidade</a:t>
            </a:r>
            <a:r>
              <a:rPr lang="pt-BR" dirty="0" smtClean="0"/>
              <a:t> da haste do pistão.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2649" name="Object 9"/>
          <p:cNvGraphicFramePr>
            <a:graphicFrameLocks noChangeAspect="1"/>
          </p:cNvGraphicFramePr>
          <p:nvPr/>
        </p:nvGraphicFramePr>
        <p:xfrm>
          <a:off x="3303588" y="5731103"/>
          <a:ext cx="2576512" cy="666750"/>
        </p:xfrm>
        <a:graphic>
          <a:graphicData uri="http://schemas.openxmlformats.org/presentationml/2006/ole">
            <p:oleObj spid="_x0000_s112649" name="Εξίσωση" r:id="rId6" imgW="152388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3" grpId="0" build="p"/>
      <p:bldP spid="24" grpId="0" build="p" autoUpdateAnimBg="0" advAuto="0"/>
      <p:bldP spid="26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Mecânicos</a:t>
            </a:r>
            <a:endParaRPr lang="es-ES" sz="2800" b="1" dirty="0"/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1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2411760" y="162880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Determinar a função de transferência do sistema abaixo:</a:t>
            </a:r>
          </a:p>
        </p:txBody>
      </p:sp>
      <p:grpSp>
        <p:nvGrpSpPr>
          <p:cNvPr id="16" name="Group 40"/>
          <p:cNvGrpSpPr>
            <a:grpSpLocks/>
          </p:cNvGrpSpPr>
          <p:nvPr/>
        </p:nvGrpSpPr>
        <p:grpSpPr bwMode="auto">
          <a:xfrm>
            <a:off x="3491880" y="2276872"/>
            <a:ext cx="3960440" cy="1440160"/>
            <a:chOff x="1536" y="2832"/>
            <a:chExt cx="2784" cy="100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2592" y="3264"/>
              <a:ext cx="816" cy="384"/>
            </a:xfrm>
            <a:prstGeom prst="rect">
              <a:avLst/>
            </a:prstGeom>
            <a:noFill/>
            <a:ln w="28575">
              <a:solidFill>
                <a:srgbClr val="5C1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256" y="3504"/>
              <a:ext cx="336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 flipV="1">
              <a:off x="2208" y="3408"/>
              <a:ext cx="48" cy="96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H="1">
              <a:off x="2160" y="340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H="1" flipV="1">
              <a:off x="2112" y="340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2064" y="340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 flipV="1">
              <a:off x="2016" y="340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H="1">
              <a:off x="1968" y="340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 flipV="1">
              <a:off x="1920" y="340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 flipH="1">
              <a:off x="1872" y="3408"/>
              <a:ext cx="48" cy="96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H="1">
              <a:off x="1536" y="3504"/>
              <a:ext cx="336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1536" y="2832"/>
              <a:ext cx="0" cy="1008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1536" y="3840"/>
              <a:ext cx="2784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2688" y="3648"/>
              <a:ext cx="192" cy="192"/>
            </a:xfrm>
            <a:prstGeom prst="ellips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7" name="Oval 19"/>
            <p:cNvSpPr>
              <a:spLocks noChangeArrowheads="1"/>
            </p:cNvSpPr>
            <p:nvPr/>
          </p:nvSpPr>
          <p:spPr bwMode="auto">
            <a:xfrm>
              <a:off x="3120" y="3648"/>
              <a:ext cx="192" cy="192"/>
            </a:xfrm>
            <a:prstGeom prst="ellips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1977" y="3587"/>
              <a:ext cx="159" cy="1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3408" y="3504"/>
              <a:ext cx="384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V="1">
              <a:off x="4320" y="2832"/>
              <a:ext cx="0" cy="1008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3744" y="3456"/>
              <a:ext cx="192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>
              <a:off x="3936" y="3456"/>
              <a:ext cx="0" cy="96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H="1">
              <a:off x="3744" y="3552"/>
              <a:ext cx="192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>
              <a:off x="3936" y="3504"/>
              <a:ext cx="384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3792" y="3456"/>
              <a:ext cx="48" cy="96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5C1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3759" y="3596"/>
              <a:ext cx="159" cy="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 flipV="1">
              <a:off x="2400" y="2928"/>
              <a:ext cx="0" cy="384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2400" y="3312"/>
              <a:ext cx="192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2404" y="2962"/>
              <a:ext cx="289" cy="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u(t)</a:t>
              </a:r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 flipV="1">
              <a:off x="3408" y="2880"/>
              <a:ext cx="0" cy="384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>
              <a:off x="3408" y="2880"/>
              <a:ext cx="288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36"/>
            <p:cNvSpPr txBox="1">
              <a:spLocks noChangeArrowheads="1"/>
            </p:cNvSpPr>
            <p:nvPr/>
          </p:nvSpPr>
          <p:spPr bwMode="auto">
            <a:xfrm>
              <a:off x="3413" y="2885"/>
              <a:ext cx="289" cy="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x(t)</a:t>
              </a:r>
            </a:p>
          </p:txBody>
        </p:sp>
        <p:sp>
          <p:nvSpPr>
            <p:cNvPr id="53" name="Text Box 38"/>
            <p:cNvSpPr txBox="1">
              <a:spLocks noChangeArrowheads="1"/>
            </p:cNvSpPr>
            <p:nvPr/>
          </p:nvSpPr>
          <p:spPr bwMode="auto">
            <a:xfrm>
              <a:off x="2877" y="3347"/>
              <a:ext cx="196" cy="19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m</a:t>
              </a:r>
            </a:p>
          </p:txBody>
        </p:sp>
      </p:grpSp>
      <p:sp>
        <p:nvSpPr>
          <p:cNvPr id="54" name="Espaço Reservado para Conteúdo 2"/>
          <p:cNvSpPr txBox="1">
            <a:spLocks/>
          </p:cNvSpPr>
          <p:nvPr/>
        </p:nvSpPr>
        <p:spPr>
          <a:xfrm>
            <a:off x="2411760" y="4077072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1º Passo</a:t>
            </a:r>
            <a:r>
              <a:rPr lang="pt-BR" dirty="0" smtClean="0"/>
              <a:t>: Determinar quais forças atuam no sistema.</a:t>
            </a:r>
          </a:p>
        </p:txBody>
      </p:sp>
      <p:grpSp>
        <p:nvGrpSpPr>
          <p:cNvPr id="55" name="Group 47"/>
          <p:cNvGrpSpPr>
            <a:grpSpLocks/>
          </p:cNvGrpSpPr>
          <p:nvPr/>
        </p:nvGrpSpPr>
        <p:grpSpPr bwMode="auto">
          <a:xfrm>
            <a:off x="2817440" y="4725144"/>
            <a:ext cx="5138936" cy="1438902"/>
            <a:chOff x="681" y="2162"/>
            <a:chExt cx="3600" cy="1008"/>
          </a:xfrm>
        </p:grpSpPr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2169" y="2594"/>
              <a:ext cx="816" cy="384"/>
            </a:xfrm>
            <a:prstGeom prst="rect">
              <a:avLst/>
            </a:prstGeom>
            <a:noFill/>
            <a:ln w="28575">
              <a:solidFill>
                <a:srgbClr val="5C1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7" name="Line 37"/>
            <p:cNvSpPr>
              <a:spLocks noChangeShapeType="1"/>
            </p:cNvSpPr>
            <p:nvPr/>
          </p:nvSpPr>
          <p:spPr bwMode="auto">
            <a:xfrm>
              <a:off x="1833" y="2834"/>
              <a:ext cx="336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38"/>
            <p:cNvSpPr>
              <a:spLocks noChangeShapeType="1"/>
            </p:cNvSpPr>
            <p:nvPr/>
          </p:nvSpPr>
          <p:spPr bwMode="auto">
            <a:xfrm flipH="1" flipV="1">
              <a:off x="1785" y="2738"/>
              <a:ext cx="48" cy="96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39"/>
            <p:cNvSpPr>
              <a:spLocks noChangeShapeType="1"/>
            </p:cNvSpPr>
            <p:nvPr/>
          </p:nvSpPr>
          <p:spPr bwMode="auto">
            <a:xfrm flipH="1">
              <a:off x="1737" y="273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 flipH="1" flipV="1">
              <a:off x="1689" y="273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1641" y="273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42"/>
            <p:cNvSpPr>
              <a:spLocks noChangeShapeType="1"/>
            </p:cNvSpPr>
            <p:nvPr/>
          </p:nvSpPr>
          <p:spPr bwMode="auto">
            <a:xfrm flipH="1" flipV="1">
              <a:off x="1593" y="273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43"/>
            <p:cNvSpPr>
              <a:spLocks noChangeShapeType="1"/>
            </p:cNvSpPr>
            <p:nvPr/>
          </p:nvSpPr>
          <p:spPr bwMode="auto">
            <a:xfrm flipH="1">
              <a:off x="1545" y="273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44"/>
            <p:cNvSpPr>
              <a:spLocks noChangeShapeType="1"/>
            </p:cNvSpPr>
            <p:nvPr/>
          </p:nvSpPr>
          <p:spPr bwMode="auto">
            <a:xfrm flipH="1" flipV="1">
              <a:off x="1497" y="2738"/>
              <a:ext cx="48" cy="192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H="1">
              <a:off x="1449" y="2738"/>
              <a:ext cx="48" cy="96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46"/>
            <p:cNvSpPr>
              <a:spLocks noChangeShapeType="1"/>
            </p:cNvSpPr>
            <p:nvPr/>
          </p:nvSpPr>
          <p:spPr bwMode="auto">
            <a:xfrm flipH="1">
              <a:off x="1113" y="2834"/>
              <a:ext cx="336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47"/>
            <p:cNvSpPr>
              <a:spLocks noChangeShapeType="1"/>
            </p:cNvSpPr>
            <p:nvPr/>
          </p:nvSpPr>
          <p:spPr bwMode="auto">
            <a:xfrm>
              <a:off x="1113" y="2162"/>
              <a:ext cx="0" cy="1008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48"/>
            <p:cNvSpPr>
              <a:spLocks noChangeShapeType="1"/>
            </p:cNvSpPr>
            <p:nvPr/>
          </p:nvSpPr>
          <p:spPr bwMode="auto">
            <a:xfrm>
              <a:off x="1113" y="3170"/>
              <a:ext cx="2784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val 49"/>
            <p:cNvSpPr>
              <a:spLocks noChangeArrowheads="1"/>
            </p:cNvSpPr>
            <p:nvPr/>
          </p:nvSpPr>
          <p:spPr bwMode="auto">
            <a:xfrm>
              <a:off x="2265" y="2978"/>
              <a:ext cx="192" cy="192"/>
            </a:xfrm>
            <a:prstGeom prst="ellips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0" name="Oval 50"/>
            <p:cNvSpPr>
              <a:spLocks noChangeArrowheads="1"/>
            </p:cNvSpPr>
            <p:nvPr/>
          </p:nvSpPr>
          <p:spPr bwMode="auto">
            <a:xfrm>
              <a:off x="2697" y="2978"/>
              <a:ext cx="192" cy="192"/>
            </a:xfrm>
            <a:prstGeom prst="ellips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1" name="Text Box 51"/>
            <p:cNvSpPr txBox="1">
              <a:spLocks noChangeArrowheads="1"/>
            </p:cNvSpPr>
            <p:nvPr/>
          </p:nvSpPr>
          <p:spPr bwMode="auto">
            <a:xfrm>
              <a:off x="1533" y="2882"/>
              <a:ext cx="204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72" name="Line 52"/>
            <p:cNvSpPr>
              <a:spLocks noChangeShapeType="1"/>
            </p:cNvSpPr>
            <p:nvPr/>
          </p:nvSpPr>
          <p:spPr bwMode="auto">
            <a:xfrm>
              <a:off x="2985" y="2834"/>
              <a:ext cx="384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53"/>
            <p:cNvSpPr>
              <a:spLocks noChangeShapeType="1"/>
            </p:cNvSpPr>
            <p:nvPr/>
          </p:nvSpPr>
          <p:spPr bwMode="auto">
            <a:xfrm flipV="1">
              <a:off x="3897" y="2162"/>
              <a:ext cx="0" cy="1008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54"/>
            <p:cNvSpPr>
              <a:spLocks noChangeShapeType="1"/>
            </p:cNvSpPr>
            <p:nvPr/>
          </p:nvSpPr>
          <p:spPr bwMode="auto">
            <a:xfrm>
              <a:off x="3321" y="2786"/>
              <a:ext cx="192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55"/>
            <p:cNvSpPr>
              <a:spLocks noChangeShapeType="1"/>
            </p:cNvSpPr>
            <p:nvPr/>
          </p:nvSpPr>
          <p:spPr bwMode="auto">
            <a:xfrm>
              <a:off x="3513" y="2786"/>
              <a:ext cx="0" cy="96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56"/>
            <p:cNvSpPr>
              <a:spLocks noChangeShapeType="1"/>
            </p:cNvSpPr>
            <p:nvPr/>
          </p:nvSpPr>
          <p:spPr bwMode="auto">
            <a:xfrm flipH="1">
              <a:off x="3321" y="2882"/>
              <a:ext cx="192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57"/>
            <p:cNvSpPr>
              <a:spLocks noChangeShapeType="1"/>
            </p:cNvSpPr>
            <p:nvPr/>
          </p:nvSpPr>
          <p:spPr bwMode="auto">
            <a:xfrm>
              <a:off x="3513" y="2834"/>
              <a:ext cx="384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58"/>
            <p:cNvSpPr>
              <a:spLocks noChangeArrowheads="1"/>
            </p:cNvSpPr>
            <p:nvPr/>
          </p:nvSpPr>
          <p:spPr bwMode="auto">
            <a:xfrm>
              <a:off x="3369" y="2786"/>
              <a:ext cx="48" cy="96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rgbClr val="5C1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9" name="Text Box 59"/>
            <p:cNvSpPr txBox="1">
              <a:spLocks noChangeArrowheads="1"/>
            </p:cNvSpPr>
            <p:nvPr/>
          </p:nvSpPr>
          <p:spPr bwMode="auto">
            <a:xfrm>
              <a:off x="3315" y="2892"/>
              <a:ext cx="204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0" name="Line 60"/>
            <p:cNvSpPr>
              <a:spLocks noChangeShapeType="1"/>
            </p:cNvSpPr>
            <p:nvPr/>
          </p:nvSpPr>
          <p:spPr bwMode="auto">
            <a:xfrm flipV="1">
              <a:off x="1977" y="2258"/>
              <a:ext cx="0" cy="384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61"/>
            <p:cNvSpPr>
              <a:spLocks noChangeShapeType="1"/>
            </p:cNvSpPr>
            <p:nvPr/>
          </p:nvSpPr>
          <p:spPr bwMode="auto">
            <a:xfrm>
              <a:off x="1977" y="2642"/>
              <a:ext cx="192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 Box 62"/>
            <p:cNvSpPr txBox="1">
              <a:spLocks noChangeArrowheads="1"/>
            </p:cNvSpPr>
            <p:nvPr/>
          </p:nvSpPr>
          <p:spPr bwMode="auto">
            <a:xfrm>
              <a:off x="1942" y="2258"/>
              <a:ext cx="371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u(t)</a:t>
              </a:r>
            </a:p>
          </p:txBody>
        </p:sp>
        <p:sp>
          <p:nvSpPr>
            <p:cNvPr id="83" name="Line 63"/>
            <p:cNvSpPr>
              <a:spLocks noChangeShapeType="1"/>
            </p:cNvSpPr>
            <p:nvPr/>
          </p:nvSpPr>
          <p:spPr bwMode="auto">
            <a:xfrm flipV="1">
              <a:off x="2985" y="2210"/>
              <a:ext cx="0" cy="384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64"/>
            <p:cNvSpPr>
              <a:spLocks noChangeShapeType="1"/>
            </p:cNvSpPr>
            <p:nvPr/>
          </p:nvSpPr>
          <p:spPr bwMode="auto">
            <a:xfrm>
              <a:off x="2985" y="2210"/>
              <a:ext cx="288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Text Box 65"/>
            <p:cNvSpPr txBox="1">
              <a:spLocks noChangeArrowheads="1"/>
            </p:cNvSpPr>
            <p:nvPr/>
          </p:nvSpPr>
          <p:spPr bwMode="auto">
            <a:xfrm>
              <a:off x="2950" y="2181"/>
              <a:ext cx="371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x(t)</a:t>
              </a:r>
            </a:p>
          </p:txBody>
        </p:sp>
        <p:sp>
          <p:nvSpPr>
            <p:cNvPr id="86" name="Text Box 66"/>
            <p:cNvSpPr txBox="1">
              <a:spLocks noChangeArrowheads="1"/>
            </p:cNvSpPr>
            <p:nvPr/>
          </p:nvSpPr>
          <p:spPr bwMode="auto">
            <a:xfrm>
              <a:off x="2427" y="2642"/>
              <a:ext cx="253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87" name="Line 67"/>
            <p:cNvSpPr>
              <a:spLocks noChangeShapeType="1"/>
            </p:cNvSpPr>
            <p:nvPr/>
          </p:nvSpPr>
          <p:spPr bwMode="auto">
            <a:xfrm flipH="1">
              <a:off x="1833" y="2930"/>
              <a:ext cx="336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68"/>
            <p:cNvSpPr>
              <a:spLocks noChangeShapeType="1"/>
            </p:cNvSpPr>
            <p:nvPr/>
          </p:nvSpPr>
          <p:spPr bwMode="auto">
            <a:xfrm flipH="1">
              <a:off x="2985" y="2690"/>
              <a:ext cx="336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69"/>
            <p:cNvSpPr>
              <a:spLocks noChangeShapeType="1"/>
            </p:cNvSpPr>
            <p:nvPr/>
          </p:nvSpPr>
          <p:spPr bwMode="auto">
            <a:xfrm>
              <a:off x="3897" y="2834"/>
              <a:ext cx="384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70"/>
            <p:cNvSpPr>
              <a:spLocks noChangeShapeType="1"/>
            </p:cNvSpPr>
            <p:nvPr/>
          </p:nvSpPr>
          <p:spPr bwMode="auto">
            <a:xfrm>
              <a:off x="729" y="2834"/>
              <a:ext cx="384" cy="0"/>
            </a:xfrm>
            <a:prstGeom prst="line">
              <a:avLst/>
            </a:prstGeom>
            <a:noFill/>
            <a:ln w="28575">
              <a:solidFill>
                <a:srgbClr val="5C1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 Box 71"/>
            <p:cNvSpPr txBox="1">
              <a:spLocks noChangeArrowheads="1"/>
            </p:cNvSpPr>
            <p:nvPr/>
          </p:nvSpPr>
          <p:spPr bwMode="auto">
            <a:xfrm>
              <a:off x="1862" y="2882"/>
              <a:ext cx="307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F</a:t>
              </a:r>
              <a:r>
                <a:rPr kumimoji="0" lang="pt-BR" sz="2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m</a:t>
              </a:r>
              <a:endPara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2" name="Text Box 72"/>
            <p:cNvSpPr txBox="1">
              <a:spLocks noChangeArrowheads="1"/>
            </p:cNvSpPr>
            <p:nvPr/>
          </p:nvSpPr>
          <p:spPr bwMode="auto">
            <a:xfrm>
              <a:off x="681" y="2786"/>
              <a:ext cx="307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F</a:t>
              </a:r>
              <a:r>
                <a:rPr kumimoji="0" lang="pt-BR" sz="2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m</a:t>
              </a:r>
              <a:endParaRPr kumimoji="0" lang="pt-BR" sz="2200" b="0" i="0" u="none" strike="noStrike" kern="0" cap="none" spc="0" normalizeH="0" baseline="0" noProof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3" name="Text Box 73"/>
            <p:cNvSpPr txBox="1">
              <a:spLocks noChangeArrowheads="1"/>
            </p:cNvSpPr>
            <p:nvPr/>
          </p:nvSpPr>
          <p:spPr bwMode="auto">
            <a:xfrm>
              <a:off x="3978" y="2770"/>
              <a:ext cx="298" cy="3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F</a:t>
              </a:r>
              <a:r>
                <a:rPr lang="pt-BR" sz="2200" kern="0" baseline="-25000" dirty="0" smtClean="0">
                  <a:solidFill>
                    <a:srgbClr val="5C1F00"/>
                  </a:solidFill>
                  <a:latin typeface="Times New Roman" pitchFamily="18" charset="0"/>
                </a:rPr>
                <a:t>a</a:t>
              </a:r>
              <a:endPara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4" name="Text Box 74"/>
            <p:cNvSpPr txBox="1">
              <a:spLocks noChangeArrowheads="1"/>
            </p:cNvSpPr>
            <p:nvPr/>
          </p:nvSpPr>
          <p:spPr bwMode="auto">
            <a:xfrm>
              <a:off x="3069" y="2405"/>
              <a:ext cx="298" cy="3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C1F00"/>
                  </a:solidFill>
                  <a:effectLst/>
                  <a:uLnTx/>
                  <a:uFillTx/>
                  <a:latin typeface="Times New Roman" pitchFamily="18" charset="0"/>
                </a:rPr>
                <a:t>F</a:t>
              </a:r>
              <a:r>
                <a:rPr lang="pt-BR" sz="2200" kern="0" baseline="-25000" dirty="0" smtClean="0">
                  <a:solidFill>
                    <a:srgbClr val="5C1F00"/>
                  </a:solidFill>
                  <a:latin typeface="Times New Roman" pitchFamily="18" charset="0"/>
                </a:rPr>
                <a:t>a</a:t>
              </a:r>
              <a:endParaRPr kumimoji="0" lang="pt-B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C1F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Mecânicos</a:t>
            </a:r>
            <a:endParaRPr lang="es-ES" sz="2800" b="1" dirty="0"/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1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54" name="Espaço Reservado para Conteúdo 2"/>
          <p:cNvSpPr txBox="1">
            <a:spLocks/>
          </p:cNvSpPr>
          <p:nvPr/>
        </p:nvSpPr>
        <p:spPr>
          <a:xfrm>
            <a:off x="2411760" y="1630058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2º Passo</a:t>
            </a:r>
            <a:r>
              <a:rPr lang="pt-BR" dirty="0" smtClean="0"/>
              <a:t>: Escrever o balanço das forças que agem sobre o sistema de interesse.</a:t>
            </a: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11960" y="2420888"/>
          <a:ext cx="1954213" cy="385762"/>
        </p:xfrm>
        <a:graphic>
          <a:graphicData uri="http://schemas.openxmlformats.org/presentationml/2006/ole">
            <p:oleObj spid="_x0000_s114690" name="Εξίσωση" r:id="rId3" imgW="1155600" imgH="228600" progId="Equation.3">
              <p:embed/>
            </p:oleObj>
          </a:graphicData>
        </a:graphic>
      </p:graphicFrame>
      <p:sp>
        <p:nvSpPr>
          <p:cNvPr id="95" name="Espaço Reservado para Conteúdo 2"/>
          <p:cNvSpPr txBox="1">
            <a:spLocks/>
          </p:cNvSpPr>
          <p:nvPr/>
        </p:nvSpPr>
        <p:spPr>
          <a:xfrm>
            <a:off x="2411760" y="3068960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3º Passo</a:t>
            </a:r>
            <a:r>
              <a:rPr lang="pt-BR" dirty="0" smtClean="0"/>
              <a:t>: Escrever as equações diferenciais associadas a cada elemento físico que compõe o sistema.</a:t>
            </a: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2555776" y="3933056"/>
          <a:ext cx="1481138" cy="387350"/>
        </p:xfrm>
        <a:graphic>
          <a:graphicData uri="http://schemas.openxmlformats.org/presentationml/2006/ole">
            <p:oleObj spid="_x0000_s114691" name="Εξίσωση" r:id="rId4" imgW="876240" imgH="228600" progId="Equation.3">
              <p:embed/>
            </p:oleObj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2547938" y="4576763"/>
          <a:ext cx="1438275" cy="387350"/>
        </p:xfrm>
        <a:graphic>
          <a:graphicData uri="http://schemas.openxmlformats.org/presentationml/2006/ole">
            <p:oleObj spid="_x0000_s114692" name="Εξίσωση" r:id="rId5" imgW="850680" imgH="228600" progId="Equation.3">
              <p:embed/>
            </p:oleObj>
          </a:graphicData>
        </a:graphic>
      </p:graphicFrame>
      <p:sp>
        <p:nvSpPr>
          <p:cNvPr id="96" name="Seta para a direita 95"/>
          <p:cNvSpPr/>
          <p:nvPr/>
        </p:nvSpPr>
        <p:spPr>
          <a:xfrm>
            <a:off x="4716016" y="422108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5573539" y="4202940"/>
          <a:ext cx="2382837" cy="365125"/>
        </p:xfrm>
        <a:graphic>
          <a:graphicData uri="http://schemas.openxmlformats.org/presentationml/2006/ole">
            <p:oleObj spid="_x0000_s114693" name="Εξίσωση" r:id="rId6" imgW="1409400" imgH="215640" progId="Equation.3">
              <p:embed/>
            </p:oleObj>
          </a:graphicData>
        </a:graphic>
      </p:graphicFrame>
      <p:sp>
        <p:nvSpPr>
          <p:cNvPr id="97" name="Espaço Reservado para Conteúdo 2"/>
          <p:cNvSpPr txBox="1">
            <a:spLocks/>
          </p:cNvSpPr>
          <p:nvPr/>
        </p:nvSpPr>
        <p:spPr>
          <a:xfrm>
            <a:off x="2411760" y="5157192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4º Passo</a:t>
            </a:r>
            <a:r>
              <a:rPr lang="pt-BR" dirty="0" smtClean="0"/>
              <a:t>: Aplicar a 2ª Lei de Newton.</a:t>
            </a:r>
          </a:p>
        </p:txBody>
      </p:sp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4067944" y="5661248"/>
          <a:ext cx="2640012" cy="365125"/>
        </p:xfrm>
        <a:graphic>
          <a:graphicData uri="http://schemas.openxmlformats.org/presentationml/2006/ole">
            <p:oleObj spid="_x0000_s114694" name="Εξίσωση" r:id="rId7" imgW="1562040" imgH="215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95" grpId="0" build="p"/>
      <p:bldP spid="96" grpId="0" animBg="1"/>
      <p:bldP spid="9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Mecânicos</a:t>
            </a:r>
            <a:endParaRPr lang="es-ES" sz="2800" b="1" dirty="0"/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1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sp>
        <p:nvSpPr>
          <p:cNvPr id="54" name="Espaço Reservado para Conteúdo 2"/>
          <p:cNvSpPr txBox="1">
            <a:spLocks/>
          </p:cNvSpPr>
          <p:nvPr/>
        </p:nvSpPr>
        <p:spPr>
          <a:xfrm>
            <a:off x="2411760" y="1630058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5º Passo</a:t>
            </a:r>
            <a:r>
              <a:rPr lang="pt-BR" dirty="0" smtClean="0"/>
              <a:t>: Aplicar a Transformada de </a:t>
            </a:r>
            <a:r>
              <a:rPr lang="pt-BR" dirty="0" err="1" smtClean="0"/>
              <a:t>Laplace</a:t>
            </a:r>
            <a:r>
              <a:rPr lang="pt-BR" dirty="0" smtClean="0"/>
              <a:t> considerando as condições iniciais nulas.</a:t>
            </a:r>
          </a:p>
        </p:txBody>
      </p:sp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1619672" y="2492896"/>
          <a:ext cx="2640013" cy="365125"/>
        </p:xfrm>
        <a:graphic>
          <a:graphicData uri="http://schemas.openxmlformats.org/presentationml/2006/ole">
            <p:oleObj spid="_x0000_s115719" name="Εξίσωση" r:id="rId3" imgW="1562040" imgH="215640" progId="Equation.3">
              <p:embed/>
            </p:oleObj>
          </a:graphicData>
        </a:graphic>
      </p:graphicFrame>
      <p:sp>
        <p:nvSpPr>
          <p:cNvPr id="16" name="Seta para a direita 15"/>
          <p:cNvSpPr/>
          <p:nvPr/>
        </p:nvSpPr>
        <p:spPr>
          <a:xfrm>
            <a:off x="4788024" y="256490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5462588" y="2497138"/>
          <a:ext cx="3411537" cy="385762"/>
        </p:xfrm>
        <a:graphic>
          <a:graphicData uri="http://schemas.openxmlformats.org/presentationml/2006/ole">
            <p:oleObj spid="_x0000_s115720" name="Εξίσωση" r:id="rId4" imgW="2019240" imgH="228600" progId="Equation.3">
              <p:embed/>
            </p:oleObj>
          </a:graphicData>
        </a:graphic>
      </p:graphicFrame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411760" y="3140968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6º Passo</a:t>
            </a:r>
            <a:r>
              <a:rPr lang="pt-BR" dirty="0" smtClean="0"/>
              <a:t>: Escrever a relação entre a saída e entrada do sistema.</a:t>
            </a:r>
          </a:p>
        </p:txBody>
      </p:sp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4614863" y="3789040"/>
          <a:ext cx="2209800" cy="1136650"/>
        </p:xfrm>
        <a:graphic>
          <a:graphicData uri="http://schemas.openxmlformats.org/presentationml/2006/ole">
            <p:oleObj spid="_x0000_s115721" name="Εξίσωση" r:id="rId5" imgW="1307880" imgH="6728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16" grpId="0" animBg="1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Mecânicos</a:t>
            </a:r>
            <a:endParaRPr lang="es-ES" sz="2800" b="1" dirty="0"/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2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628800"/>
            <a:ext cx="5905402" cy="291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4067944" y="5085184"/>
          <a:ext cx="2837696" cy="936104"/>
        </p:xfrm>
        <a:graphic>
          <a:graphicData uri="http://schemas.openxmlformats.org/presentationml/2006/ole">
            <p:oleObj spid="_x0000_s117763" name="Εξίσωση" r:id="rId4" imgW="126972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Modelagem de Sistemas Mecânicos</a:t>
            </a:r>
            <a:endParaRPr lang="es-ES" sz="2800" b="1" dirty="0"/>
          </a:p>
        </p:txBody>
      </p: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b="1" dirty="0" smtClean="0">
                <a:solidFill>
                  <a:srgbClr val="C32D2E"/>
                </a:solidFill>
              </a:rPr>
              <a:t>Exemplo 3</a:t>
            </a:r>
            <a:r>
              <a:rPr lang="af-ZA" sz="2400" dirty="0" smtClean="0"/>
              <a:t>:</a:t>
            </a:r>
            <a:endParaRPr lang="pt-BR" sz="2400" dirty="0" smtClean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2411760" y="3933056"/>
          <a:ext cx="5849714" cy="761903"/>
        </p:xfrm>
        <a:graphic>
          <a:graphicData uri="http://schemas.openxmlformats.org/presentationml/2006/ole">
            <p:oleObj spid="_x0000_s118786" name="Εξίσωση" r:id="rId3" imgW="3606480" imgH="469800" progId="Equation.3">
              <p:embed/>
            </p:oleObj>
          </a:graphicData>
        </a:graphic>
      </p:graphicFrame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1628800"/>
            <a:ext cx="58959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2401888" y="5065713"/>
          <a:ext cx="5870575" cy="719137"/>
        </p:xfrm>
        <a:graphic>
          <a:graphicData uri="http://schemas.openxmlformats.org/presentationml/2006/ole">
            <p:oleObj spid="_x0000_s118788" name="Εξίσωση" r:id="rId5" imgW="3619440" imgH="4442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Mecânicos de Rotação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936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af-ZA" sz="2400" dirty="0" smtClean="0"/>
              <a:t>A lei fundamental que governa os sistemas mecânicos de rotação também é a </a:t>
            </a:r>
            <a:r>
              <a:rPr lang="af-ZA" sz="2400" b="1" dirty="0" smtClean="0">
                <a:solidFill>
                  <a:srgbClr val="0070C0"/>
                </a:solidFill>
              </a:rPr>
              <a:t>segunda Lei de Newton</a:t>
            </a:r>
            <a:r>
              <a:rPr lang="af-ZA" sz="2400" dirty="0" smtClean="0"/>
              <a:t>, aplicada ao </a:t>
            </a:r>
            <a:r>
              <a:rPr lang="af-ZA" sz="2400" b="1" dirty="0" smtClean="0">
                <a:solidFill>
                  <a:srgbClr val="0070C0"/>
                </a:solidFill>
              </a:rPr>
              <a:t>torque</a:t>
            </a:r>
            <a:r>
              <a:rPr lang="af-ZA" sz="2400" dirty="0" smtClean="0"/>
              <a:t>.</a:t>
            </a:r>
            <a:endParaRPr lang="pt-BR" sz="2400" dirty="0" smtClean="0"/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4572000" y="2492896"/>
          <a:ext cx="1350963" cy="430213"/>
        </p:xfrm>
        <a:graphic>
          <a:graphicData uri="http://schemas.openxmlformats.org/presentationml/2006/ole">
            <p:oleObj spid="_x0000_s119810" name="Εξίσωση" r:id="rId3" imgW="799920" imgH="253800" progId="Equation.3">
              <p:embed/>
            </p:oleObj>
          </a:graphicData>
        </a:graphic>
      </p:graphicFrame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35608" y="3140968"/>
            <a:ext cx="7456872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af-ZA" sz="2400" b="1" dirty="0" smtClean="0">
                <a:solidFill>
                  <a:srgbClr val="C32D2E"/>
                </a:solidFill>
              </a:rPr>
              <a:t>Sistema Massa Girante com Atrito</a:t>
            </a:r>
            <a:r>
              <a:rPr lang="af-ZA" sz="2400" dirty="0" smtClean="0"/>
              <a:t>: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upo 69"/>
          <p:cNvGrpSpPr/>
          <p:nvPr/>
        </p:nvGrpSpPr>
        <p:grpSpPr>
          <a:xfrm>
            <a:off x="1978223" y="3717032"/>
            <a:ext cx="3574182" cy="1017761"/>
            <a:chOff x="4932040" y="3635375"/>
            <a:chExt cx="3574182" cy="1017761"/>
          </a:xfrm>
        </p:grpSpPr>
        <p:grpSp>
          <p:nvGrpSpPr>
            <p:cNvPr id="3" name="Grupo 66"/>
            <p:cNvGrpSpPr/>
            <p:nvPr/>
          </p:nvGrpSpPr>
          <p:grpSpPr>
            <a:xfrm>
              <a:off x="5508104" y="3917366"/>
              <a:ext cx="2880320" cy="648072"/>
              <a:chOff x="5508104" y="3917366"/>
              <a:chExt cx="2880320" cy="648072"/>
            </a:xfrm>
          </p:grpSpPr>
          <p:grpSp>
            <p:nvGrpSpPr>
              <p:cNvPr id="6" name="Grupo 48"/>
              <p:cNvGrpSpPr/>
              <p:nvPr/>
            </p:nvGrpSpPr>
            <p:grpSpPr>
              <a:xfrm>
                <a:off x="5508104" y="3917366"/>
                <a:ext cx="2880152" cy="648072"/>
                <a:chOff x="2339752" y="4005064"/>
                <a:chExt cx="2880152" cy="648072"/>
              </a:xfrm>
            </p:grpSpPr>
            <p:grpSp>
              <p:nvGrpSpPr>
                <p:cNvPr id="7" name="Grupo 40"/>
                <p:cNvGrpSpPr/>
                <p:nvPr/>
              </p:nvGrpSpPr>
              <p:grpSpPr>
                <a:xfrm>
                  <a:off x="4067944" y="4077072"/>
                  <a:ext cx="229447" cy="576064"/>
                  <a:chOff x="5364088" y="4761136"/>
                  <a:chExt cx="229447" cy="576064"/>
                </a:xfrm>
              </p:grpSpPr>
              <p:grpSp>
                <p:nvGrpSpPr>
                  <p:cNvPr id="8" name="Grupo 23"/>
                  <p:cNvGrpSpPr/>
                  <p:nvPr/>
                </p:nvGrpSpPr>
                <p:grpSpPr>
                  <a:xfrm>
                    <a:off x="5364112" y="4761136"/>
                    <a:ext cx="229423" cy="108000"/>
                    <a:chOff x="6790825" y="4437112"/>
                    <a:chExt cx="229423" cy="108000"/>
                  </a:xfrm>
                </p:grpSpPr>
                <p:grpSp>
                  <p:nvGrpSpPr>
                    <p:cNvPr id="9" name="Grupo 19"/>
                    <p:cNvGrpSpPr/>
                    <p:nvPr/>
                  </p:nvGrpSpPr>
                  <p:grpSpPr>
                    <a:xfrm>
                      <a:off x="6804248" y="4437112"/>
                      <a:ext cx="216000" cy="108000"/>
                      <a:chOff x="6804248" y="4437112"/>
                      <a:chExt cx="216000" cy="108000"/>
                    </a:xfrm>
                  </p:grpSpPr>
                  <p:cxnSp>
                    <p:nvCxnSpPr>
                      <p:cNvPr id="49" name="Conector reto 15"/>
                      <p:cNvCxnSpPr/>
                      <p:nvPr/>
                    </p:nvCxnSpPr>
                    <p:spPr>
                      <a:xfrm>
                        <a:off x="6804248" y="4437112"/>
                        <a:ext cx="2160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Conector reto 49"/>
                      <p:cNvCxnSpPr/>
                      <p:nvPr/>
                    </p:nvCxnSpPr>
                    <p:spPr>
                      <a:xfrm rot="5400000">
                        <a:off x="6952825" y="4491112"/>
                        <a:ext cx="1080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" name="Grupo 20"/>
                    <p:cNvGrpSpPr/>
                    <p:nvPr/>
                  </p:nvGrpSpPr>
                  <p:grpSpPr>
                    <a:xfrm flipH="1">
                      <a:off x="6790825" y="4437112"/>
                      <a:ext cx="216000" cy="108000"/>
                      <a:chOff x="6804248" y="4437112"/>
                      <a:chExt cx="216000" cy="108000"/>
                    </a:xfrm>
                  </p:grpSpPr>
                  <p:cxnSp>
                    <p:nvCxnSpPr>
                      <p:cNvPr id="47" name="Conector reto 21"/>
                      <p:cNvCxnSpPr/>
                      <p:nvPr/>
                    </p:nvCxnSpPr>
                    <p:spPr>
                      <a:xfrm>
                        <a:off x="6804248" y="4437112"/>
                        <a:ext cx="2160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Conector reto 47"/>
                      <p:cNvCxnSpPr/>
                      <p:nvPr/>
                    </p:nvCxnSpPr>
                    <p:spPr>
                      <a:xfrm rot="5400000">
                        <a:off x="6952825" y="4491112"/>
                        <a:ext cx="1080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upo 24"/>
                  <p:cNvGrpSpPr/>
                  <p:nvPr/>
                </p:nvGrpSpPr>
                <p:grpSpPr>
                  <a:xfrm flipV="1">
                    <a:off x="5364088" y="5229200"/>
                    <a:ext cx="229423" cy="108000"/>
                    <a:chOff x="6790825" y="4437112"/>
                    <a:chExt cx="229423" cy="108000"/>
                  </a:xfrm>
                </p:grpSpPr>
                <p:grpSp>
                  <p:nvGrpSpPr>
                    <p:cNvPr id="13" name="Grupo 19"/>
                    <p:cNvGrpSpPr/>
                    <p:nvPr/>
                  </p:nvGrpSpPr>
                  <p:grpSpPr>
                    <a:xfrm>
                      <a:off x="6804248" y="4437112"/>
                      <a:ext cx="216000" cy="108000"/>
                      <a:chOff x="6804248" y="4437112"/>
                      <a:chExt cx="216000" cy="108000"/>
                    </a:xfrm>
                  </p:grpSpPr>
                  <p:cxnSp>
                    <p:nvCxnSpPr>
                      <p:cNvPr id="43" name="Conector reto 42"/>
                      <p:cNvCxnSpPr/>
                      <p:nvPr/>
                    </p:nvCxnSpPr>
                    <p:spPr>
                      <a:xfrm>
                        <a:off x="6804248" y="4437112"/>
                        <a:ext cx="2160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Conector reto 43"/>
                      <p:cNvCxnSpPr/>
                      <p:nvPr/>
                    </p:nvCxnSpPr>
                    <p:spPr>
                      <a:xfrm rot="5400000">
                        <a:off x="6952825" y="4491112"/>
                        <a:ext cx="1080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Grupo 20"/>
                    <p:cNvGrpSpPr/>
                    <p:nvPr/>
                  </p:nvGrpSpPr>
                  <p:grpSpPr>
                    <a:xfrm flipH="1">
                      <a:off x="6790825" y="4437112"/>
                      <a:ext cx="216000" cy="108000"/>
                      <a:chOff x="6804248" y="4437112"/>
                      <a:chExt cx="216000" cy="108000"/>
                    </a:xfrm>
                  </p:grpSpPr>
                  <p:cxnSp>
                    <p:nvCxnSpPr>
                      <p:cNvPr id="41" name="Conector reto 40"/>
                      <p:cNvCxnSpPr/>
                      <p:nvPr/>
                    </p:nvCxnSpPr>
                    <p:spPr>
                      <a:xfrm>
                        <a:off x="6804248" y="4437112"/>
                        <a:ext cx="2160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Conector reto 41"/>
                      <p:cNvCxnSpPr/>
                      <p:nvPr/>
                    </p:nvCxnSpPr>
                    <p:spPr>
                      <a:xfrm rot="5400000">
                        <a:off x="6952825" y="4491112"/>
                        <a:ext cx="1080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8" name="Conector reto 37"/>
                  <p:cNvCxnSpPr/>
                  <p:nvPr/>
                </p:nvCxnSpPr>
                <p:spPr>
                  <a:xfrm rot="16200000" flipV="1">
                    <a:off x="5278437" y="5044592"/>
                    <a:ext cx="396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Conector de seta reta 32"/>
                <p:cNvCxnSpPr/>
                <p:nvPr/>
              </p:nvCxnSpPr>
              <p:spPr>
                <a:xfrm>
                  <a:off x="3707904" y="4365104"/>
                  <a:ext cx="1512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34" name="Fluxograma: Armazenamento de acesso direto 33"/>
                <p:cNvSpPr/>
                <p:nvPr/>
              </p:nvSpPr>
              <p:spPr>
                <a:xfrm flipH="1">
                  <a:off x="2843808" y="4005064"/>
                  <a:ext cx="864096" cy="648072"/>
                </a:xfrm>
                <a:prstGeom prst="flowChartMagneticDrum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35" name="Conector reto 34"/>
                <p:cNvCxnSpPr/>
                <p:nvPr/>
              </p:nvCxnSpPr>
              <p:spPr>
                <a:xfrm>
                  <a:off x="2339752" y="4365104"/>
                  <a:ext cx="648000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Retângulo 65"/>
              <p:cNvSpPr/>
              <p:nvPr/>
            </p:nvSpPr>
            <p:spPr>
              <a:xfrm>
                <a:off x="8028384" y="4149080"/>
                <a:ext cx="360040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aphicFrame>
          <p:nvGraphicFramePr>
            <p:cNvPr id="19" name="Objeto 18"/>
            <p:cNvGraphicFramePr>
              <a:graphicFrameLocks noChangeAspect="1"/>
            </p:cNvGraphicFramePr>
            <p:nvPr/>
          </p:nvGraphicFramePr>
          <p:xfrm>
            <a:off x="6408072" y="4061382"/>
            <a:ext cx="252000" cy="320726"/>
          </p:xfrm>
          <a:graphic>
            <a:graphicData uri="http://schemas.openxmlformats.org/presentationml/2006/ole">
              <p:oleObj spid="_x0000_s119811" name="Εξίσωση" r:id="rId4" imgW="139680" imgH="177480" progId="Equation.3">
                <p:embed/>
              </p:oleObj>
            </a:graphicData>
          </a:graphic>
        </p:graphicFrame>
        <p:graphicFrame>
          <p:nvGraphicFramePr>
            <p:cNvPr id="28" name="Object 6"/>
            <p:cNvGraphicFramePr>
              <a:graphicFrameLocks noChangeAspect="1"/>
            </p:cNvGraphicFramePr>
            <p:nvPr/>
          </p:nvGraphicFramePr>
          <p:xfrm>
            <a:off x="7261225" y="3635375"/>
            <a:ext cx="209550" cy="293688"/>
          </p:xfrm>
          <a:graphic>
            <a:graphicData uri="http://schemas.openxmlformats.org/presentationml/2006/ole">
              <p:oleObj spid="_x0000_s119812" name="Εξίσωση" r:id="rId5" imgW="126720" imgH="177480" progId="Equation.3">
                <p:embed/>
              </p:oleObj>
            </a:graphicData>
          </a:graphic>
        </p:graphicFrame>
        <p:sp>
          <p:nvSpPr>
            <p:cNvPr id="68" name="Seta em curva para cima 67"/>
            <p:cNvSpPr/>
            <p:nvPr/>
          </p:nvSpPr>
          <p:spPr>
            <a:xfrm rot="5400000">
              <a:off x="5400092" y="4113076"/>
              <a:ext cx="792088" cy="28803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graphicFrame>
          <p:nvGraphicFramePr>
            <p:cNvPr id="2059" name="Object 11"/>
            <p:cNvGraphicFramePr>
              <a:graphicFrameLocks noChangeAspect="1"/>
            </p:cNvGraphicFramePr>
            <p:nvPr/>
          </p:nvGraphicFramePr>
          <p:xfrm>
            <a:off x="4932040" y="4041775"/>
            <a:ext cx="501650" cy="388938"/>
          </p:xfrm>
          <a:graphic>
            <a:graphicData uri="http://schemas.openxmlformats.org/presentationml/2006/ole">
              <p:oleObj spid="_x0000_s119813" name="Εξίσωση" r:id="rId6" imgW="279360" imgH="215640" progId="Equation.3">
                <p:embed/>
              </p:oleObj>
            </a:graphicData>
          </a:graphic>
        </p:graphicFrame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8028384" y="4048174"/>
            <a:ext cx="477838" cy="388938"/>
          </p:xfrm>
          <a:graphic>
            <a:graphicData uri="http://schemas.openxmlformats.org/presentationml/2006/ole">
              <p:oleObj spid="_x0000_s119814" name="Εξίσωση" r:id="rId7" imgW="266400" imgH="215640" progId="Equation.3">
                <p:embed/>
              </p:oleObj>
            </a:graphicData>
          </a:graphic>
        </p:graphicFrame>
      </p:grpSp>
      <p:sp>
        <p:nvSpPr>
          <p:cNvPr id="71" name="Espaço Reservado para Conteúdo 2"/>
          <p:cNvSpPr txBox="1">
            <a:spLocks/>
          </p:cNvSpPr>
          <p:nvPr/>
        </p:nvSpPr>
        <p:spPr>
          <a:xfrm>
            <a:off x="2411760" y="4906634"/>
            <a:ext cx="6480720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Atrito</a:t>
            </a:r>
            <a:r>
              <a:rPr lang="pt-BR" dirty="0" smtClean="0"/>
              <a:t>: O torque de resistência exercido pelo atrito no eixo é proporcional à </a:t>
            </a:r>
            <a:r>
              <a:rPr lang="pt-BR" b="1" dirty="0" smtClean="0">
                <a:solidFill>
                  <a:srgbClr val="C00000"/>
                </a:solidFill>
              </a:rPr>
              <a:t>velocidade angular</a:t>
            </a:r>
            <a:r>
              <a:rPr lang="pt-BR" dirty="0" smtClean="0"/>
              <a:t> do eixo.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2" name="Object 9"/>
          <p:cNvGraphicFramePr>
            <a:graphicFrameLocks noChangeAspect="1"/>
          </p:cNvGraphicFramePr>
          <p:nvPr/>
        </p:nvGraphicFramePr>
        <p:xfrm>
          <a:off x="4273550" y="5642570"/>
          <a:ext cx="2598738" cy="666750"/>
        </p:xfrm>
        <a:graphic>
          <a:graphicData uri="http://schemas.openxmlformats.org/presentationml/2006/ole">
            <p:oleObj spid="_x0000_s119815" name="Εξίσωση" r:id="rId8" imgW="1536480" imgH="393480" progId="Equation.3">
              <p:embed/>
            </p:oleObj>
          </a:graphicData>
        </a:graphic>
      </p:graphicFrame>
      <p:sp>
        <p:nvSpPr>
          <p:cNvPr id="73" name="Seta para a direita 72"/>
          <p:cNvSpPr/>
          <p:nvPr/>
        </p:nvSpPr>
        <p:spPr>
          <a:xfrm>
            <a:off x="5866655" y="414908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4" name="Object 5"/>
          <p:cNvGraphicFramePr>
            <a:graphicFrameLocks noChangeAspect="1"/>
          </p:cNvGraphicFramePr>
          <p:nvPr/>
        </p:nvGraphicFramePr>
        <p:xfrm>
          <a:off x="6711950" y="3951288"/>
          <a:ext cx="1697038" cy="706437"/>
        </p:xfrm>
        <a:graphic>
          <a:graphicData uri="http://schemas.openxmlformats.org/presentationml/2006/ole">
            <p:oleObj spid="_x0000_s119816" name="Εξίσωση" r:id="rId9" imgW="100296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4" grpId="0" build="p"/>
      <p:bldP spid="71" grpId="0" build="p" autoUpdateAnimBg="0" advAuto="0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Mecânicos de Rotação</a:t>
            </a:r>
            <a:endParaRPr lang="es-ES" sz="2800" b="1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af-ZA" sz="2400" b="1" dirty="0" smtClean="0">
                <a:solidFill>
                  <a:srgbClr val="C32D2E"/>
                </a:solidFill>
              </a:rPr>
              <a:t>Sistema com Engrenagens</a:t>
            </a:r>
            <a:r>
              <a:rPr lang="af-ZA" sz="2400" dirty="0" smtClean="0"/>
              <a:t>: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upo 52"/>
          <p:cNvGrpSpPr/>
          <p:nvPr/>
        </p:nvGrpSpPr>
        <p:grpSpPr>
          <a:xfrm>
            <a:off x="6372200" y="1556792"/>
            <a:ext cx="2448272" cy="1578777"/>
            <a:chOff x="6372200" y="1556792"/>
            <a:chExt cx="2448272" cy="1578777"/>
          </a:xfrm>
        </p:grpSpPr>
        <p:pic>
          <p:nvPicPr>
            <p:cNvPr id="30732" name="Picture 12" descr="https://encrypted-tbn2.gstatic.com/images?q=tbn:ANd9GcSpcFhFRXtMK9xld-seFpbsEh-BMz5oqHUJeAMT2P_S-VBQUwtZ3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1628800"/>
              <a:ext cx="2232248" cy="1506769"/>
            </a:xfrm>
            <a:prstGeom prst="rect">
              <a:avLst/>
            </a:prstGeom>
            <a:noFill/>
          </p:spPr>
        </p:pic>
        <p:graphicFrame>
          <p:nvGraphicFramePr>
            <p:cNvPr id="30733" name="Object 13"/>
            <p:cNvGraphicFramePr>
              <a:graphicFrameLocks noChangeAspect="1"/>
            </p:cNvGraphicFramePr>
            <p:nvPr/>
          </p:nvGraphicFramePr>
          <p:xfrm>
            <a:off x="7236296" y="1556792"/>
            <a:ext cx="214312" cy="365125"/>
          </p:xfrm>
          <a:graphic>
            <a:graphicData uri="http://schemas.openxmlformats.org/presentationml/2006/ole">
              <p:oleObj spid="_x0000_s120834" name="Εξίσωση" r:id="rId4" imgW="126720" imgH="215640" progId="Equation.3">
                <p:embed/>
              </p:oleObj>
            </a:graphicData>
          </a:graphic>
        </p:graphicFrame>
        <p:graphicFrame>
          <p:nvGraphicFramePr>
            <p:cNvPr id="30734" name="Object 14"/>
            <p:cNvGraphicFramePr>
              <a:graphicFrameLocks noChangeAspect="1"/>
            </p:cNvGraphicFramePr>
            <p:nvPr/>
          </p:nvGraphicFramePr>
          <p:xfrm>
            <a:off x="8585522" y="1988840"/>
            <a:ext cx="234950" cy="365125"/>
          </p:xfrm>
          <a:graphic>
            <a:graphicData uri="http://schemas.openxmlformats.org/presentationml/2006/ole">
              <p:oleObj spid="_x0000_s120835" name="Εξίσωση" r:id="rId5" imgW="139680" imgH="215640" progId="Equation.3">
                <p:embed/>
              </p:oleObj>
            </a:graphicData>
          </a:graphic>
        </p:graphicFrame>
        <p:cxnSp>
          <p:nvCxnSpPr>
            <p:cNvPr id="51" name="Conector de seta reta 50"/>
            <p:cNvCxnSpPr/>
            <p:nvPr/>
          </p:nvCxnSpPr>
          <p:spPr>
            <a:xfrm flipV="1">
              <a:off x="6856500" y="1916832"/>
              <a:ext cx="36004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flipV="1">
              <a:off x="7930250" y="2250746"/>
              <a:ext cx="576000" cy="216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spaço Reservado para Conteúdo 2"/>
          <p:cNvSpPr txBox="1">
            <a:spLocks/>
          </p:cNvSpPr>
          <p:nvPr/>
        </p:nvSpPr>
        <p:spPr>
          <a:xfrm>
            <a:off x="1979712" y="1556792"/>
            <a:ext cx="42484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A </a:t>
            </a:r>
            <a:r>
              <a:rPr lang="pt-BR" b="1" dirty="0" smtClean="0">
                <a:solidFill>
                  <a:srgbClr val="0070C0"/>
                </a:solidFill>
              </a:rPr>
              <a:t>velocidade linear</a:t>
            </a:r>
            <a:r>
              <a:rPr lang="pt-BR" dirty="0" smtClean="0"/>
              <a:t> de cada eixo é a mesma.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7668344" y="1340768"/>
          <a:ext cx="771525" cy="365125"/>
        </p:xfrm>
        <a:graphic>
          <a:graphicData uri="http://schemas.openxmlformats.org/presentationml/2006/ole">
            <p:oleObj spid="_x0000_s120836" name="Εξίσωση" r:id="rId6" imgW="457200" imgH="215640" progId="Equation.3">
              <p:embed/>
            </p:oleObj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3707904" y="2201366"/>
          <a:ext cx="900113" cy="363538"/>
        </p:xfrm>
        <a:graphic>
          <a:graphicData uri="http://schemas.openxmlformats.org/presentationml/2006/ole">
            <p:oleObj spid="_x0000_s120837" name="Εξίσωση" r:id="rId7" imgW="533160" imgH="215640" progId="Equation.3">
              <p:embed/>
            </p:oleObj>
          </a:graphicData>
        </a:graphic>
      </p:graphicFrame>
      <p:sp>
        <p:nvSpPr>
          <p:cNvPr id="55" name="Espaço Reservado para Conteúdo 2"/>
          <p:cNvSpPr txBox="1">
            <a:spLocks/>
          </p:cNvSpPr>
          <p:nvPr/>
        </p:nvSpPr>
        <p:spPr>
          <a:xfrm>
            <a:off x="1979712" y="2708920"/>
            <a:ext cx="42484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dirty="0" smtClean="0"/>
              <a:t>A </a:t>
            </a:r>
            <a:r>
              <a:rPr lang="pt-BR" b="1" dirty="0" smtClean="0">
                <a:solidFill>
                  <a:srgbClr val="0070C0"/>
                </a:solidFill>
              </a:rPr>
              <a:t>força</a:t>
            </a:r>
            <a:r>
              <a:rPr lang="pt-BR" dirty="0" smtClean="0"/>
              <a:t> no encontro de cada eixo é a mesma.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3563888" y="3353494"/>
          <a:ext cx="1028700" cy="363538"/>
        </p:xfrm>
        <a:graphic>
          <a:graphicData uri="http://schemas.openxmlformats.org/presentationml/2006/ole">
            <p:oleObj spid="_x0000_s120838" name="Εξίσωση" r:id="rId8" imgW="609480" imgH="215640" progId="Equation.3">
              <p:embed/>
            </p:oleObj>
          </a:graphicData>
        </a:graphic>
      </p:graphicFrame>
      <p:sp>
        <p:nvSpPr>
          <p:cNvPr id="56" name="Espaço Reservado para Conteúdo 2"/>
          <p:cNvSpPr txBox="1">
            <a:spLocks/>
          </p:cNvSpPr>
          <p:nvPr/>
        </p:nvSpPr>
        <p:spPr>
          <a:xfrm>
            <a:off x="1979712" y="4005064"/>
            <a:ext cx="4248472" cy="12241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Exemplo</a:t>
            </a:r>
            <a:r>
              <a:rPr lang="pt-BR" dirty="0" smtClean="0"/>
              <a:t>:</a:t>
            </a:r>
            <a:endParaRPr kumimoji="0" lang="pt-BR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upo 61"/>
          <p:cNvGrpSpPr/>
          <p:nvPr/>
        </p:nvGrpSpPr>
        <p:grpSpPr>
          <a:xfrm>
            <a:off x="3707904" y="4293096"/>
            <a:ext cx="5123587" cy="1872208"/>
            <a:chOff x="3707904" y="4293096"/>
            <a:chExt cx="5123587" cy="1872208"/>
          </a:xfrm>
        </p:grpSpPr>
        <p:pic>
          <p:nvPicPr>
            <p:cNvPr id="30738" name="Picture 1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707904" y="4293096"/>
              <a:ext cx="5123587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0739" name="Object 19"/>
            <p:cNvGraphicFramePr>
              <a:graphicFrameLocks noChangeAspect="1"/>
            </p:cNvGraphicFramePr>
            <p:nvPr/>
          </p:nvGraphicFramePr>
          <p:xfrm>
            <a:off x="5340350" y="4409629"/>
            <a:ext cx="227013" cy="293687"/>
          </p:xfrm>
          <a:graphic>
            <a:graphicData uri="http://schemas.openxmlformats.org/presentationml/2006/ole">
              <p:oleObj spid="_x0000_s120839" name="Εξίσωση" r:id="rId10" imgW="177480" imgH="228600" progId="Equation.3">
                <p:embed/>
              </p:oleObj>
            </a:graphicData>
          </a:graphic>
        </p:graphicFrame>
        <p:graphicFrame>
          <p:nvGraphicFramePr>
            <p:cNvPr id="30740" name="Object 20"/>
            <p:cNvGraphicFramePr>
              <a:graphicFrameLocks noChangeAspect="1"/>
            </p:cNvGraphicFramePr>
            <p:nvPr/>
          </p:nvGraphicFramePr>
          <p:xfrm>
            <a:off x="7927975" y="5071616"/>
            <a:ext cx="211138" cy="276225"/>
          </p:xfrm>
          <a:graphic>
            <a:graphicData uri="http://schemas.openxmlformats.org/presentationml/2006/ole">
              <p:oleObj spid="_x0000_s120840" name="Εξίσωση" r:id="rId11" imgW="164880" imgH="215640" progId="Equation.3">
                <p:embed/>
              </p:oleObj>
            </a:graphicData>
          </a:graphic>
        </p:graphicFrame>
        <p:graphicFrame>
          <p:nvGraphicFramePr>
            <p:cNvPr id="30741" name="Object 21"/>
            <p:cNvGraphicFramePr>
              <a:graphicFrameLocks noChangeAspect="1"/>
            </p:cNvGraphicFramePr>
            <p:nvPr/>
          </p:nvGraphicFramePr>
          <p:xfrm>
            <a:off x="4067944" y="4437112"/>
            <a:ext cx="242887" cy="293687"/>
          </p:xfrm>
          <a:graphic>
            <a:graphicData uri="http://schemas.openxmlformats.org/presentationml/2006/ole">
              <p:oleObj spid="_x0000_s120841" name="Εξίσωση" r:id="rId12" imgW="190440" imgH="228600" progId="Equation.3">
                <p:embed/>
              </p:oleObj>
            </a:graphicData>
          </a:graphic>
        </p:graphicFrame>
        <p:graphicFrame>
          <p:nvGraphicFramePr>
            <p:cNvPr id="30742" name="Object 22"/>
            <p:cNvGraphicFramePr>
              <a:graphicFrameLocks noChangeAspect="1"/>
            </p:cNvGraphicFramePr>
            <p:nvPr/>
          </p:nvGraphicFramePr>
          <p:xfrm>
            <a:off x="8521452" y="5026239"/>
            <a:ext cx="227012" cy="277813"/>
          </p:xfrm>
          <a:graphic>
            <a:graphicData uri="http://schemas.openxmlformats.org/presentationml/2006/ole">
              <p:oleObj spid="_x0000_s120842" name="Εξίσωση" r:id="rId13" imgW="177480" imgH="21564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 advAuto="0"/>
      <p:bldP spid="54" grpId="0" build="p" autoUpdateAnimBg="0" advAuto="0"/>
      <p:bldP spid="55" grpId="0" build="p" autoUpdateAnimBg="0" advAuto="0"/>
      <p:bldP spid="56" grpId="0" build="p" autoUpdateAnimBg="0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2930</TotalTime>
  <Words>399</Words>
  <Application>Microsoft Office PowerPoint</Application>
  <PresentationFormat>Apresentação na tela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Solstício</vt:lpstr>
      <vt:lpstr>Εξίσωση</vt:lpstr>
      <vt:lpstr>Funções de Transferência de Sistemas Mecânicos</vt:lpstr>
      <vt:lpstr>Modelagem de Sistemas Mecânicos</vt:lpstr>
      <vt:lpstr>Modelagem de Sistemas Mecânicos</vt:lpstr>
      <vt:lpstr>Modelagem de Sistemas Mecânicos</vt:lpstr>
      <vt:lpstr>Modelagem de Sistemas Mecânicos</vt:lpstr>
      <vt:lpstr>Modelagem de Sistemas Mecânicos</vt:lpstr>
      <vt:lpstr>Modelagem de Sistemas Mecânicos</vt:lpstr>
      <vt:lpstr>Sistemas Mecânicos de Rotação</vt:lpstr>
      <vt:lpstr>Sistemas Mecânicos de Rotação</vt:lpstr>
      <vt:lpstr>Sistemas Mecânicos de Rotação</vt:lpstr>
      <vt:lpstr>Sistemas Mecânicos de Rotação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402</cp:revision>
  <dcterms:created xsi:type="dcterms:W3CDTF">2012-09-17T02:27:37Z</dcterms:created>
  <dcterms:modified xsi:type="dcterms:W3CDTF">2013-09-19T20:21:27Z</dcterms:modified>
</cp:coreProperties>
</file>